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0"/>
  </p:notesMasterIdLst>
  <p:handoutMasterIdLst>
    <p:handoutMasterId r:id="rId41"/>
  </p:handoutMasterIdLst>
  <p:sldIdLst>
    <p:sldId id="289"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5" r:id="rId23"/>
    <p:sldId id="273" r:id="rId24"/>
    <p:sldId id="274" r:id="rId25"/>
    <p:sldId id="276" r:id="rId26"/>
    <p:sldId id="277" r:id="rId27"/>
    <p:sldId id="278" r:id="rId28"/>
    <p:sldId id="279" r:id="rId29"/>
    <p:sldId id="280" r:id="rId30"/>
    <p:sldId id="281" r:id="rId31"/>
    <p:sldId id="290" r:id="rId32"/>
    <p:sldId id="282" r:id="rId33"/>
    <p:sldId id="283" r:id="rId34"/>
    <p:sldId id="284" r:id="rId35"/>
    <p:sldId id="285" r:id="rId36"/>
    <p:sldId id="286" r:id="rId37"/>
    <p:sldId id="287" r:id="rId38"/>
    <p:sldId id="288" r:id="rId39"/>
  </p:sldIdLst>
  <p:sldSz cx="18288000" cy="10287000"/>
  <p:notesSz cx="10287000" cy="18288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Montserrat Black" panose="00000A00000000000000" pitchFamily="2" charset="0"/>
      <p:bold r:id="rId48"/>
      <p:boldItalic r:id="rId49"/>
    </p:embeddedFont>
    <p:embeddedFont>
      <p:font typeface="Montserrat Bold"/>
      <p:bold r:id="rId50"/>
    </p:embeddedFont>
    <p:embeddedFont>
      <p:font typeface="Montserrat Medium" panose="00000600000000000000" pitchFamily="2" charset="0"/>
      <p:regular r:id="rId51"/>
      <p:italic r:id="rId52"/>
    </p:embeddedFont>
    <p:embeddedFont>
      <p:font typeface="Montserrat Regular"/>
      <p:regular r:id="rId53"/>
    </p:embeddedFont>
    <p:embeddedFont>
      <p:font typeface="Montserrat SemiBold" panose="00000700000000000000" pitchFamily="2" charset="0"/>
      <p:bold r:id="rId54"/>
      <p:boldItalic r:id="rId5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403"/>
    <a:srgbClr val="F8A838"/>
    <a:srgbClr val="626262"/>
    <a:srgbClr val="BD38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FFD33-49D9-4E18-BF6B-2C9425648887}" v="3535" dt="2023-07-10T16:11:19.050"/>
    <p1510:client id="{C34601A5-46E4-4F63-C12E-258E8E70E0A0}" v="4" dt="2023-07-10T15:24:06.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86449" autoAdjust="0"/>
  </p:normalViewPr>
  <p:slideViewPr>
    <p:cSldViewPr snapToGrid="0" snapToObjects="1">
      <p:cViewPr varScale="1">
        <p:scale>
          <a:sx n="34" d="100"/>
          <a:sy n="34" d="100"/>
        </p:scale>
        <p:origin x="797" y="48"/>
      </p:cViewPr>
      <p:guideLst/>
    </p:cSldViewPr>
  </p:slideViewPr>
  <p:outlineViewPr>
    <p:cViewPr>
      <p:scale>
        <a:sx n="33" d="100"/>
        <a:sy n="33" d="100"/>
      </p:scale>
      <p:origin x="0" y="-1958"/>
    </p:cViewPr>
  </p:outlineViewPr>
  <p:notesTextViewPr>
    <p:cViewPr>
      <p:scale>
        <a:sx n="1" d="1"/>
        <a:sy n="1" d="1"/>
      </p:scale>
      <p:origin x="0" y="0"/>
    </p:cViewPr>
  </p:notesTextViewPr>
  <p:notesViewPr>
    <p:cSldViewPr snapToGrid="0" snapToObjects="1">
      <p:cViewPr varScale="1">
        <p:scale>
          <a:sx n="42" d="100"/>
          <a:sy n="42" d="100"/>
        </p:scale>
        <p:origin x="364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05D5BC-197C-405C-B23E-BDE962BC7599}"/>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F0E654-CC8A-4051-A17B-BDEE77833D23}"/>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8217E6AA-6222-4094-B369-0B96D9311858}" type="datetimeFigureOut">
              <a:rPr lang="en-US" smtClean="0"/>
              <a:t>7/13/2023</a:t>
            </a:fld>
            <a:endParaRPr lang="en-US"/>
          </a:p>
        </p:txBody>
      </p:sp>
      <p:sp>
        <p:nvSpPr>
          <p:cNvPr id="4" name="Footer Placeholder 3">
            <a:extLst>
              <a:ext uri="{FF2B5EF4-FFF2-40B4-BE49-F238E27FC236}">
                <a16:creationId xmlns:a16="http://schemas.microsoft.com/office/drawing/2014/main" id="{704C6AD3-ABAC-4E0B-A612-2E710CCA7E96}"/>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1E459AF-2951-45BE-AAF9-9E5A9735417F}"/>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E57B509A-CB9B-43CB-AF54-593A45E62FDA}" type="slidenum">
              <a:rPr lang="en-US" smtClean="0"/>
              <a:t>‹#›</a:t>
            </a:fld>
            <a:endParaRPr lang="en-US"/>
          </a:p>
        </p:txBody>
      </p:sp>
    </p:spTree>
    <p:extLst>
      <p:ext uri="{BB962C8B-B14F-4D97-AF65-F5344CB8AC3E}">
        <p14:creationId xmlns:p14="http://schemas.microsoft.com/office/powerpoint/2010/main" val="1193532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60747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548123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pulls from the ES Gaming YouTube</a:t>
            </a:r>
            <a:r>
              <a:rPr lang="en-US" baseline="0" dirty="0"/>
              <a:t> channel</a:t>
            </a:r>
          </a:p>
          <a:p>
            <a:r>
              <a:rPr lang="en-US" baseline="0" dirty="0"/>
              <a:t>https://youtu.be/a21qseERyeg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pic>
        <p:nvPicPr>
          <p:cNvPr id="2" name="Image 1" descr="preencoded.png">
            <a:extLst>
              <a:ext uri="{FF2B5EF4-FFF2-40B4-BE49-F238E27FC236}">
                <a16:creationId xmlns:a16="http://schemas.microsoft.com/office/drawing/2014/main" id="{559F59D1-3C69-421D-89BB-EF985B496F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9353550"/>
            <a:ext cx="18288000" cy="933450"/>
          </a:xfrm>
          <a:prstGeom prst="rect">
            <a:avLst/>
          </a:prstGeom>
        </p:spPr>
      </p:pic>
      <p:pic>
        <p:nvPicPr>
          <p:cNvPr id="3" name="Image 2" descr="preencoded.png">
            <a:extLst>
              <a:ext uri="{FF2B5EF4-FFF2-40B4-BE49-F238E27FC236}">
                <a16:creationId xmlns:a16="http://schemas.microsoft.com/office/drawing/2014/main" id="{6972EC6B-086A-4B3F-BEDB-9A00D4E4360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353603" y="9815513"/>
            <a:ext cx="15580793" cy="18288"/>
          </a:xfrm>
          <a:prstGeom prst="rect">
            <a:avLst/>
          </a:prstGeom>
        </p:spPr>
      </p:pic>
      <p:pic>
        <p:nvPicPr>
          <p:cNvPr id="4" name="Image 3" descr="preencoded.png">
            <a:extLst>
              <a:ext uri="{FF2B5EF4-FFF2-40B4-BE49-F238E27FC236}">
                <a16:creationId xmlns:a16="http://schemas.microsoft.com/office/drawing/2014/main" id="{02FCF5D9-96B6-4D33-84DA-EFC9723F569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02572" y="9688767"/>
            <a:ext cx="550951" cy="263017"/>
          </a:xfrm>
          <a:prstGeom prst="rect">
            <a:avLst/>
          </a:prstGeom>
        </p:spPr>
      </p:pic>
      <p:sp>
        <p:nvSpPr>
          <p:cNvPr id="6" name="Slide Number Placeholder 6">
            <a:extLst>
              <a:ext uri="{FF2B5EF4-FFF2-40B4-BE49-F238E27FC236}">
                <a16:creationId xmlns:a16="http://schemas.microsoft.com/office/drawing/2014/main" id="{ECBDA87E-CCE5-4940-B82D-7403FEDD11DC}"/>
              </a:ext>
            </a:extLst>
          </p:cNvPr>
          <p:cNvSpPr>
            <a:spLocks noGrp="1"/>
          </p:cNvSpPr>
          <p:nvPr>
            <p:ph type="sldNum" sz="quarter" idx="4"/>
          </p:nvPr>
        </p:nvSpPr>
        <p:spPr>
          <a:xfrm>
            <a:off x="16892860" y="9540649"/>
            <a:ext cx="696269" cy="547688"/>
          </a:xfrm>
          <a:prstGeom prst="rect">
            <a:avLst/>
          </a:prstGeom>
        </p:spPr>
        <p:txBody>
          <a:bodyPr vert="horz" lIns="91440" tIns="45720" rIns="91440" bIns="45720" rtlCol="0" anchor="ctr"/>
          <a:lstStyle>
            <a:lvl1pPr algn="r">
              <a:defRPr sz="1880">
                <a:solidFill>
                  <a:srgbClr val="626262"/>
                </a:solidFill>
                <a:latin typeface="Montserrat Regular" pitchFamily="2" charset="-52"/>
              </a:defRPr>
            </a:lvl1pPr>
          </a:lstStyle>
          <a:p>
            <a:fld id="{E5840838-7F8A-404F-8AEF-0EB30CA1561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436AFD38-F164-41F1-A75C-979B3AC45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9354964"/>
            <a:ext cx="18288000" cy="932036"/>
          </a:xfrm>
          <a:prstGeom prst="rect">
            <a:avLst/>
          </a:prstGeom>
        </p:spPr>
      </p:pic>
      <p:pic>
        <p:nvPicPr>
          <p:cNvPr id="7" name="Image 3" descr="preencoded.png">
            <a:extLst>
              <a:ext uri="{FF2B5EF4-FFF2-40B4-BE49-F238E27FC236}">
                <a16:creationId xmlns:a16="http://schemas.microsoft.com/office/drawing/2014/main" id="{390899FA-FF13-4235-8F5B-BFEF602095E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353603" y="9810750"/>
            <a:ext cx="15580793" cy="18288"/>
          </a:xfrm>
          <a:prstGeom prst="rect">
            <a:avLst/>
          </a:prstGeom>
        </p:spPr>
      </p:pic>
      <p:pic>
        <p:nvPicPr>
          <p:cNvPr id="8" name="Image 4" descr="preencoded.png">
            <a:extLst>
              <a:ext uri="{FF2B5EF4-FFF2-40B4-BE49-F238E27FC236}">
                <a16:creationId xmlns:a16="http://schemas.microsoft.com/office/drawing/2014/main" id="{59BDFCB8-CD35-4DCA-9DD8-05A2248E3A1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02572" y="9684004"/>
            <a:ext cx="550951" cy="263026"/>
          </a:xfrm>
          <a:prstGeom prst="rect">
            <a:avLst/>
          </a:prstGeom>
        </p:spPr>
      </p:pic>
      <p:sp>
        <p:nvSpPr>
          <p:cNvPr id="11" name="Slide Number Placeholder 6">
            <a:extLst>
              <a:ext uri="{FF2B5EF4-FFF2-40B4-BE49-F238E27FC236}">
                <a16:creationId xmlns:a16="http://schemas.microsoft.com/office/drawing/2014/main" id="{F1A8DDC5-21B9-4941-9021-AF1E1E9D072F}"/>
              </a:ext>
            </a:extLst>
          </p:cNvPr>
          <p:cNvSpPr>
            <a:spLocks noGrp="1"/>
          </p:cNvSpPr>
          <p:nvPr>
            <p:ph type="sldNum" sz="quarter" idx="4"/>
          </p:nvPr>
        </p:nvSpPr>
        <p:spPr>
          <a:xfrm>
            <a:off x="16892860" y="9540649"/>
            <a:ext cx="696269" cy="547688"/>
          </a:xfrm>
          <a:prstGeom prst="rect">
            <a:avLst/>
          </a:prstGeom>
        </p:spPr>
        <p:txBody>
          <a:bodyPr vert="horz" lIns="91440" tIns="45720" rIns="91440" bIns="45720" rtlCol="0" anchor="ctr"/>
          <a:lstStyle>
            <a:lvl1pPr algn="r">
              <a:defRPr sz="1880">
                <a:solidFill>
                  <a:schemeClr val="bg1"/>
                </a:solidFill>
                <a:latin typeface="Montserrat Regular" pitchFamily="2" charset="-52"/>
              </a:defRPr>
            </a:lvl1pPr>
          </a:lstStyle>
          <a:p>
            <a:fld id="{E5840838-7F8A-404F-8AEF-0EB30CA15614}" type="slidenum">
              <a:rPr lang="en-US" smtClean="0"/>
              <a:pPr/>
              <a:t>‹#›</a:t>
            </a:fld>
            <a:endParaRPr lang="en-US" dirty="0"/>
          </a:p>
        </p:txBody>
      </p:sp>
    </p:spTree>
    <p:extLst>
      <p:ext uri="{BB962C8B-B14F-4D97-AF65-F5344CB8AC3E}">
        <p14:creationId xmlns:p14="http://schemas.microsoft.com/office/powerpoint/2010/main" val="340002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63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5115215A-8549-4051-A0C9-3CAC409FC0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spTree>
    <p:extLst>
      <p:ext uri="{BB962C8B-B14F-4D97-AF65-F5344CB8AC3E}">
        <p14:creationId xmlns:p14="http://schemas.microsoft.com/office/powerpoint/2010/main" val="221261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ACED2-6B92-4461-A976-9C608E6167B2}"/>
              </a:ext>
            </a:extLst>
          </p:cNvPr>
          <p:cNvPicPr>
            <a:picLocks noChangeAspect="1"/>
          </p:cNvPicPr>
          <p:nvPr userDrawn="1"/>
        </p:nvPicPr>
        <p:blipFill>
          <a:blip r:embed="rId2"/>
          <a:stretch>
            <a:fillRect/>
          </a:stretch>
        </p:blipFill>
        <p:spPr>
          <a:xfrm>
            <a:off x="16919" y="0"/>
            <a:ext cx="18271081" cy="10287000"/>
          </a:xfrm>
          <a:prstGeom prst="rect">
            <a:avLst/>
          </a:prstGeom>
        </p:spPr>
      </p:pic>
    </p:spTree>
    <p:extLst>
      <p:ext uri="{BB962C8B-B14F-4D97-AF65-F5344CB8AC3E}">
        <p14:creationId xmlns:p14="http://schemas.microsoft.com/office/powerpoint/2010/main" val="227520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Image 3" descr="preencoded.png">
            <a:extLst>
              <a:ext uri="{FF2B5EF4-FFF2-40B4-BE49-F238E27FC236}">
                <a16:creationId xmlns:a16="http://schemas.microsoft.com/office/drawing/2014/main" id="{48F62D34-ADCE-417F-A2C6-FD204A7254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3603" y="9810750"/>
            <a:ext cx="15580793" cy="18288"/>
          </a:xfrm>
          <a:prstGeom prst="rect">
            <a:avLst/>
          </a:prstGeom>
        </p:spPr>
      </p:pic>
      <p:pic>
        <p:nvPicPr>
          <p:cNvPr id="4" name="Image 4" descr="preencoded.png">
            <a:extLst>
              <a:ext uri="{FF2B5EF4-FFF2-40B4-BE49-F238E27FC236}">
                <a16:creationId xmlns:a16="http://schemas.microsoft.com/office/drawing/2014/main" id="{02733BE9-232B-45BE-A636-E3A2C70D55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02572" y="9684004"/>
            <a:ext cx="550951" cy="263026"/>
          </a:xfrm>
          <a:prstGeom prst="rect">
            <a:avLst/>
          </a:prstGeom>
        </p:spPr>
      </p:pic>
      <p:sp>
        <p:nvSpPr>
          <p:cNvPr id="7" name="Slide Number Placeholder 6">
            <a:extLst>
              <a:ext uri="{FF2B5EF4-FFF2-40B4-BE49-F238E27FC236}">
                <a16:creationId xmlns:a16="http://schemas.microsoft.com/office/drawing/2014/main" id="{4234408B-1DB2-41C0-9803-4AEE88038F6A}"/>
              </a:ext>
            </a:extLst>
          </p:cNvPr>
          <p:cNvSpPr>
            <a:spLocks noGrp="1"/>
          </p:cNvSpPr>
          <p:nvPr>
            <p:ph type="sldNum" sz="quarter" idx="4"/>
          </p:nvPr>
        </p:nvSpPr>
        <p:spPr>
          <a:xfrm>
            <a:off x="16892860" y="9540649"/>
            <a:ext cx="696269" cy="547688"/>
          </a:xfrm>
          <a:prstGeom prst="rect">
            <a:avLst/>
          </a:prstGeom>
        </p:spPr>
        <p:txBody>
          <a:bodyPr vert="horz" lIns="91440" tIns="45720" rIns="91440" bIns="45720" rtlCol="0" anchor="ctr"/>
          <a:lstStyle>
            <a:lvl1pPr algn="r">
              <a:defRPr sz="1880">
                <a:solidFill>
                  <a:schemeClr val="bg1"/>
                </a:solidFill>
                <a:latin typeface="Montserrat Regular" pitchFamily="2" charset="-52"/>
              </a:defRPr>
            </a:lvl1pPr>
          </a:lstStyle>
          <a:p>
            <a:fld id="{E5840838-7F8A-404F-8AEF-0EB30CA15614}" type="slidenum">
              <a:rPr lang="en-US" smtClean="0"/>
              <a:pPr/>
              <a:t>‹#›</a:t>
            </a:fld>
            <a:endParaRPr lang="en-US" dirty="0"/>
          </a:p>
        </p:txBody>
      </p:sp>
    </p:spTree>
    <p:extLst>
      <p:ext uri="{BB962C8B-B14F-4D97-AF65-F5344CB8AC3E}">
        <p14:creationId xmlns:p14="http://schemas.microsoft.com/office/powerpoint/2010/main" val="939897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648B5F7-660A-422C-B978-1FE286E3A2C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880">
                <a:solidFill>
                  <a:schemeClr val="tx1">
                    <a:tint val="75000"/>
                  </a:schemeClr>
                </a:solidFill>
                <a:latin typeface="Montserrat Regular" pitchFamily="2" charset="-52"/>
              </a:defRPr>
            </a:lvl1pPr>
          </a:lstStyle>
          <a:p>
            <a:fld id="{E5840838-7F8A-404F-8AEF-0EB30CA1561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0" r:id="rId4"/>
    <p:sldLayoutId id="2147483651" r:id="rId5"/>
    <p:sldLayoutId id="2147483652"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9.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26" Type="http://schemas.openxmlformats.org/officeDocument/2006/relationships/image" Target="../media/image88.svg"/><Relationship Id="rId3" Type="http://schemas.openxmlformats.org/officeDocument/2006/relationships/image" Target="../media/image65.jpe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notesSlide" Target="../notesSlides/notesSlide15.xml"/><Relationship Id="rId16" Type="http://schemas.openxmlformats.org/officeDocument/2006/relationships/image" Target="../media/image78.svg"/><Relationship Id="rId20" Type="http://schemas.openxmlformats.org/officeDocument/2006/relationships/image" Target="../media/image82.svg"/><Relationship Id="rId29"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68.svg"/><Relationship Id="rId11" Type="http://schemas.openxmlformats.org/officeDocument/2006/relationships/image" Target="../media/image73.png"/><Relationship Id="rId24" Type="http://schemas.openxmlformats.org/officeDocument/2006/relationships/image" Target="../media/image86.svg"/><Relationship Id="rId32" Type="http://schemas.openxmlformats.org/officeDocument/2006/relationships/image" Target="../media/image94.svg"/><Relationship Id="rId5" Type="http://schemas.openxmlformats.org/officeDocument/2006/relationships/image" Target="../media/image67.sv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svg"/><Relationship Id="rId10" Type="http://schemas.openxmlformats.org/officeDocument/2006/relationships/image" Target="../media/image72.svg"/><Relationship Id="rId19" Type="http://schemas.openxmlformats.org/officeDocument/2006/relationships/image" Target="../media/image81.png"/><Relationship Id="rId31" Type="http://schemas.openxmlformats.org/officeDocument/2006/relationships/image" Target="../media/image93.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 Id="rId27" Type="http://schemas.openxmlformats.org/officeDocument/2006/relationships/image" Target="../media/image89.png"/><Relationship Id="rId30" Type="http://schemas.openxmlformats.org/officeDocument/2006/relationships/image" Target="../media/image92.svg"/></Relationships>
</file>

<file path=ppt/slides/_rels/slide16.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1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6.svg"/><Relationship Id="rId4" Type="http://schemas.openxmlformats.org/officeDocument/2006/relationships/image" Target="../media/image98.svg"/><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107.png"/><Relationship Id="rId7" Type="http://schemas.openxmlformats.org/officeDocument/2006/relationships/image" Target="../media/image99.png"/><Relationship Id="rId12" Type="http://schemas.openxmlformats.org/officeDocument/2006/relationships/image" Target="../media/image112.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8.svg"/><Relationship Id="rId11" Type="http://schemas.openxmlformats.org/officeDocument/2006/relationships/image" Target="../media/image111.png"/><Relationship Id="rId5" Type="http://schemas.openxmlformats.org/officeDocument/2006/relationships/image" Target="../media/image97.png"/><Relationship Id="rId10" Type="http://schemas.openxmlformats.org/officeDocument/2006/relationships/image" Target="../media/image110.svg"/><Relationship Id="rId4" Type="http://schemas.openxmlformats.org/officeDocument/2006/relationships/image" Target="../media/image108.svg"/><Relationship Id="rId9" Type="http://schemas.openxmlformats.org/officeDocument/2006/relationships/image" Target="../media/image109.png"/></Relationships>
</file>

<file path=ppt/slides/_rels/slide19.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18" Type="http://schemas.openxmlformats.org/officeDocument/2006/relationships/image" Target="../media/image128.svg"/><Relationship Id="rId26" Type="http://schemas.openxmlformats.org/officeDocument/2006/relationships/image" Target="../media/image136.svg"/><Relationship Id="rId3" Type="http://schemas.openxmlformats.org/officeDocument/2006/relationships/image" Target="../media/image113.pn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image" Target="../media/image122.svg"/><Relationship Id="rId17" Type="http://schemas.openxmlformats.org/officeDocument/2006/relationships/image" Target="../media/image127.png"/><Relationship Id="rId25" Type="http://schemas.openxmlformats.org/officeDocument/2006/relationships/image" Target="../media/image135.png"/><Relationship Id="rId2" Type="http://schemas.openxmlformats.org/officeDocument/2006/relationships/notesSlide" Target="../notesSlides/notesSlide19.xml"/><Relationship Id="rId16" Type="http://schemas.openxmlformats.org/officeDocument/2006/relationships/image" Target="../media/image126.svg"/><Relationship Id="rId20" Type="http://schemas.openxmlformats.org/officeDocument/2006/relationships/image" Target="../media/image130.svg"/><Relationship Id="rId1" Type="http://schemas.openxmlformats.org/officeDocument/2006/relationships/slideLayout" Target="../slideLayouts/slideLayout1.xml"/><Relationship Id="rId6" Type="http://schemas.openxmlformats.org/officeDocument/2006/relationships/image" Target="../media/image116.svg"/><Relationship Id="rId11" Type="http://schemas.openxmlformats.org/officeDocument/2006/relationships/image" Target="../media/image121.png"/><Relationship Id="rId24" Type="http://schemas.openxmlformats.org/officeDocument/2006/relationships/image" Target="../media/image134.svg"/><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138.svg"/><Relationship Id="rId10" Type="http://schemas.openxmlformats.org/officeDocument/2006/relationships/image" Target="../media/image120.svg"/><Relationship Id="rId19" Type="http://schemas.openxmlformats.org/officeDocument/2006/relationships/image" Target="../media/image129.png"/><Relationship Id="rId4" Type="http://schemas.openxmlformats.org/officeDocument/2006/relationships/image" Target="../media/image114.svg"/><Relationship Id="rId9" Type="http://schemas.openxmlformats.org/officeDocument/2006/relationships/image" Target="../media/image119.png"/><Relationship Id="rId14" Type="http://schemas.openxmlformats.org/officeDocument/2006/relationships/image" Target="../media/image124.svg"/><Relationship Id="rId22" Type="http://schemas.openxmlformats.org/officeDocument/2006/relationships/image" Target="../media/image132.svg"/><Relationship Id="rId27" Type="http://schemas.openxmlformats.org/officeDocument/2006/relationships/image" Target="../media/image137.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44.svg"/><Relationship Id="rId13" Type="http://schemas.openxmlformats.org/officeDocument/2006/relationships/image" Target="../media/image149.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slides/_rels/slide21.xml.rels><?xml version="1.0" encoding="UTF-8" standalone="yes"?>
<Relationships xmlns="http://schemas.openxmlformats.org/package/2006/relationships"><Relationship Id="rId8" Type="http://schemas.openxmlformats.org/officeDocument/2006/relationships/image" Target="../media/image155.svg"/><Relationship Id="rId13" Type="http://schemas.openxmlformats.org/officeDocument/2006/relationships/image" Target="../media/image160.png"/><Relationship Id="rId18" Type="http://schemas.openxmlformats.org/officeDocument/2006/relationships/image" Target="../media/image165.sv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svg"/><Relationship Id="rId17" Type="http://schemas.openxmlformats.org/officeDocument/2006/relationships/image" Target="../media/image164.png"/><Relationship Id="rId2" Type="http://schemas.openxmlformats.org/officeDocument/2006/relationships/notesSlide" Target="../notesSlides/notesSlide21.xml"/><Relationship Id="rId16" Type="http://schemas.openxmlformats.org/officeDocument/2006/relationships/image" Target="../media/image163.svg"/><Relationship Id="rId1" Type="http://schemas.openxmlformats.org/officeDocument/2006/relationships/slideLayout" Target="../slideLayouts/slideLayout1.xml"/><Relationship Id="rId6" Type="http://schemas.openxmlformats.org/officeDocument/2006/relationships/image" Target="../media/image153.sv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svg"/><Relationship Id="rId4" Type="http://schemas.openxmlformats.org/officeDocument/2006/relationships/image" Target="../media/image151.svg"/><Relationship Id="rId9" Type="http://schemas.openxmlformats.org/officeDocument/2006/relationships/image" Target="../media/image156.png"/><Relationship Id="rId14" Type="http://schemas.openxmlformats.org/officeDocument/2006/relationships/image" Target="../media/image161.svg"/></Relationships>
</file>

<file path=ppt/slides/_rels/slide22.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46.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hyperlink" Target="https://esgaming.gg/" TargetMode="External"/><Relationship Id="rId3" Type="http://schemas.openxmlformats.org/officeDocument/2006/relationships/image" Target="../media/image167.jpeg"/><Relationship Id="rId7" Type="http://schemas.openxmlformats.org/officeDocument/2006/relationships/image" Target="../media/image171.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s>
</file>

<file path=ppt/slides/_rels/slide24.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hyperlink" Target="http://www.easterseals.co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s>
</file>

<file path=ppt/slides/_rels/slide25.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svg"/><Relationship Id="rId3" Type="http://schemas.openxmlformats.org/officeDocument/2006/relationships/image" Target="../media/image176.jpeg"/><Relationship Id="rId7" Type="http://schemas.openxmlformats.org/officeDocument/2006/relationships/image" Target="../media/image180.svg"/><Relationship Id="rId12" Type="http://schemas.openxmlformats.org/officeDocument/2006/relationships/image" Target="../media/image18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9.png"/><Relationship Id="rId11" Type="http://schemas.openxmlformats.org/officeDocument/2006/relationships/image" Target="../media/image184.svg"/><Relationship Id="rId5" Type="http://schemas.openxmlformats.org/officeDocument/2006/relationships/image" Target="../media/image178.svg"/><Relationship Id="rId15" Type="http://schemas.openxmlformats.org/officeDocument/2006/relationships/image" Target="../media/image188.sv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svg"/><Relationship Id="rId14" Type="http://schemas.openxmlformats.org/officeDocument/2006/relationships/image" Target="../media/image187.png"/></Relationships>
</file>

<file path=ppt/slides/_rels/slide2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91.svg"/><Relationship Id="rId4" Type="http://schemas.openxmlformats.org/officeDocument/2006/relationships/image" Target="../media/image190.png"/></Relationships>
</file>

<file path=ppt/slides/_rels/slide27.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202.png"/><Relationship Id="rId18" Type="http://schemas.openxmlformats.org/officeDocument/2006/relationships/image" Target="../media/image207.svg"/><Relationship Id="rId26" Type="http://schemas.openxmlformats.org/officeDocument/2006/relationships/image" Target="../media/image213.png"/><Relationship Id="rId3" Type="http://schemas.openxmlformats.org/officeDocument/2006/relationships/image" Target="../media/image192.png"/><Relationship Id="rId21" Type="http://schemas.openxmlformats.org/officeDocument/2006/relationships/image" Target="../media/image210.png"/><Relationship Id="rId7" Type="http://schemas.openxmlformats.org/officeDocument/2006/relationships/image" Target="../media/image196.png"/><Relationship Id="rId12" Type="http://schemas.openxmlformats.org/officeDocument/2006/relationships/image" Target="../media/image201.svg"/><Relationship Id="rId17" Type="http://schemas.openxmlformats.org/officeDocument/2006/relationships/image" Target="../media/image206.png"/><Relationship Id="rId25" Type="http://schemas.openxmlformats.org/officeDocument/2006/relationships/image" Target="../media/image212.png"/><Relationship Id="rId2" Type="http://schemas.openxmlformats.org/officeDocument/2006/relationships/notesSlide" Target="../notesSlides/notesSlide27.xml"/><Relationship Id="rId16" Type="http://schemas.openxmlformats.org/officeDocument/2006/relationships/image" Target="../media/image205.svg"/><Relationship Id="rId20" Type="http://schemas.openxmlformats.org/officeDocument/2006/relationships/image" Target="../media/image209.svg"/><Relationship Id="rId1" Type="http://schemas.openxmlformats.org/officeDocument/2006/relationships/slideLayout" Target="../slideLayouts/slideLayout1.xml"/><Relationship Id="rId6" Type="http://schemas.openxmlformats.org/officeDocument/2006/relationships/image" Target="../media/image195.svg"/><Relationship Id="rId11" Type="http://schemas.openxmlformats.org/officeDocument/2006/relationships/image" Target="../media/image200.png"/><Relationship Id="rId24" Type="http://schemas.openxmlformats.org/officeDocument/2006/relationships/image" Target="../media/image28.png"/><Relationship Id="rId5" Type="http://schemas.openxmlformats.org/officeDocument/2006/relationships/image" Target="../media/image194.png"/><Relationship Id="rId15" Type="http://schemas.openxmlformats.org/officeDocument/2006/relationships/image" Target="../media/image204.png"/><Relationship Id="rId23" Type="http://schemas.openxmlformats.org/officeDocument/2006/relationships/image" Target="../media/image211.png"/><Relationship Id="rId28" Type="http://schemas.openxmlformats.org/officeDocument/2006/relationships/image" Target="../media/image214.png"/><Relationship Id="rId10" Type="http://schemas.openxmlformats.org/officeDocument/2006/relationships/image" Target="../media/image199.svg"/><Relationship Id="rId19" Type="http://schemas.openxmlformats.org/officeDocument/2006/relationships/image" Target="../media/image208.png"/><Relationship Id="rId4" Type="http://schemas.openxmlformats.org/officeDocument/2006/relationships/image" Target="../media/image193.svg"/><Relationship Id="rId9" Type="http://schemas.openxmlformats.org/officeDocument/2006/relationships/image" Target="../media/image198.png"/><Relationship Id="rId14" Type="http://schemas.openxmlformats.org/officeDocument/2006/relationships/image" Target="../media/image203.svg"/><Relationship Id="rId22" Type="http://schemas.openxmlformats.org/officeDocument/2006/relationships/image" Target="../media/image149.png"/><Relationship Id="rId27"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155.svg"/><Relationship Id="rId13" Type="http://schemas.openxmlformats.org/officeDocument/2006/relationships/image" Target="../media/image160.png"/><Relationship Id="rId18" Type="http://schemas.openxmlformats.org/officeDocument/2006/relationships/image" Target="../media/image165.sv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svg"/><Relationship Id="rId17" Type="http://schemas.openxmlformats.org/officeDocument/2006/relationships/image" Target="../media/image164.png"/><Relationship Id="rId2" Type="http://schemas.openxmlformats.org/officeDocument/2006/relationships/notesSlide" Target="../notesSlides/notesSlide28.xml"/><Relationship Id="rId16" Type="http://schemas.openxmlformats.org/officeDocument/2006/relationships/image" Target="../media/image163.svg"/><Relationship Id="rId1" Type="http://schemas.openxmlformats.org/officeDocument/2006/relationships/slideLayout" Target="../slideLayouts/slideLayout1.xml"/><Relationship Id="rId6" Type="http://schemas.openxmlformats.org/officeDocument/2006/relationships/image" Target="../media/image153.sv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svg"/><Relationship Id="rId4" Type="http://schemas.openxmlformats.org/officeDocument/2006/relationships/image" Target="../media/image151.svg"/><Relationship Id="rId9" Type="http://schemas.openxmlformats.org/officeDocument/2006/relationships/image" Target="../media/image156.png"/><Relationship Id="rId14" Type="http://schemas.openxmlformats.org/officeDocument/2006/relationships/image" Target="../media/image161.sv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16.svg"/><Relationship Id="rId4" Type="http://schemas.openxmlformats.org/officeDocument/2006/relationships/image" Target="../media/image2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IzypxKr9fUs?feature=oembed" TargetMode="Externa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22.png"/><Relationship Id="rId5" Type="http://schemas.openxmlformats.org/officeDocument/2006/relationships/image" Target="../media/image221.svg"/><Relationship Id="rId4" Type="http://schemas.openxmlformats.org/officeDocument/2006/relationships/image" Target="../media/image2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25.svg"/></Relationships>
</file>

<file path=ppt/slides/_rels/slide35.xml.rels><?xml version="1.0" encoding="UTF-8" standalone="yes"?>
<Relationships xmlns="http://schemas.openxmlformats.org/package/2006/relationships"><Relationship Id="rId8" Type="http://schemas.openxmlformats.org/officeDocument/2006/relationships/image" Target="../media/image231.svg"/><Relationship Id="rId13" Type="http://schemas.openxmlformats.org/officeDocument/2006/relationships/image" Target="../media/image236.png"/><Relationship Id="rId18" Type="http://schemas.openxmlformats.org/officeDocument/2006/relationships/image" Target="../media/image241.svg"/><Relationship Id="rId3" Type="http://schemas.openxmlformats.org/officeDocument/2006/relationships/image" Target="../media/image226.png"/><Relationship Id="rId7" Type="http://schemas.openxmlformats.org/officeDocument/2006/relationships/image" Target="../media/image230.png"/><Relationship Id="rId12" Type="http://schemas.openxmlformats.org/officeDocument/2006/relationships/image" Target="../media/image235.svg"/><Relationship Id="rId17" Type="http://schemas.openxmlformats.org/officeDocument/2006/relationships/image" Target="../media/image240.png"/><Relationship Id="rId2" Type="http://schemas.openxmlformats.org/officeDocument/2006/relationships/notesSlide" Target="../notesSlides/notesSlide35.xml"/><Relationship Id="rId16" Type="http://schemas.openxmlformats.org/officeDocument/2006/relationships/image" Target="../media/image239.svg"/><Relationship Id="rId1" Type="http://schemas.openxmlformats.org/officeDocument/2006/relationships/slideLayout" Target="../slideLayouts/slideLayout3.xml"/><Relationship Id="rId6" Type="http://schemas.openxmlformats.org/officeDocument/2006/relationships/image" Target="../media/image229.svg"/><Relationship Id="rId11" Type="http://schemas.openxmlformats.org/officeDocument/2006/relationships/image" Target="../media/image234.png"/><Relationship Id="rId5" Type="http://schemas.openxmlformats.org/officeDocument/2006/relationships/image" Target="../media/image228.png"/><Relationship Id="rId15" Type="http://schemas.openxmlformats.org/officeDocument/2006/relationships/image" Target="../media/image238.png"/><Relationship Id="rId10" Type="http://schemas.openxmlformats.org/officeDocument/2006/relationships/image" Target="../media/image233.svg"/><Relationship Id="rId4" Type="http://schemas.openxmlformats.org/officeDocument/2006/relationships/image" Target="../media/image227.svg"/><Relationship Id="rId9" Type="http://schemas.openxmlformats.org/officeDocument/2006/relationships/image" Target="../media/image232.png"/><Relationship Id="rId14" Type="http://schemas.openxmlformats.org/officeDocument/2006/relationships/image" Target="../media/image237.sv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wired.com/story/sony-releases-first-accessible-controller-project-leonard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parents.com/black-gamers-find-community-and-racism-online-6931269" TargetMode="External"/><Relationship Id="rId5" Type="http://schemas.openxmlformats.org/officeDocument/2006/relationships/image" Target="../media/image37.jpe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www.nytimes.com/2019/02/20/business/video-game-controllers-disabilitie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8288000" cy="10287000"/>
          </a:xfrm>
          <a:prstGeom prst="rect">
            <a:avLst/>
          </a:prstGeom>
        </p:spPr>
      </p:pic>
      <p:pic>
        <p:nvPicPr>
          <p:cNvPr id="3" name="Image 1" descr="ES Gaming logo with bunny emote "/>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66495" y="698933"/>
            <a:ext cx="2554686" cy="2302597"/>
          </a:xfrm>
          <a:prstGeom prst="rect">
            <a:avLst/>
          </a:prstGeom>
        </p:spPr>
      </p:pic>
      <p:sp>
        <p:nvSpPr>
          <p:cNvPr id="4" name="Text 0">
            <a:extLst>
              <a:ext uri="{FF2B5EF4-FFF2-40B4-BE49-F238E27FC236}">
                <a16:creationId xmlns:a16="http://schemas.microsoft.com/office/drawing/2014/main" id="{5F1E3623-9733-6D5A-6CCD-567BC486F9A7}"/>
              </a:ext>
            </a:extLst>
          </p:cNvPr>
          <p:cNvSpPr>
            <a:spLocks noGrp="1"/>
          </p:cNvSpPr>
          <p:nvPr>
            <p:ph type="title" idx="4294967295"/>
          </p:nvPr>
        </p:nvSpPr>
        <p:spPr>
          <a:xfrm>
            <a:off x="1127228" y="3903662"/>
            <a:ext cx="6027930" cy="2886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7605"/>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INTRO TO USING THIS DECK</a:t>
            </a:r>
            <a:endParaRPr kumimoji="0" lang="en-US" sz="75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1">
            <a:extLst>
              <a:ext uri="{FF2B5EF4-FFF2-40B4-BE49-F238E27FC236}">
                <a16:creationId xmlns:a16="http://schemas.microsoft.com/office/drawing/2014/main" id="{347006FA-C301-40AF-34FC-E7CC1496DD96}"/>
              </a:ext>
            </a:extLst>
          </p:cNvPr>
          <p:cNvSpPr/>
          <p:nvPr/>
        </p:nvSpPr>
        <p:spPr>
          <a:xfrm>
            <a:off x="9462134" y="1107281"/>
            <a:ext cx="7403465" cy="1485900"/>
          </a:xfrm>
          <a:prstGeom prst="rect">
            <a:avLst/>
          </a:prstGeom>
          <a:noFill/>
          <a:ln/>
        </p:spPr>
        <p:txBody>
          <a:bodyPr wrap="square" lIns="0" tIns="0" rIns="0" bIns="0" rtlCol="0" anchor="t"/>
          <a:lstStyle/>
          <a:p>
            <a:pPr marL="342900" indent="-342900" algn="l">
              <a:spcAft>
                <a:spcPts val="1800"/>
              </a:spcAft>
              <a:buFont typeface="Arial" panose="020B0604020202020204" pitchFamily="34" charset="0"/>
              <a:buChar char="•"/>
            </a:pPr>
            <a:r>
              <a:rPr lang="en-US" sz="2400" dirty="0">
                <a:solidFill>
                  <a:schemeClr val="bg1"/>
                </a:solidFill>
                <a:latin typeface="Montserrat Medium" pitchFamily="34" charset="0"/>
                <a:ea typeface="Montserrat Medium" pitchFamily="34" charset="-122"/>
                <a:cs typeface="Montserrat Medium" pitchFamily="34" charset="-120"/>
              </a:rPr>
              <a:t>Please adjust the deck however you need. There is no need to get this further “brand approved.”</a:t>
            </a:r>
          </a:p>
          <a:p>
            <a:pPr marL="342900" indent="-342900" algn="l">
              <a:spcAft>
                <a:spcPts val="1800"/>
              </a:spcAft>
              <a:buFont typeface="Arial" panose="020B0604020202020204" pitchFamily="34" charset="0"/>
              <a:buChar char="•"/>
            </a:pPr>
            <a:r>
              <a:rPr lang="en-US" sz="2400" dirty="0">
                <a:solidFill>
                  <a:schemeClr val="bg1"/>
                </a:solidFill>
                <a:latin typeface="Montserrat Medium" pitchFamily="34" charset="0"/>
                <a:ea typeface="Montserrat Medium" pitchFamily="34" charset="-122"/>
                <a:cs typeface="Montserrat Medium" pitchFamily="34" charset="-120"/>
              </a:rPr>
              <a:t>Slide numbers automatically renumber as you move around slides. </a:t>
            </a:r>
          </a:p>
          <a:p>
            <a:pPr marL="342900" indent="-342900" algn="l">
              <a:spcAft>
                <a:spcPts val="1800"/>
              </a:spcAft>
              <a:buFont typeface="Arial" panose="020B0604020202020204" pitchFamily="34" charset="0"/>
              <a:buChar char="•"/>
            </a:pPr>
            <a:r>
              <a:rPr lang="en-US" sz="2400" dirty="0">
                <a:solidFill>
                  <a:schemeClr val="bg1"/>
                </a:solidFill>
                <a:latin typeface="Montserrat Medium" pitchFamily="34" charset="0"/>
                <a:ea typeface="Montserrat Medium" pitchFamily="34" charset="-122"/>
                <a:cs typeface="Montserrat Medium" pitchFamily="34" charset="-120"/>
              </a:rPr>
              <a:t>Some bullet points are customized to color as separate objects from text. </a:t>
            </a:r>
          </a:p>
          <a:p>
            <a:pPr marL="342900" indent="-342900" algn="l">
              <a:spcAft>
                <a:spcPts val="1800"/>
              </a:spcAft>
              <a:buFont typeface="Arial" panose="020B0604020202020204" pitchFamily="34" charset="0"/>
              <a:buChar char="•"/>
            </a:pPr>
            <a:r>
              <a:rPr lang="en-US" sz="2400" b="1" dirty="0">
                <a:solidFill>
                  <a:schemeClr val="bg1"/>
                </a:solidFill>
                <a:latin typeface="Montserrat Medium" pitchFamily="34" charset="0"/>
                <a:ea typeface="Montserrat Medium" pitchFamily="34" charset="-122"/>
                <a:cs typeface="Montserrat Medium" pitchFamily="34" charset="-120"/>
              </a:rPr>
              <a:t>You are responsible for using the PPT Accessibility checker and addressing issues when creating changes or new content. </a:t>
            </a:r>
          </a:p>
          <a:p>
            <a:pPr marL="342900" indent="-342900" algn="l">
              <a:spcAft>
                <a:spcPts val="1800"/>
              </a:spcAft>
              <a:buFont typeface="Arial" panose="020B0604020202020204" pitchFamily="34" charset="0"/>
              <a:buChar char="•"/>
            </a:pPr>
            <a:r>
              <a:rPr lang="en-US" sz="2400" dirty="0">
                <a:solidFill>
                  <a:schemeClr val="bg1"/>
                </a:solidFill>
                <a:latin typeface="Montserrat Medium" pitchFamily="34" charset="0"/>
                <a:ea typeface="Montserrat Medium" pitchFamily="34" charset="-122"/>
                <a:cs typeface="Montserrat Medium" pitchFamily="34" charset="-120"/>
              </a:rPr>
              <a:t>If you have changes you are excited to share, we’d love to see how we could incorporate those changes to a new version. Contact Aimee Berniard. </a:t>
            </a:r>
          </a:p>
          <a:p>
            <a:pPr marL="342900" indent="-342900" algn="l">
              <a:spcAft>
                <a:spcPts val="1800"/>
              </a:spcAft>
              <a:buFont typeface="Arial" panose="020B0604020202020204" pitchFamily="34" charset="0"/>
              <a:buChar char="•"/>
            </a:pPr>
            <a:r>
              <a:rPr lang="en-US" sz="2400" dirty="0">
                <a:solidFill>
                  <a:schemeClr val="bg1"/>
                </a:solidFill>
                <a:latin typeface="Montserrat Medium" pitchFamily="34" charset="0"/>
              </a:rPr>
              <a:t>There is a resources section toward the end of this deck. This section includes elements you can copy and reuse throughout your presentation. </a:t>
            </a:r>
            <a:endParaRPr lang="en-US" sz="2400" dirty="0">
              <a:solidFill>
                <a:schemeClr val="bg1"/>
              </a:solidFill>
            </a:endParaRPr>
          </a:p>
        </p:txBody>
      </p:sp>
      <p:sp>
        <p:nvSpPr>
          <p:cNvPr id="6" name="Text 1">
            <a:extLst>
              <a:ext uri="{FF2B5EF4-FFF2-40B4-BE49-F238E27FC236}">
                <a16:creationId xmlns:a16="http://schemas.microsoft.com/office/drawing/2014/main" id="{5E572723-131E-054D-A41E-4445F3617C9F}"/>
              </a:ext>
            </a:extLst>
          </p:cNvPr>
          <p:cNvSpPr/>
          <p:nvPr/>
        </p:nvSpPr>
        <p:spPr>
          <a:xfrm>
            <a:off x="1166495" y="9348035"/>
            <a:ext cx="1480185" cy="231776"/>
          </a:xfrm>
          <a:prstGeom prst="rect">
            <a:avLst/>
          </a:prstGeom>
          <a:noFill/>
          <a:ln/>
        </p:spPr>
        <p:txBody>
          <a:bodyPr wrap="square" lIns="0" tIns="0" rIns="0" bIns="0" rtlCol="0" anchor="t"/>
          <a:lstStyle/>
          <a:p>
            <a:pPr algn="l">
              <a:spcAft>
                <a:spcPts val="1800"/>
              </a:spcAft>
            </a:pPr>
            <a:r>
              <a:rPr lang="en-US" sz="1600" dirty="0">
                <a:solidFill>
                  <a:schemeClr val="bg1"/>
                </a:solidFill>
                <a:latin typeface="Montserrat Medium" pitchFamily="34" charset="0"/>
                <a:ea typeface="Montserrat Medium" pitchFamily="34" charset="-122"/>
                <a:cs typeface="Montserrat Medium" pitchFamily="34" charset="-120"/>
              </a:rPr>
              <a:t>rev20230710</a:t>
            </a:r>
            <a:endParaRPr lang="en-US" sz="1600" dirty="0">
              <a:solidFill>
                <a:schemeClr val="bg1"/>
              </a:solidFill>
            </a:endParaRPr>
          </a:p>
        </p:txBody>
      </p:sp>
    </p:spTree>
    <p:extLst>
      <p:ext uri="{BB962C8B-B14F-4D97-AF65-F5344CB8AC3E}">
        <p14:creationId xmlns:p14="http://schemas.microsoft.com/office/powerpoint/2010/main" val="86765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2700"/>
            <a:ext cx="18288000" cy="10299700"/>
          </a:xfrm>
          <a:prstGeom prst="rect">
            <a:avLst/>
          </a:prstGeom>
        </p:spPr>
      </p:pic>
      <p:pic>
        <p:nvPicPr>
          <p:cNvPr id="3" name="Image 1" descr="ES Gaming logo"/>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110588" y="496863"/>
            <a:ext cx="1753353" cy="371475"/>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1065530" cy="10287000"/>
          </a:xfrm>
          <a:prstGeom prst="rect">
            <a:avLst/>
          </a:prstGeom>
        </p:spPr>
      </p:pic>
      <p:sp>
        <p:nvSpPr>
          <p:cNvPr id="5" name="Text 0"/>
          <p:cNvSpPr>
            <a:spLocks noGrp="1"/>
          </p:cNvSpPr>
          <p:nvPr>
            <p:ph type="title" idx="4294967295"/>
          </p:nvPr>
        </p:nvSpPr>
        <p:spPr>
          <a:xfrm>
            <a:off x="2238375" y="7613749"/>
            <a:ext cx="12698170"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There is no better time than now to change the game.</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 1"/>
          <p:cNvSpPr/>
          <p:nvPr/>
        </p:nvSpPr>
        <p:spPr>
          <a:xfrm>
            <a:off x="17745075" y="749089"/>
            <a:ext cx="114300" cy="66675"/>
          </a:xfrm>
          <a:prstGeom prst="rect">
            <a:avLst/>
          </a:prstGeom>
          <a:noFill/>
          <a:ln/>
        </p:spPr>
        <p:txBody>
          <a:bodyPr wrap="square" lIns="0" tIns="0" rIns="0" bIns="0" rtlCol="0" anchor="t"/>
          <a:lstStyle/>
          <a:p>
            <a:pPr marL="0" indent="0" algn="l">
              <a:lnSpc>
                <a:spcPts val="525"/>
              </a:lnSpc>
              <a:buNone/>
            </a:pPr>
            <a:r>
              <a:rPr lang="en-US" sz="451" dirty="0">
                <a:solidFill>
                  <a:srgbClr val="FFFFFF"/>
                </a:solidFill>
                <a:latin typeface="Montserrat Regular" pitchFamily="34" charset="0"/>
                <a:ea typeface="Montserrat Regular" pitchFamily="34" charset="-122"/>
                <a:cs typeface="Montserrat Regular" pitchFamily="34" charset="-120"/>
              </a:rPr>
              <a:t>TM</a:t>
            </a:r>
            <a:endParaRPr lang="en-US" sz="451" dirty="0"/>
          </a:p>
        </p:txBody>
      </p:sp>
      <p:sp>
        <p:nvSpPr>
          <p:cNvPr id="7" name="Text 2"/>
          <p:cNvSpPr/>
          <p:nvPr/>
        </p:nvSpPr>
        <p:spPr>
          <a:xfrm>
            <a:off x="16087725" y="496863"/>
            <a:ext cx="381000" cy="371475"/>
          </a:xfrm>
          <a:prstGeom prst="rect">
            <a:avLst/>
          </a:prstGeom>
          <a:noFill/>
          <a:ln/>
        </p:spPr>
        <p:txBody>
          <a:bodyPr wrap="square" lIns="0" tIns="0" rIns="0" bIns="0" rtlCol="0" anchor="t"/>
          <a:lstStyle/>
          <a:p>
            <a:pPr marL="0" indent="0" algn="l">
              <a:lnSpc>
                <a:spcPts val="2925"/>
              </a:lnSpc>
              <a:buNone/>
            </a:pPr>
            <a:r>
              <a:rPr lang="en-US" sz="2402" b="1" dirty="0">
                <a:solidFill>
                  <a:srgbClr val="FFFFFF"/>
                </a:solidFill>
                <a:latin typeface="Montserrat Bold" pitchFamily="34" charset="0"/>
                <a:ea typeface="Montserrat Bold" pitchFamily="34" charset="-122"/>
                <a:cs typeface="Montserrat Bold" pitchFamily="34" charset="-120"/>
              </a:rPr>
              <a:t>es</a:t>
            </a:r>
            <a:endParaRPr lang="en-US" sz="2402"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2700"/>
            <a:ext cx="18288000" cy="10299700"/>
          </a:xfrm>
          <a:prstGeom prst="rect">
            <a:avLst/>
          </a:prstGeom>
        </p:spPr>
      </p:pic>
      <p:pic>
        <p:nvPicPr>
          <p:cNvPr id="3" name="Image 1" descr="ES Gaming logo"/>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110589" y="496863"/>
            <a:ext cx="1753353" cy="371475"/>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1065530" cy="10287000"/>
          </a:xfrm>
          <a:prstGeom prst="rect">
            <a:avLst/>
          </a:prstGeom>
        </p:spPr>
      </p:pic>
      <p:sp>
        <p:nvSpPr>
          <p:cNvPr id="5" name="Text 0"/>
          <p:cNvSpPr/>
          <p:nvPr/>
        </p:nvSpPr>
        <p:spPr>
          <a:xfrm>
            <a:off x="17745075" y="749089"/>
            <a:ext cx="114300" cy="66675"/>
          </a:xfrm>
          <a:prstGeom prst="rect">
            <a:avLst/>
          </a:prstGeom>
          <a:noFill/>
          <a:ln/>
        </p:spPr>
        <p:txBody>
          <a:bodyPr wrap="square" lIns="0" tIns="0" rIns="0" bIns="0" rtlCol="0" anchor="t"/>
          <a:lstStyle/>
          <a:p>
            <a:pPr marL="0" indent="0" algn="l">
              <a:lnSpc>
                <a:spcPts val="525"/>
              </a:lnSpc>
              <a:buNone/>
            </a:pPr>
            <a:r>
              <a:rPr lang="en-US" sz="451" dirty="0">
                <a:solidFill>
                  <a:srgbClr val="FFFFFF"/>
                </a:solidFill>
                <a:latin typeface="Montserrat Regular" pitchFamily="34" charset="0"/>
                <a:ea typeface="Montserrat Regular" pitchFamily="34" charset="-122"/>
                <a:cs typeface="Montserrat Regular" pitchFamily="34" charset="-120"/>
              </a:rPr>
              <a:t>TM</a:t>
            </a:r>
            <a:endParaRPr lang="en-US" sz="451" dirty="0"/>
          </a:p>
        </p:txBody>
      </p:sp>
      <p:sp>
        <p:nvSpPr>
          <p:cNvPr id="6" name="Text 1"/>
          <p:cNvSpPr/>
          <p:nvPr/>
        </p:nvSpPr>
        <p:spPr>
          <a:xfrm>
            <a:off x="16087725" y="496863"/>
            <a:ext cx="381000" cy="371475"/>
          </a:xfrm>
          <a:prstGeom prst="rect">
            <a:avLst/>
          </a:prstGeom>
          <a:noFill/>
          <a:ln/>
        </p:spPr>
        <p:txBody>
          <a:bodyPr wrap="square" lIns="0" tIns="0" rIns="0" bIns="0" rtlCol="0" anchor="t"/>
          <a:lstStyle/>
          <a:p>
            <a:pPr marL="0" indent="0" algn="l">
              <a:lnSpc>
                <a:spcPts val="2925"/>
              </a:lnSpc>
              <a:buNone/>
            </a:pPr>
            <a:r>
              <a:rPr lang="en-US" sz="2402" b="1" dirty="0">
                <a:solidFill>
                  <a:srgbClr val="FFFFFF"/>
                </a:solidFill>
                <a:latin typeface="Montserrat Bold" pitchFamily="34" charset="0"/>
                <a:ea typeface="Montserrat Bold" pitchFamily="34" charset="-122"/>
                <a:cs typeface="Montserrat Bold" pitchFamily="34" charset="-120"/>
              </a:rPr>
              <a:t>es</a:t>
            </a:r>
            <a:endParaRPr lang="en-US" sz="2402" dirty="0"/>
          </a:p>
        </p:txBody>
      </p:sp>
      <p:sp>
        <p:nvSpPr>
          <p:cNvPr id="7" name="Text 2"/>
          <p:cNvSpPr>
            <a:spLocks noGrp="1"/>
          </p:cNvSpPr>
          <p:nvPr>
            <p:ph type="title" idx="4294967295"/>
          </p:nvPr>
        </p:nvSpPr>
        <p:spPr>
          <a:xfrm>
            <a:off x="2238375" y="7613712"/>
            <a:ext cx="9207224"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 to ensure no one is excluded.</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2700"/>
            <a:ext cx="18288000" cy="10299700"/>
          </a:xfrm>
          <a:prstGeom prst="rect">
            <a:avLst/>
          </a:prstGeom>
        </p:spPr>
      </p:pic>
      <p:pic>
        <p:nvPicPr>
          <p:cNvPr id="3" name="Image 1" descr="ES Gaming logo"/>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110589" y="496858"/>
            <a:ext cx="1753353" cy="371475"/>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1065530" cy="10287000"/>
          </a:xfrm>
          <a:prstGeom prst="rect">
            <a:avLst/>
          </a:prstGeom>
        </p:spPr>
      </p:pic>
      <p:sp>
        <p:nvSpPr>
          <p:cNvPr id="5" name="Text 0"/>
          <p:cNvSpPr/>
          <p:nvPr/>
        </p:nvSpPr>
        <p:spPr>
          <a:xfrm>
            <a:off x="17745075" y="749085"/>
            <a:ext cx="114300" cy="66675"/>
          </a:xfrm>
          <a:prstGeom prst="rect">
            <a:avLst/>
          </a:prstGeom>
          <a:noFill/>
          <a:ln/>
        </p:spPr>
        <p:txBody>
          <a:bodyPr wrap="square" lIns="0" tIns="0" rIns="0" bIns="0" rtlCol="0" anchor="t"/>
          <a:lstStyle/>
          <a:p>
            <a:pPr marL="0" indent="0" algn="l">
              <a:lnSpc>
                <a:spcPts val="525"/>
              </a:lnSpc>
              <a:buNone/>
            </a:pPr>
            <a:r>
              <a:rPr lang="en-US" sz="451" dirty="0">
                <a:solidFill>
                  <a:srgbClr val="FFFFFF"/>
                </a:solidFill>
                <a:latin typeface="Montserrat Regular" pitchFamily="34" charset="0"/>
                <a:ea typeface="Montserrat Regular" pitchFamily="34" charset="-122"/>
                <a:cs typeface="Montserrat Regular" pitchFamily="34" charset="-120"/>
              </a:rPr>
              <a:t>TM</a:t>
            </a:r>
            <a:endParaRPr lang="en-US" sz="451" dirty="0"/>
          </a:p>
        </p:txBody>
      </p:sp>
      <p:sp>
        <p:nvSpPr>
          <p:cNvPr id="6" name="Text 1"/>
          <p:cNvSpPr/>
          <p:nvPr/>
        </p:nvSpPr>
        <p:spPr>
          <a:xfrm>
            <a:off x="16087725" y="496858"/>
            <a:ext cx="381000" cy="371475"/>
          </a:xfrm>
          <a:prstGeom prst="rect">
            <a:avLst/>
          </a:prstGeom>
          <a:noFill/>
          <a:ln/>
        </p:spPr>
        <p:txBody>
          <a:bodyPr wrap="square" lIns="0" tIns="0" rIns="0" bIns="0" rtlCol="0" anchor="t"/>
          <a:lstStyle/>
          <a:p>
            <a:pPr marL="0" indent="0" algn="l">
              <a:lnSpc>
                <a:spcPts val="2925"/>
              </a:lnSpc>
              <a:buNone/>
            </a:pPr>
            <a:r>
              <a:rPr lang="en-US" sz="2402" b="1" dirty="0">
                <a:solidFill>
                  <a:srgbClr val="FFFFFF"/>
                </a:solidFill>
                <a:latin typeface="Montserrat Bold" pitchFamily="34" charset="0"/>
                <a:ea typeface="Montserrat Bold" pitchFamily="34" charset="-122"/>
                <a:cs typeface="Montserrat Bold" pitchFamily="34" charset="-120"/>
              </a:rPr>
              <a:t>es</a:t>
            </a:r>
            <a:endParaRPr lang="en-US" sz="2402" dirty="0"/>
          </a:p>
        </p:txBody>
      </p:sp>
      <p:sp>
        <p:nvSpPr>
          <p:cNvPr id="7" name="Text 2"/>
          <p:cNvSpPr>
            <a:spLocks noGrp="1"/>
          </p:cNvSpPr>
          <p:nvPr>
            <p:ph type="title" idx="4294967295"/>
          </p:nvPr>
        </p:nvSpPr>
        <p:spPr>
          <a:xfrm>
            <a:off x="2238375" y="7613749"/>
            <a:ext cx="12698170"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 to challenge inaccurate and outdated stigmas.</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2700"/>
            <a:ext cx="18288000" cy="10299700"/>
          </a:xfrm>
          <a:prstGeom prst="rect">
            <a:avLst/>
          </a:prstGeom>
        </p:spPr>
      </p:pic>
      <p:pic>
        <p:nvPicPr>
          <p:cNvPr id="3" name="Image 1" descr="ES Gaming logo&#10;"/>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110589" y="496858"/>
            <a:ext cx="1753353" cy="371475"/>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1065530" cy="10287000"/>
          </a:xfrm>
          <a:prstGeom prst="rect">
            <a:avLst/>
          </a:prstGeom>
        </p:spPr>
      </p:pic>
      <p:sp>
        <p:nvSpPr>
          <p:cNvPr id="5" name="Text 0"/>
          <p:cNvSpPr/>
          <p:nvPr/>
        </p:nvSpPr>
        <p:spPr>
          <a:xfrm>
            <a:off x="17745075" y="749085"/>
            <a:ext cx="114300" cy="66675"/>
          </a:xfrm>
          <a:prstGeom prst="rect">
            <a:avLst/>
          </a:prstGeom>
          <a:noFill/>
          <a:ln/>
        </p:spPr>
        <p:txBody>
          <a:bodyPr wrap="square" lIns="0" tIns="0" rIns="0" bIns="0" rtlCol="0" anchor="t"/>
          <a:lstStyle/>
          <a:p>
            <a:pPr marL="0" indent="0" algn="l">
              <a:lnSpc>
                <a:spcPts val="525"/>
              </a:lnSpc>
              <a:buNone/>
            </a:pPr>
            <a:r>
              <a:rPr lang="en-US" sz="451" dirty="0">
                <a:solidFill>
                  <a:srgbClr val="FFFFFF"/>
                </a:solidFill>
                <a:latin typeface="Montserrat Regular" pitchFamily="34" charset="0"/>
                <a:ea typeface="Montserrat Regular" pitchFamily="34" charset="-122"/>
                <a:cs typeface="Montserrat Regular" pitchFamily="34" charset="-120"/>
              </a:rPr>
              <a:t>TM</a:t>
            </a:r>
            <a:endParaRPr lang="en-US" sz="451" dirty="0"/>
          </a:p>
        </p:txBody>
      </p:sp>
      <p:sp>
        <p:nvSpPr>
          <p:cNvPr id="6" name="Text 1"/>
          <p:cNvSpPr/>
          <p:nvPr/>
        </p:nvSpPr>
        <p:spPr>
          <a:xfrm>
            <a:off x="16087725" y="496858"/>
            <a:ext cx="381000" cy="371475"/>
          </a:xfrm>
          <a:prstGeom prst="rect">
            <a:avLst/>
          </a:prstGeom>
          <a:noFill/>
          <a:ln/>
        </p:spPr>
        <p:txBody>
          <a:bodyPr wrap="square" lIns="0" tIns="0" rIns="0" bIns="0" rtlCol="0" anchor="t"/>
          <a:lstStyle/>
          <a:p>
            <a:pPr marL="0" indent="0" algn="l">
              <a:lnSpc>
                <a:spcPts val="2925"/>
              </a:lnSpc>
              <a:buNone/>
            </a:pPr>
            <a:r>
              <a:rPr lang="en-US" sz="2402" b="1" dirty="0">
                <a:solidFill>
                  <a:srgbClr val="FFFFFF"/>
                </a:solidFill>
                <a:latin typeface="Montserrat Bold" pitchFamily="34" charset="0"/>
                <a:ea typeface="Montserrat Bold" pitchFamily="34" charset="-122"/>
                <a:cs typeface="Montserrat Bold" pitchFamily="34" charset="-120"/>
              </a:rPr>
              <a:t>es</a:t>
            </a:r>
            <a:endParaRPr lang="en-US" sz="2402" dirty="0"/>
          </a:p>
        </p:txBody>
      </p:sp>
      <p:sp>
        <p:nvSpPr>
          <p:cNvPr id="7" name="Text 2"/>
          <p:cNvSpPr>
            <a:spLocks noGrp="1"/>
          </p:cNvSpPr>
          <p:nvPr>
            <p:ph type="title" idx="4294967295"/>
          </p:nvPr>
        </p:nvSpPr>
        <p:spPr>
          <a:xfrm>
            <a:off x="2238375" y="7613712"/>
            <a:ext cx="11513507"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 to realize 
the benefits of gaming.</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1047774" y="0"/>
            <a:ext cx="9354820" cy="9353550"/>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1065530" cy="9353550"/>
          </a:xfrm>
          <a:prstGeom prst="rect">
            <a:avLst/>
          </a:prstGeom>
        </p:spPr>
      </p:pic>
      <p:sp>
        <p:nvSpPr>
          <p:cNvPr id="5" name="Title 4">
            <a:extLst>
              <a:ext uri="{FF2B5EF4-FFF2-40B4-BE49-F238E27FC236}">
                <a16:creationId xmlns:a16="http://schemas.microsoft.com/office/drawing/2014/main" id="{A4CB65D1-7FAA-34B0-1D2D-44B91C6E4E7E}"/>
              </a:ext>
            </a:extLst>
          </p:cNvPr>
          <p:cNvSpPr>
            <a:spLocks noGrp="1"/>
          </p:cNvSpPr>
          <p:nvPr>
            <p:ph type="title" idx="4294967295"/>
          </p:nvPr>
        </p:nvSpPr>
        <p:spPr>
          <a:xfrm>
            <a:off x="1257300" y="-1989137"/>
            <a:ext cx="15773400" cy="1989137"/>
          </a:xfrm>
          <a:prstGeom prst="rect">
            <a:avLst/>
          </a:prstGeom>
        </p:spPr>
        <p:txBody>
          <a:bodyPr anchor="b"/>
          <a:lstStyle/>
          <a:p>
            <a:r>
              <a:rPr lang="en-US" dirty="0"/>
              <a:t>ES Gaming as the solution</a:t>
            </a:r>
          </a:p>
        </p:txBody>
      </p:sp>
      <p:pic>
        <p:nvPicPr>
          <p:cNvPr id="4" name="Image 2" descr="ES Gaming logo"/>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530892" y="2256881"/>
            <a:ext cx="3269340" cy="629069"/>
          </a:xfrm>
          <a:prstGeom prst="rect">
            <a:avLst/>
          </a:prstGeom>
        </p:spPr>
      </p:pic>
      <p:sp>
        <p:nvSpPr>
          <p:cNvPr id="8" name="Text 0"/>
          <p:cNvSpPr/>
          <p:nvPr/>
        </p:nvSpPr>
        <p:spPr>
          <a:xfrm>
            <a:off x="11515725" y="3457449"/>
            <a:ext cx="6129212" cy="200058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ES Gaming exists to deliver a more inclusive space in the ever-evolving video gaming industry. It's all about creating a new standard for equity, inclusion, and access among all disabled gamers, and amplifying disabled voices and accessible innovations.</a:t>
            </a:r>
            <a:endParaRPr lang="en-US" sz="2100" dirty="0"/>
          </a:p>
        </p:txBody>
      </p:sp>
      <p:sp>
        <p:nvSpPr>
          <p:cNvPr id="9" name="Text 1"/>
          <p:cNvSpPr/>
          <p:nvPr/>
        </p:nvSpPr>
        <p:spPr>
          <a:xfrm>
            <a:off x="11515725" y="6029534"/>
            <a:ext cx="5728878" cy="200058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This community is designed to create 
a fun and inclusive space for </a:t>
            </a:r>
            <a:r>
              <a:rPr lang="en-US" sz="2100" dirty="0">
                <a:solidFill>
                  <a:srgbClr val="E04403"/>
                </a:solidFill>
                <a:latin typeface="Montserrat Medium" pitchFamily="34" charset="0"/>
                <a:ea typeface="Montserrat Medium" pitchFamily="34" charset="-122"/>
                <a:cs typeface="Montserrat Medium" pitchFamily="34" charset="-120"/>
              </a:rPr>
              <a:t>people with and without disabilities</a:t>
            </a:r>
            <a:r>
              <a:rPr lang="en-US" sz="2100" dirty="0">
                <a:solidFill>
                  <a:srgbClr val="25283D"/>
                </a:solidFill>
                <a:latin typeface="Montserrat Medium" pitchFamily="34" charset="0"/>
                <a:ea typeface="Montserrat Medium" pitchFamily="34" charset="-122"/>
                <a:cs typeface="Montserrat Medium" pitchFamily="34" charset="-120"/>
              </a:rPr>
              <a:t> to come together and connect through gaming and conversation. All </a:t>
            </a:r>
            <a:r>
              <a:rPr lang="en-US" sz="2100" dirty="0">
                <a:solidFill>
                  <a:srgbClr val="E04403"/>
                </a:solidFill>
                <a:latin typeface="Montserrat Medium" pitchFamily="34" charset="0"/>
                <a:ea typeface="Montserrat Medium" pitchFamily="34" charset="-122"/>
                <a:cs typeface="Montserrat Medium" pitchFamily="34" charset="-120"/>
              </a:rPr>
              <a:t>gamers and advocates over the age of 16</a:t>
            </a:r>
            <a:r>
              <a:rPr lang="en-US" sz="2100" dirty="0">
                <a:solidFill>
                  <a:srgbClr val="25283D"/>
                </a:solidFill>
                <a:latin typeface="Montserrat Medium" pitchFamily="34" charset="0"/>
                <a:ea typeface="Montserrat Medium" pitchFamily="34" charset="-122"/>
                <a:cs typeface="Montserrat Medium" pitchFamily="34" charset="-120"/>
              </a:rPr>
              <a:t> are welcome!</a:t>
            </a:r>
            <a:endParaRPr lang="en-US" sz="2100" dirty="0"/>
          </a:p>
        </p:txBody>
      </p:sp>
      <p:sp>
        <p:nvSpPr>
          <p:cNvPr id="11" name="Text 3">
            <a:extLst>
              <a:ext uri="{C183D7F6-B498-43B3-948B-1728B52AA6E4}">
                <adec:decorative xmlns:adec="http://schemas.microsoft.com/office/drawing/2017/decorative" val="1"/>
              </a:ext>
            </a:extLst>
          </p:cNvPr>
          <p:cNvSpPr/>
          <p:nvPr/>
        </p:nvSpPr>
        <p:spPr>
          <a:xfrm>
            <a:off x="11515725" y="2256881"/>
            <a:ext cx="683492" cy="629069"/>
          </a:xfrm>
          <a:prstGeom prst="rect">
            <a:avLst/>
          </a:prstGeom>
          <a:noFill/>
          <a:ln/>
        </p:spPr>
        <p:txBody>
          <a:bodyPr wrap="square" lIns="0" tIns="0" rIns="0" bIns="0" rtlCol="0" anchor="t"/>
          <a:lstStyle/>
          <a:p>
            <a:pPr marL="0" indent="0" algn="l">
              <a:lnSpc>
                <a:spcPts val="4950"/>
              </a:lnSpc>
              <a:buNone/>
            </a:pPr>
            <a:r>
              <a:rPr lang="en-US" sz="4060" b="1" dirty="0">
                <a:solidFill>
                  <a:srgbClr val="E03821"/>
                </a:solidFill>
                <a:latin typeface="Montserrat Bold" pitchFamily="34" charset="0"/>
                <a:ea typeface="Montserrat Bold" pitchFamily="34" charset="-122"/>
                <a:cs typeface="Montserrat Bold" pitchFamily="34" charset="-120"/>
              </a:rPr>
              <a:t>es</a:t>
            </a:r>
            <a:endParaRPr lang="en-US" sz="4060" dirty="0"/>
          </a:p>
        </p:txBody>
      </p:sp>
      <p:sp>
        <p:nvSpPr>
          <p:cNvPr id="13" name="Slide Number Placeholder 12">
            <a:extLst>
              <a:ext uri="{FF2B5EF4-FFF2-40B4-BE49-F238E27FC236}">
                <a16:creationId xmlns:a16="http://schemas.microsoft.com/office/drawing/2014/main" id="{624CBB29-0B8D-48B5-A2DF-7588DA04A6A4}"/>
              </a:ext>
              <a:ext uri="{C183D7F6-B498-43B3-948B-1728B52AA6E4}">
                <adec:decorative xmlns:adec="http://schemas.microsoft.com/office/drawing/2017/decorative" val="0"/>
              </a:ext>
            </a:extLst>
          </p:cNvPr>
          <p:cNvSpPr>
            <a:spLocks noGrp="1"/>
          </p:cNvSpPr>
          <p:nvPr>
            <p:ph type="sldNum" sz="quarter" idx="4"/>
          </p:nvPr>
        </p:nvSpPr>
        <p:spPr/>
        <p:txBody>
          <a:bodyPr/>
          <a:lstStyle/>
          <a:p>
            <a:fld id="{E5840838-7F8A-404F-8AEF-0EB30CA15614}"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rotWithShape="1">
          <a:blip r:embed="rId3"/>
          <a:srcRect b="9003"/>
          <a:stretch/>
        </p:blipFill>
        <p:spPr>
          <a:xfrm>
            <a:off x="0" y="0"/>
            <a:ext cx="18288000" cy="936089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1563" y="4585940"/>
            <a:ext cx="4895850" cy="3493205"/>
          </a:xfrm>
          <a:prstGeom prst="rect">
            <a:avLst/>
          </a:prstGeom>
        </p:spPr>
      </p:pic>
      <p:pic>
        <p:nvPicPr>
          <p:cNvPr id="8" name="Image 6">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6"/>
              </a:ext>
            </a:extLst>
          </a:blip>
          <a:srcRect/>
          <a:stretch/>
        </p:blipFill>
        <p:spPr>
          <a:xfrm>
            <a:off x="12330113" y="4585936"/>
            <a:ext cx="4895850" cy="3493205"/>
          </a:xfrm>
          <a:prstGeom prst="rect">
            <a:avLst/>
          </a:prstGeom>
        </p:spPr>
      </p:pic>
      <p:pic>
        <p:nvPicPr>
          <p:cNvPr id="14" name="Image 12">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6"/>
              </a:ext>
            </a:extLst>
          </a:blip>
          <a:srcRect/>
          <a:stretch/>
        </p:blipFill>
        <p:spPr>
          <a:xfrm>
            <a:off x="6700838" y="4585936"/>
            <a:ext cx="4895850" cy="3493205"/>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71563" y="1457325"/>
            <a:ext cx="4895850" cy="3155249"/>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479491" y="5432627"/>
            <a:ext cx="124098" cy="124097"/>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479491" y="5917862"/>
            <a:ext cx="124098" cy="124097"/>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479491" y="6403095"/>
            <a:ext cx="124098" cy="124097"/>
          </a:xfrm>
          <a:prstGeom prst="rect">
            <a:avLst/>
          </a:prstGeom>
        </p:spPr>
      </p:pic>
      <p:pic>
        <p:nvPicPr>
          <p:cNvPr id="9" name="Image 7">
            <a:extLs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30113" y="1457325"/>
            <a:ext cx="4895850" cy="3155249"/>
          </a:xfrm>
          <a:prstGeom prst="rect">
            <a:avLst/>
          </a:prstGeom>
        </p:spPr>
      </p:pic>
      <p:pic>
        <p:nvPicPr>
          <p:cNvPr id="10" name="Image 8">
            <a:extLs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18966" y="5432627"/>
            <a:ext cx="124098" cy="124097"/>
          </a:xfrm>
          <a:prstGeom prst="rect">
            <a:avLst/>
          </a:prstGeom>
        </p:spPr>
      </p:pic>
      <p:pic>
        <p:nvPicPr>
          <p:cNvPr id="11" name="Image 9">
            <a:extLs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518966" y="5917862"/>
            <a:ext cx="124098" cy="124097"/>
          </a:xfrm>
          <a:prstGeom prst="rect">
            <a:avLst/>
          </a:prstGeom>
        </p:spPr>
      </p:pic>
      <p:pic>
        <p:nvPicPr>
          <p:cNvPr id="12" name="Image 10">
            <a:extLs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518966" y="6888328"/>
            <a:ext cx="124098" cy="124097"/>
          </a:xfrm>
          <a:prstGeom prst="rect">
            <a:avLst/>
          </a:prstGeom>
        </p:spPr>
      </p:pic>
      <p:pic>
        <p:nvPicPr>
          <p:cNvPr id="13" name="Image 11">
            <a:extLs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518966" y="6403095"/>
            <a:ext cx="124098" cy="124097"/>
          </a:xfrm>
          <a:prstGeom prst="rect">
            <a:avLst/>
          </a:prstGeom>
        </p:spPr>
      </p:pic>
      <p:pic>
        <p:nvPicPr>
          <p:cNvPr id="15" name="Image 13">
            <a:extLs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6700838" y="1457325"/>
            <a:ext cx="4895850" cy="3155249"/>
          </a:xfrm>
          <a:prstGeom prst="rect">
            <a:avLst/>
          </a:prstGeom>
        </p:spPr>
      </p:pic>
      <p:pic>
        <p:nvPicPr>
          <p:cNvPr id="16" name="Image 14">
            <a:extLst>
              <a:ext uri="{C183D7F6-B498-43B3-948B-1728B52AA6E4}">
                <adec:decorative xmlns:adec="http://schemas.microsoft.com/office/drawing/2017/decorative" val="1"/>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7613463" y="5432629"/>
            <a:ext cx="124098" cy="124097"/>
          </a:xfrm>
          <a:prstGeom prst="rect">
            <a:avLst/>
          </a:prstGeom>
        </p:spPr>
      </p:pic>
      <p:pic>
        <p:nvPicPr>
          <p:cNvPr id="17" name="Image 15">
            <a:extLst>
              <a:ext uri="{C183D7F6-B498-43B3-948B-1728B52AA6E4}">
                <adec:decorative xmlns:adec="http://schemas.microsoft.com/office/drawing/2017/decorative" val="1"/>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7613463" y="5917862"/>
            <a:ext cx="124098" cy="124097"/>
          </a:xfrm>
          <a:prstGeom prst="rect">
            <a:avLst/>
          </a:prstGeom>
        </p:spPr>
      </p:pic>
      <p:pic>
        <p:nvPicPr>
          <p:cNvPr id="18" name="Image 16">
            <a:extLst>
              <a:ext uri="{C183D7F6-B498-43B3-948B-1728B52AA6E4}">
                <adec:decorative xmlns:adec="http://schemas.microsoft.com/office/drawing/2017/decorative" val="1"/>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7613463" y="6403098"/>
            <a:ext cx="124098" cy="124097"/>
          </a:xfrm>
          <a:prstGeom prst="rect">
            <a:avLst/>
          </a:prstGeom>
        </p:spPr>
      </p:pic>
      <p:sp>
        <p:nvSpPr>
          <p:cNvPr id="19" name="Title 18">
            <a:extLst>
              <a:ext uri="{FF2B5EF4-FFF2-40B4-BE49-F238E27FC236}">
                <a16:creationId xmlns:a16="http://schemas.microsoft.com/office/drawing/2014/main" id="{CA161957-33FD-831B-61F4-7F89A379C82C}"/>
              </a:ext>
            </a:extLst>
          </p:cNvPr>
          <p:cNvSpPr>
            <a:spLocks noGrp="1"/>
          </p:cNvSpPr>
          <p:nvPr>
            <p:ph type="title" idx="4294967295"/>
          </p:nvPr>
        </p:nvSpPr>
        <p:spPr>
          <a:xfrm>
            <a:off x="1257300" y="-1989137"/>
            <a:ext cx="15773400" cy="1989137"/>
          </a:xfrm>
          <a:prstGeom prst="rect">
            <a:avLst/>
          </a:prstGeom>
        </p:spPr>
        <p:txBody>
          <a:bodyPr anchor="b"/>
          <a:lstStyle/>
          <a:p>
            <a:r>
              <a:rPr lang="en-US" dirty="0"/>
              <a:t>ES Gaming Pillars</a:t>
            </a:r>
          </a:p>
        </p:txBody>
      </p:sp>
      <p:sp>
        <p:nvSpPr>
          <p:cNvPr id="22" name="Text 0"/>
          <p:cNvSpPr/>
          <p:nvPr/>
        </p:nvSpPr>
        <p:spPr>
          <a:xfrm>
            <a:off x="1676400" y="2601474"/>
            <a:ext cx="3629025" cy="581025"/>
          </a:xfrm>
          <a:prstGeom prst="rect">
            <a:avLst/>
          </a:prstGeom>
          <a:noFill/>
          <a:ln/>
        </p:spPr>
        <p:txBody>
          <a:bodyPr wrap="square" lIns="0" tIns="0" rIns="0" bIns="0" rtlCol="0" anchor="t"/>
          <a:lstStyle/>
          <a:p>
            <a:pPr marL="0" indent="0" algn="l">
              <a:lnSpc>
                <a:spcPts val="4563"/>
              </a:lnSpc>
              <a:buNone/>
            </a:pPr>
            <a:r>
              <a:rPr lang="en-US" sz="4500" dirty="0">
                <a:solidFill>
                  <a:srgbClr val="FFFFFF"/>
                </a:solidFill>
                <a:latin typeface="Montserrat Black" pitchFamily="34" charset="0"/>
                <a:ea typeface="Montserrat Black" pitchFamily="34" charset="-122"/>
                <a:cs typeface="Montserrat Black" pitchFamily="34" charset="-120"/>
              </a:rPr>
              <a:t>Community</a:t>
            </a:r>
            <a:endParaRPr lang="en-US" sz="4500" dirty="0"/>
          </a:p>
        </p:txBody>
      </p:sp>
      <p:sp>
        <p:nvSpPr>
          <p:cNvPr id="23" name="Text 1"/>
          <p:cNvSpPr/>
          <p:nvPr/>
        </p:nvSpPr>
        <p:spPr>
          <a:xfrm>
            <a:off x="1571047" y="3325374"/>
            <a:ext cx="3896882" cy="333375"/>
          </a:xfrm>
          <a:prstGeom prst="rect">
            <a:avLst/>
          </a:prstGeom>
          <a:noFill/>
          <a:ln/>
        </p:spPr>
        <p:txBody>
          <a:bodyPr wrap="square" lIns="0" tIns="0" rIns="0" bIns="0" rtlCol="0" anchor="t"/>
          <a:lstStyle/>
          <a:p>
            <a:pPr marL="0" indent="0" algn="l">
              <a:lnSpc>
                <a:spcPts val="2662"/>
              </a:lnSpc>
              <a:buNone/>
            </a:pPr>
            <a:r>
              <a:rPr lang="en-US" sz="2625" dirty="0">
                <a:solidFill>
                  <a:srgbClr val="FFFFFF"/>
                </a:solidFill>
                <a:latin typeface="Montserrat Bold" pitchFamily="2" charset="-52"/>
                <a:ea typeface="Proxima Nova Condensed Black" pitchFamily="34" charset="-122"/>
                <a:cs typeface="Proxima Nova Condensed Black" pitchFamily="34" charset="-120"/>
              </a:rPr>
              <a:t>CREATE CONNECTION</a:t>
            </a:r>
            <a:endParaRPr lang="en-US" sz="2625" dirty="0">
              <a:latin typeface="Montserrat Bold" pitchFamily="2" charset="-52"/>
            </a:endParaRPr>
          </a:p>
        </p:txBody>
      </p:sp>
      <p:sp>
        <p:nvSpPr>
          <p:cNvPr id="24" name="Text 2"/>
          <p:cNvSpPr/>
          <p:nvPr/>
        </p:nvSpPr>
        <p:spPr>
          <a:xfrm>
            <a:off x="2800350" y="5358473"/>
            <a:ext cx="923925" cy="266700"/>
          </a:xfrm>
          <a:prstGeom prst="rect">
            <a:avLst/>
          </a:prstGeom>
          <a:noFill/>
          <a:ln/>
        </p:spPr>
        <p:txBody>
          <a:bodyPr wrap="square" lIns="0" tIns="0" rIns="0" bIns="0" rtlCol="0" anchor="t"/>
          <a:lstStyle/>
          <a:p>
            <a:pPr marL="0" indent="0" algn="l">
              <a:lnSpc>
                <a:spcPts val="2129"/>
              </a:lnSpc>
              <a:buNone/>
            </a:pPr>
            <a:r>
              <a:rPr lang="en-US" sz="2100" dirty="0">
                <a:solidFill>
                  <a:srgbClr val="25283D"/>
                </a:solidFill>
                <a:latin typeface="Montserrat Medium" pitchFamily="34" charset="0"/>
                <a:ea typeface="Montserrat Medium" pitchFamily="34" charset="-122"/>
                <a:cs typeface="Montserrat Medium" pitchFamily="34" charset="-120"/>
              </a:rPr>
              <a:t>Twitch</a:t>
            </a:r>
            <a:endParaRPr lang="en-US" sz="2100" dirty="0"/>
          </a:p>
        </p:txBody>
      </p:sp>
      <p:sp>
        <p:nvSpPr>
          <p:cNvPr id="25" name="Text 3"/>
          <p:cNvSpPr/>
          <p:nvPr/>
        </p:nvSpPr>
        <p:spPr>
          <a:xfrm>
            <a:off x="2800350" y="5843708"/>
            <a:ext cx="1057275" cy="266700"/>
          </a:xfrm>
          <a:prstGeom prst="rect">
            <a:avLst/>
          </a:prstGeom>
          <a:noFill/>
          <a:ln/>
        </p:spPr>
        <p:txBody>
          <a:bodyPr wrap="square" lIns="0" tIns="0" rIns="0" bIns="0" rtlCol="0" anchor="t"/>
          <a:lstStyle/>
          <a:p>
            <a:pPr marL="0" indent="0" algn="l">
              <a:lnSpc>
                <a:spcPts val="2129"/>
              </a:lnSpc>
              <a:buNone/>
            </a:pPr>
            <a:r>
              <a:rPr lang="en-US" sz="2100" dirty="0">
                <a:solidFill>
                  <a:srgbClr val="25283D"/>
                </a:solidFill>
                <a:latin typeface="Montserrat Medium" pitchFamily="34" charset="0"/>
                <a:ea typeface="Montserrat Medium" pitchFamily="34" charset="-122"/>
                <a:cs typeface="Montserrat Medium" pitchFamily="34" charset="-120"/>
              </a:rPr>
              <a:t>Discord</a:t>
            </a:r>
            <a:endParaRPr lang="en-US" sz="2100" dirty="0"/>
          </a:p>
        </p:txBody>
      </p:sp>
      <p:sp>
        <p:nvSpPr>
          <p:cNvPr id="26" name="Text 4"/>
          <p:cNvSpPr/>
          <p:nvPr/>
        </p:nvSpPr>
        <p:spPr>
          <a:xfrm>
            <a:off x="2800350" y="6328939"/>
            <a:ext cx="1724025" cy="266700"/>
          </a:xfrm>
          <a:prstGeom prst="rect">
            <a:avLst/>
          </a:prstGeom>
          <a:noFill/>
          <a:ln/>
        </p:spPr>
        <p:txBody>
          <a:bodyPr wrap="square" lIns="0" tIns="0" rIns="0" bIns="0" rtlCol="0" anchor="t"/>
          <a:lstStyle/>
          <a:p>
            <a:pPr marL="0" indent="0" algn="l">
              <a:lnSpc>
                <a:spcPts val="2129"/>
              </a:lnSpc>
              <a:buNone/>
            </a:pPr>
            <a:r>
              <a:rPr lang="en-US" sz="2100" dirty="0">
                <a:solidFill>
                  <a:srgbClr val="25283D"/>
                </a:solidFill>
                <a:latin typeface="Montserrat Medium" pitchFamily="34" charset="0"/>
                <a:ea typeface="Montserrat Medium" pitchFamily="34" charset="-122"/>
                <a:cs typeface="Montserrat Medium" pitchFamily="34" charset="-120"/>
              </a:rPr>
              <a:t>Social Media</a:t>
            </a:r>
            <a:endParaRPr lang="en-US" sz="2100" dirty="0"/>
          </a:p>
        </p:txBody>
      </p:sp>
      <p:sp>
        <p:nvSpPr>
          <p:cNvPr id="36" name="Text 14"/>
          <p:cNvSpPr/>
          <p:nvPr/>
        </p:nvSpPr>
        <p:spPr>
          <a:xfrm>
            <a:off x="7791451" y="2601474"/>
            <a:ext cx="2714625" cy="581025"/>
          </a:xfrm>
          <a:prstGeom prst="rect">
            <a:avLst/>
          </a:prstGeom>
          <a:noFill/>
          <a:ln/>
        </p:spPr>
        <p:txBody>
          <a:bodyPr wrap="square" lIns="0" tIns="0" rIns="0" bIns="0" rtlCol="0" anchor="t"/>
          <a:lstStyle/>
          <a:p>
            <a:pPr marL="0" indent="0" algn="l">
              <a:lnSpc>
                <a:spcPts val="4563"/>
              </a:lnSpc>
              <a:buNone/>
            </a:pPr>
            <a:r>
              <a:rPr lang="en-US" sz="4500" dirty="0">
                <a:solidFill>
                  <a:srgbClr val="25283D"/>
                </a:solidFill>
                <a:latin typeface="Montserrat Black" pitchFamily="34" charset="0"/>
                <a:ea typeface="Montserrat Black" pitchFamily="34" charset="-122"/>
                <a:cs typeface="Montserrat Black" pitchFamily="34" charset="-120"/>
              </a:rPr>
              <a:t>Network</a:t>
            </a:r>
            <a:endParaRPr lang="en-US" sz="4500" dirty="0"/>
          </a:p>
        </p:txBody>
      </p:sp>
      <p:sp>
        <p:nvSpPr>
          <p:cNvPr id="37" name="Text 15"/>
          <p:cNvSpPr/>
          <p:nvPr/>
        </p:nvSpPr>
        <p:spPr>
          <a:xfrm>
            <a:off x="7478721" y="3325375"/>
            <a:ext cx="3340084" cy="234572"/>
          </a:xfrm>
          <a:prstGeom prst="rect">
            <a:avLst/>
          </a:prstGeom>
          <a:noFill/>
          <a:ln/>
        </p:spPr>
        <p:txBody>
          <a:bodyPr wrap="square" lIns="0" tIns="0" rIns="0" bIns="0" rtlCol="0" anchor="t"/>
          <a:lstStyle/>
          <a:p>
            <a:pPr marL="0" indent="0" algn="l">
              <a:lnSpc>
                <a:spcPts val="2662"/>
              </a:lnSpc>
              <a:buNone/>
            </a:pPr>
            <a:r>
              <a:rPr lang="en-US" sz="2625" dirty="0">
                <a:solidFill>
                  <a:srgbClr val="25283D"/>
                </a:solidFill>
                <a:latin typeface="Montserrat Bold" pitchFamily="2" charset="-52"/>
                <a:ea typeface="Proxima Nova Condensed Black" pitchFamily="34" charset="-122"/>
                <a:cs typeface="Proxima Nova Condensed Black" pitchFamily="34" charset="-120"/>
              </a:rPr>
              <a:t>MAXIMIZE IMPACT</a:t>
            </a:r>
            <a:endParaRPr lang="en-US" sz="2625" dirty="0">
              <a:latin typeface="Montserrat Bold" pitchFamily="2" charset="-52"/>
            </a:endParaRPr>
          </a:p>
        </p:txBody>
      </p:sp>
      <p:sp>
        <p:nvSpPr>
          <p:cNvPr id="33" name="Text 11"/>
          <p:cNvSpPr/>
          <p:nvPr/>
        </p:nvSpPr>
        <p:spPr>
          <a:xfrm>
            <a:off x="7934325" y="5358473"/>
            <a:ext cx="2371725" cy="266700"/>
          </a:xfrm>
          <a:prstGeom prst="rect">
            <a:avLst/>
          </a:prstGeom>
          <a:noFill/>
          <a:ln/>
        </p:spPr>
        <p:txBody>
          <a:bodyPr wrap="square" lIns="0" tIns="0" rIns="0" bIns="0" rtlCol="0" anchor="t"/>
          <a:lstStyle/>
          <a:p>
            <a:pPr marL="0" indent="0" algn="l">
              <a:lnSpc>
                <a:spcPts val="2129"/>
              </a:lnSpc>
              <a:buNone/>
            </a:pPr>
            <a:r>
              <a:rPr lang="en-US" sz="2100" dirty="0">
                <a:solidFill>
                  <a:srgbClr val="25283D"/>
                </a:solidFill>
                <a:latin typeface="Montserrat Medium" pitchFamily="34" charset="0"/>
                <a:ea typeface="Montserrat Medium" pitchFamily="34" charset="-122"/>
                <a:cs typeface="Montserrat Medium" pitchFamily="34" charset="-120"/>
              </a:rPr>
              <a:t>Lending Libraries</a:t>
            </a:r>
            <a:endParaRPr lang="en-US" sz="2100" dirty="0"/>
          </a:p>
        </p:txBody>
      </p:sp>
      <p:sp>
        <p:nvSpPr>
          <p:cNvPr id="34" name="Text 12"/>
          <p:cNvSpPr/>
          <p:nvPr/>
        </p:nvSpPr>
        <p:spPr>
          <a:xfrm>
            <a:off x="7934325" y="5843708"/>
            <a:ext cx="971550" cy="266700"/>
          </a:xfrm>
          <a:prstGeom prst="rect">
            <a:avLst/>
          </a:prstGeom>
          <a:noFill/>
          <a:ln/>
        </p:spPr>
        <p:txBody>
          <a:bodyPr wrap="square" lIns="0" tIns="0" rIns="0" bIns="0" rtlCol="0" anchor="t"/>
          <a:lstStyle/>
          <a:p>
            <a:pPr marL="0" indent="0" algn="l">
              <a:lnSpc>
                <a:spcPts val="2129"/>
              </a:lnSpc>
              <a:buNone/>
            </a:pPr>
            <a:r>
              <a:rPr lang="en-US" sz="2100" dirty="0">
                <a:solidFill>
                  <a:srgbClr val="25283D"/>
                </a:solidFill>
                <a:latin typeface="Montserrat Medium" pitchFamily="34" charset="0"/>
                <a:ea typeface="Montserrat Medium" pitchFamily="34" charset="-122"/>
                <a:cs typeface="Montserrat Medium" pitchFamily="34" charset="-120"/>
              </a:rPr>
              <a:t>Camps</a:t>
            </a:r>
            <a:endParaRPr lang="en-US" sz="2100" dirty="0"/>
          </a:p>
        </p:txBody>
      </p:sp>
      <p:sp>
        <p:nvSpPr>
          <p:cNvPr id="35" name="Text 13"/>
          <p:cNvSpPr/>
          <p:nvPr/>
        </p:nvSpPr>
        <p:spPr>
          <a:xfrm>
            <a:off x="7934325" y="6328942"/>
            <a:ext cx="3152775" cy="198250"/>
          </a:xfrm>
          <a:prstGeom prst="rect">
            <a:avLst/>
          </a:prstGeom>
          <a:noFill/>
          <a:ln/>
        </p:spPr>
        <p:txBody>
          <a:bodyPr wrap="square" lIns="0" tIns="0" rIns="0" bIns="0" rtlCol="0" anchor="t"/>
          <a:lstStyle/>
          <a:p>
            <a:pPr marL="0" indent="0" algn="l">
              <a:lnSpc>
                <a:spcPts val="2129"/>
              </a:lnSpc>
              <a:buNone/>
            </a:pPr>
            <a:r>
              <a:rPr lang="en-US" sz="2100" dirty="0">
                <a:solidFill>
                  <a:srgbClr val="25283D"/>
                </a:solidFill>
                <a:latin typeface="Montserrat Medium" pitchFamily="34" charset="0"/>
                <a:ea typeface="Montserrat Medium" pitchFamily="34" charset="-122"/>
                <a:cs typeface="Montserrat Medium" pitchFamily="34" charset="-120"/>
              </a:rPr>
              <a:t>Adult Day Programs</a:t>
            </a:r>
            <a:endParaRPr lang="en-US" sz="2100" dirty="0"/>
          </a:p>
        </p:txBody>
      </p:sp>
      <p:sp>
        <p:nvSpPr>
          <p:cNvPr id="31" name="Text 9"/>
          <p:cNvSpPr/>
          <p:nvPr/>
        </p:nvSpPr>
        <p:spPr>
          <a:xfrm>
            <a:off x="13696950" y="2601474"/>
            <a:ext cx="2124075" cy="581025"/>
          </a:xfrm>
          <a:prstGeom prst="rect">
            <a:avLst/>
          </a:prstGeom>
          <a:noFill/>
          <a:ln/>
        </p:spPr>
        <p:txBody>
          <a:bodyPr wrap="square" lIns="0" tIns="0" rIns="0" bIns="0" rtlCol="0" anchor="t"/>
          <a:lstStyle/>
          <a:p>
            <a:pPr marL="0" indent="0" algn="l">
              <a:lnSpc>
                <a:spcPts val="4563"/>
              </a:lnSpc>
              <a:buNone/>
            </a:pPr>
            <a:r>
              <a:rPr lang="en-US" sz="4500" dirty="0">
                <a:solidFill>
                  <a:srgbClr val="FFFFFF"/>
                </a:solidFill>
                <a:latin typeface="Montserrat Black" pitchFamily="34" charset="0"/>
                <a:ea typeface="Montserrat Black" pitchFamily="34" charset="-122"/>
                <a:cs typeface="Montserrat Black" pitchFamily="34" charset="-120"/>
              </a:rPr>
              <a:t>Events</a:t>
            </a:r>
            <a:endParaRPr lang="en-US" sz="4500" dirty="0"/>
          </a:p>
        </p:txBody>
      </p:sp>
      <p:sp>
        <p:nvSpPr>
          <p:cNvPr id="32" name="Text 10"/>
          <p:cNvSpPr/>
          <p:nvPr/>
        </p:nvSpPr>
        <p:spPr>
          <a:xfrm>
            <a:off x="12864634" y="3325374"/>
            <a:ext cx="3826808" cy="333375"/>
          </a:xfrm>
          <a:prstGeom prst="rect">
            <a:avLst/>
          </a:prstGeom>
          <a:noFill/>
          <a:ln/>
        </p:spPr>
        <p:txBody>
          <a:bodyPr wrap="square" lIns="0" tIns="0" rIns="0" bIns="0" rtlCol="0" anchor="t"/>
          <a:lstStyle/>
          <a:p>
            <a:pPr marL="0" indent="0" algn="l">
              <a:lnSpc>
                <a:spcPts val="2662"/>
              </a:lnSpc>
              <a:buNone/>
            </a:pPr>
            <a:r>
              <a:rPr lang="en-US" sz="2625" dirty="0">
                <a:solidFill>
                  <a:srgbClr val="FFFFFF"/>
                </a:solidFill>
                <a:latin typeface="Montserrat Bold" pitchFamily="2" charset="-52"/>
                <a:ea typeface="Proxima Nova Condensed Black" pitchFamily="34" charset="-122"/>
                <a:cs typeface="Proxima Nova Condensed Black" pitchFamily="34" charset="-120"/>
              </a:rPr>
              <a:t>STOKE ENGAGEMENT</a:t>
            </a:r>
            <a:endParaRPr lang="en-US" sz="2625" dirty="0">
              <a:latin typeface="Montserrat Bold" pitchFamily="2" charset="-52"/>
            </a:endParaRPr>
          </a:p>
        </p:txBody>
      </p:sp>
      <p:sp>
        <p:nvSpPr>
          <p:cNvPr id="27" name="Text 5"/>
          <p:cNvSpPr/>
          <p:nvPr/>
        </p:nvSpPr>
        <p:spPr>
          <a:xfrm>
            <a:off x="13839825" y="5358473"/>
            <a:ext cx="2159374" cy="168325"/>
          </a:xfrm>
          <a:prstGeom prst="rect">
            <a:avLst/>
          </a:prstGeom>
          <a:noFill/>
          <a:ln/>
        </p:spPr>
        <p:txBody>
          <a:bodyPr wrap="square" lIns="0" tIns="0" rIns="0" bIns="0" rtlCol="0" anchor="t"/>
          <a:lstStyle/>
          <a:p>
            <a:pPr marL="0" indent="0" algn="l">
              <a:lnSpc>
                <a:spcPts val="2129"/>
              </a:lnSpc>
              <a:buNone/>
            </a:pPr>
            <a:r>
              <a:rPr lang="en-US" sz="2100" dirty="0" err="1">
                <a:solidFill>
                  <a:srgbClr val="6A5D7B"/>
                </a:solidFill>
                <a:latin typeface="Montserrat Medium" pitchFamily="34" charset="0"/>
                <a:ea typeface="Montserrat Medium" pitchFamily="34" charset="-122"/>
                <a:cs typeface="Montserrat Medium" pitchFamily="34" charset="-120"/>
              </a:rPr>
              <a:t>Streamathons</a:t>
            </a:r>
            <a:endParaRPr lang="en-US" sz="2100" dirty="0"/>
          </a:p>
        </p:txBody>
      </p:sp>
      <p:sp>
        <p:nvSpPr>
          <p:cNvPr id="28" name="Text 6"/>
          <p:cNvSpPr/>
          <p:nvPr/>
        </p:nvSpPr>
        <p:spPr>
          <a:xfrm>
            <a:off x="13839825" y="5843708"/>
            <a:ext cx="1838325" cy="266700"/>
          </a:xfrm>
          <a:prstGeom prst="rect">
            <a:avLst/>
          </a:prstGeom>
          <a:noFill/>
          <a:ln/>
        </p:spPr>
        <p:txBody>
          <a:bodyPr wrap="square" lIns="0" tIns="0" rIns="0" bIns="0" rtlCol="0" anchor="t"/>
          <a:lstStyle/>
          <a:p>
            <a:pPr marL="0" indent="0" algn="l">
              <a:lnSpc>
                <a:spcPts val="2129"/>
              </a:lnSpc>
              <a:buNone/>
            </a:pPr>
            <a:r>
              <a:rPr lang="en-US" sz="2100" dirty="0">
                <a:solidFill>
                  <a:srgbClr val="6A5D7B"/>
                </a:solidFill>
                <a:latin typeface="Montserrat Medium" pitchFamily="34" charset="0"/>
                <a:ea typeface="Montserrat Medium" pitchFamily="34" charset="-122"/>
                <a:cs typeface="Montserrat Medium" pitchFamily="34" charset="-120"/>
              </a:rPr>
              <a:t>Tournaments</a:t>
            </a:r>
            <a:endParaRPr lang="en-US" sz="2100" dirty="0"/>
          </a:p>
        </p:txBody>
      </p:sp>
      <p:sp>
        <p:nvSpPr>
          <p:cNvPr id="29" name="Text 7"/>
          <p:cNvSpPr/>
          <p:nvPr/>
        </p:nvSpPr>
        <p:spPr>
          <a:xfrm>
            <a:off x="13839825" y="6328939"/>
            <a:ext cx="2143125" cy="266700"/>
          </a:xfrm>
          <a:prstGeom prst="rect">
            <a:avLst/>
          </a:prstGeom>
          <a:noFill/>
          <a:ln/>
        </p:spPr>
        <p:txBody>
          <a:bodyPr wrap="square" lIns="0" tIns="0" rIns="0" bIns="0" rtlCol="0" anchor="t"/>
          <a:lstStyle/>
          <a:p>
            <a:pPr marL="0" indent="0" algn="l">
              <a:lnSpc>
                <a:spcPts val="2129"/>
              </a:lnSpc>
              <a:buNone/>
            </a:pPr>
            <a:r>
              <a:rPr lang="en-US" sz="2100" dirty="0">
                <a:solidFill>
                  <a:srgbClr val="6A5D7B"/>
                </a:solidFill>
                <a:latin typeface="Montserrat Medium" pitchFamily="34" charset="0"/>
                <a:ea typeface="Montserrat Medium" pitchFamily="34" charset="-122"/>
                <a:cs typeface="Montserrat Medium" pitchFamily="34" charset="-120"/>
              </a:rPr>
              <a:t>Local Hangouts</a:t>
            </a:r>
            <a:endParaRPr lang="en-US" sz="2100" dirty="0"/>
          </a:p>
        </p:txBody>
      </p:sp>
      <p:sp>
        <p:nvSpPr>
          <p:cNvPr id="30" name="Text 8"/>
          <p:cNvSpPr/>
          <p:nvPr/>
        </p:nvSpPr>
        <p:spPr>
          <a:xfrm>
            <a:off x="13839825" y="6814175"/>
            <a:ext cx="1714500" cy="266700"/>
          </a:xfrm>
          <a:prstGeom prst="rect">
            <a:avLst/>
          </a:prstGeom>
          <a:noFill/>
          <a:ln/>
        </p:spPr>
        <p:txBody>
          <a:bodyPr wrap="square" lIns="0" tIns="0" rIns="0" bIns="0" rtlCol="0" anchor="t"/>
          <a:lstStyle/>
          <a:p>
            <a:pPr marL="0" indent="0" algn="l">
              <a:lnSpc>
                <a:spcPts val="2129"/>
              </a:lnSpc>
              <a:buNone/>
            </a:pPr>
            <a:r>
              <a:rPr lang="en-US" sz="2100" dirty="0">
                <a:solidFill>
                  <a:srgbClr val="6A5D7B"/>
                </a:solidFill>
                <a:latin typeface="Montserrat Medium" pitchFamily="34" charset="0"/>
                <a:ea typeface="Montserrat Medium" pitchFamily="34" charset="-122"/>
                <a:cs typeface="Montserrat Medium" pitchFamily="34" charset="-120"/>
              </a:rPr>
              <a:t>Conferences</a:t>
            </a:r>
            <a:endParaRPr lang="en-US" sz="2100" dirty="0"/>
          </a:p>
        </p:txBody>
      </p:sp>
      <p:sp>
        <p:nvSpPr>
          <p:cNvPr id="39" name="Slide Number Placeholder 38">
            <a:extLst>
              <a:ext uri="{FF2B5EF4-FFF2-40B4-BE49-F238E27FC236}">
                <a16:creationId xmlns:a16="http://schemas.microsoft.com/office/drawing/2014/main" id="{7E874D62-BF1D-4337-AF8E-214FFDF2EF1A}"/>
              </a:ext>
            </a:extLst>
          </p:cNvPr>
          <p:cNvSpPr>
            <a:spLocks noGrp="1"/>
          </p:cNvSpPr>
          <p:nvPr>
            <p:ph type="sldNum" sz="quarter" idx="4"/>
          </p:nvPr>
        </p:nvSpPr>
        <p:spPr/>
        <p:txBody>
          <a:bodyPr/>
          <a:lstStyle/>
          <a:p>
            <a:fld id="{E5840838-7F8A-404F-8AEF-0EB30CA1561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8288000" cy="2095498"/>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6800" y="2399593"/>
            <a:ext cx="4895850" cy="664845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466975" y="3180643"/>
            <a:ext cx="2095500" cy="2095500"/>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605194" y="2762248"/>
            <a:ext cx="1761911" cy="2731787"/>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96075" y="2399593"/>
            <a:ext cx="4895850" cy="6648450"/>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325350" y="2399593"/>
            <a:ext cx="4895850" cy="6648450"/>
          </a:xfrm>
          <a:prstGeom prst="rect">
            <a:avLst/>
          </a:prstGeom>
        </p:spPr>
      </p:pic>
      <p:sp>
        <p:nvSpPr>
          <p:cNvPr id="11" name="Text 0"/>
          <p:cNvSpPr>
            <a:spLocks noGrp="1"/>
          </p:cNvSpPr>
          <p:nvPr>
            <p:ph type="title" idx="4294967295"/>
          </p:nvPr>
        </p:nvSpPr>
        <p:spPr>
          <a:xfrm>
            <a:off x="1314450" y="642935"/>
            <a:ext cx="14596110"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Community Opportunities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 1"/>
          <p:cNvSpPr/>
          <p:nvPr/>
        </p:nvSpPr>
        <p:spPr>
          <a:xfrm>
            <a:off x="1619250" y="5942893"/>
            <a:ext cx="3733800" cy="222885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Game4Access is our activation tag, and creating a safe, inclusive gaming environment for all gamers is our priority. Connection in community encourages engagement.</a:t>
            </a:r>
            <a:endParaRPr lang="en-US" sz="2100" dirty="0"/>
          </a:p>
        </p:txBody>
      </p:sp>
      <p:sp>
        <p:nvSpPr>
          <p:cNvPr id="15" name="Text 4"/>
          <p:cNvSpPr/>
          <p:nvPr/>
        </p:nvSpPr>
        <p:spPr>
          <a:xfrm>
            <a:off x="7248525" y="3117912"/>
            <a:ext cx="3528966" cy="1162050"/>
          </a:xfrm>
          <a:prstGeom prst="rect">
            <a:avLst/>
          </a:prstGeom>
          <a:noFill/>
          <a:ln/>
        </p:spPr>
        <p:txBody>
          <a:bodyPr wrap="square" lIns="0" tIns="0" rIns="0" bIns="0" rtlCol="0" anchor="t"/>
          <a:lstStyle/>
          <a:p>
            <a:pPr marL="0" indent="0" algn="l">
              <a:lnSpc>
                <a:spcPts val="4563"/>
              </a:lnSpc>
              <a:buNone/>
            </a:pPr>
            <a:r>
              <a:rPr lang="en-US" sz="4500" dirty="0">
                <a:solidFill>
                  <a:srgbClr val="25283D"/>
                </a:solidFill>
                <a:latin typeface="Montserrat Black" pitchFamily="34" charset="0"/>
                <a:ea typeface="Montserrat Black" pitchFamily="34" charset="-122"/>
                <a:cs typeface="Montserrat Black" pitchFamily="34" charset="-120"/>
              </a:rPr>
              <a:t>Twitch &amp;
Discord</a:t>
            </a:r>
            <a:endParaRPr lang="en-US" sz="4500" dirty="0"/>
          </a:p>
        </p:txBody>
      </p:sp>
      <p:sp>
        <p:nvSpPr>
          <p:cNvPr id="13" name="Text 2"/>
          <p:cNvSpPr/>
          <p:nvPr/>
        </p:nvSpPr>
        <p:spPr>
          <a:xfrm>
            <a:off x="7248525" y="4660962"/>
            <a:ext cx="3733800" cy="148590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We’re on our Game4Access Twitch nearly daily, and we hangout on Discord as the top spot for ES Gaming and all gamers.</a:t>
            </a:r>
            <a:endParaRPr lang="en-US" sz="2100" dirty="0"/>
          </a:p>
        </p:txBody>
      </p:sp>
      <p:sp>
        <p:nvSpPr>
          <p:cNvPr id="16" name="Text 5"/>
          <p:cNvSpPr/>
          <p:nvPr/>
        </p:nvSpPr>
        <p:spPr>
          <a:xfrm>
            <a:off x="7270533" y="7471656"/>
            <a:ext cx="3924300" cy="581025"/>
          </a:xfrm>
          <a:prstGeom prst="rect">
            <a:avLst/>
          </a:prstGeom>
          <a:noFill/>
          <a:ln/>
        </p:spPr>
        <p:txBody>
          <a:bodyPr wrap="square" lIns="0" tIns="0" rIns="0" bIns="0" rtlCol="0" anchor="t"/>
          <a:lstStyle/>
          <a:p>
            <a:pPr marL="0" indent="0" algn="l">
              <a:lnSpc>
                <a:spcPts val="4563"/>
              </a:lnSpc>
              <a:buNone/>
            </a:pPr>
            <a:r>
              <a:rPr lang="en-US" sz="4500" dirty="0">
                <a:solidFill>
                  <a:srgbClr val="25283D"/>
                </a:solidFill>
                <a:latin typeface="Montserrat Black" pitchFamily="34" charset="0"/>
                <a:ea typeface="Montserrat Black" pitchFamily="34" charset="-122"/>
                <a:cs typeface="Montserrat Black" pitchFamily="34" charset="-120"/>
              </a:rPr>
              <a:t>Social Media</a:t>
            </a:r>
            <a:endParaRPr lang="en-US" sz="4500" dirty="0"/>
          </a:p>
        </p:txBody>
      </p:sp>
      <p:sp>
        <p:nvSpPr>
          <p:cNvPr id="14" name="Text 3"/>
          <p:cNvSpPr/>
          <p:nvPr/>
        </p:nvSpPr>
        <p:spPr>
          <a:xfrm>
            <a:off x="7270533" y="8433681"/>
            <a:ext cx="3746934" cy="323850"/>
          </a:xfrm>
          <a:prstGeom prst="rect">
            <a:avLst/>
          </a:prstGeom>
          <a:noFill/>
          <a:ln/>
        </p:spPr>
        <p:txBody>
          <a:bodyPr wrap="square" lIns="0" tIns="0" rIns="0" bIns="0" rtlCol="0" anchor="t"/>
          <a:lstStyle/>
          <a:p>
            <a:pPr marL="0" indent="0" algn="l">
              <a:lnSpc>
                <a:spcPts val="2550"/>
              </a:lnSpc>
              <a:buNone/>
            </a:pPr>
            <a:r>
              <a:rPr lang="en-US" sz="2100" dirty="0">
                <a:solidFill>
                  <a:srgbClr val="25283D"/>
                </a:solidFill>
                <a:latin typeface="Montserrat Medium" pitchFamily="34" charset="0"/>
                <a:ea typeface="Montserrat Medium" pitchFamily="34" charset="-122"/>
                <a:cs typeface="Montserrat Medium" pitchFamily="34" charset="-120"/>
              </a:rPr>
              <a:t>Familiar, tried and true</a:t>
            </a:r>
            <a:endParaRPr lang="en-US" sz="2100" dirty="0"/>
          </a:p>
        </p:txBody>
      </p:sp>
      <p:sp>
        <p:nvSpPr>
          <p:cNvPr id="18" name="Text 7"/>
          <p:cNvSpPr/>
          <p:nvPr/>
        </p:nvSpPr>
        <p:spPr>
          <a:xfrm>
            <a:off x="12877800" y="3117912"/>
            <a:ext cx="2524125" cy="581025"/>
          </a:xfrm>
          <a:prstGeom prst="rect">
            <a:avLst/>
          </a:prstGeom>
          <a:noFill/>
          <a:ln/>
        </p:spPr>
        <p:txBody>
          <a:bodyPr wrap="square" lIns="0" tIns="0" rIns="0" bIns="0" rtlCol="0" anchor="t"/>
          <a:lstStyle/>
          <a:p>
            <a:pPr marL="0" indent="0" algn="l">
              <a:lnSpc>
                <a:spcPts val="4563"/>
              </a:lnSpc>
              <a:buNone/>
            </a:pPr>
            <a:r>
              <a:rPr lang="en-US" sz="4500" dirty="0">
                <a:solidFill>
                  <a:srgbClr val="25283D"/>
                </a:solidFill>
                <a:latin typeface="Montserrat Black" pitchFamily="34" charset="0"/>
                <a:ea typeface="Montserrat Black" pitchFamily="34" charset="-122"/>
                <a:cs typeface="Montserrat Black" pitchFamily="34" charset="-120"/>
              </a:rPr>
              <a:t>Content</a:t>
            </a:r>
            <a:endParaRPr lang="en-US" sz="4500" dirty="0"/>
          </a:p>
        </p:txBody>
      </p:sp>
      <p:sp>
        <p:nvSpPr>
          <p:cNvPr id="17" name="Text 6"/>
          <p:cNvSpPr/>
          <p:nvPr/>
        </p:nvSpPr>
        <p:spPr>
          <a:xfrm>
            <a:off x="12877800" y="4079937"/>
            <a:ext cx="3733800" cy="2609850"/>
          </a:xfrm>
          <a:prstGeom prst="rect">
            <a:avLst/>
          </a:prstGeom>
          <a:noFill/>
          <a:ln/>
        </p:spPr>
        <p:txBody>
          <a:bodyPr wrap="square" lIns="0" tIns="0" rIns="0" bIns="0" rtlCol="0" anchor="t"/>
          <a:lstStyle/>
          <a:p>
            <a:pPr marL="342900" indent="-342900" algn="l">
              <a:lnSpc>
                <a:spcPts val="2940"/>
              </a:lnSpc>
              <a:spcAft>
                <a:spcPts val="1500"/>
              </a:spcAft>
              <a:buFont typeface="Arial" panose="020B0604020202020204" pitchFamily="34" charset="0"/>
              <a:buChar char="•"/>
            </a:pPr>
            <a:r>
              <a:rPr lang="en-US" sz="2100" dirty="0">
                <a:solidFill>
                  <a:srgbClr val="25283D"/>
                </a:solidFill>
                <a:latin typeface="Montserrat Medium" pitchFamily="34" charset="0"/>
                <a:ea typeface="Montserrat Medium" pitchFamily="34" charset="-122"/>
                <a:cs typeface="Montserrat Medium" pitchFamily="34" charset="-120"/>
              </a:rPr>
              <a:t>Video and social media content sponsorship
Game4Access Stream Team sponsorship
Co-branding and creative services</a:t>
            </a:r>
            <a:endParaRPr lang="en-US" sz="2100" dirty="0"/>
          </a:p>
        </p:txBody>
      </p:sp>
      <p:sp>
        <p:nvSpPr>
          <p:cNvPr id="20" name="Slide Number Placeholder 19">
            <a:extLst>
              <a:ext uri="{FF2B5EF4-FFF2-40B4-BE49-F238E27FC236}">
                <a16:creationId xmlns:a16="http://schemas.microsoft.com/office/drawing/2014/main" id="{B5EF6F98-0BAF-4B44-B12D-7E4337D84BB8}"/>
              </a:ext>
            </a:extLst>
          </p:cNvPr>
          <p:cNvSpPr>
            <a:spLocks noGrp="1"/>
          </p:cNvSpPr>
          <p:nvPr>
            <p:ph type="sldNum" sz="quarter" idx="4"/>
          </p:nvPr>
        </p:nvSpPr>
        <p:spPr/>
        <p:txBody>
          <a:bodyPr/>
          <a:lstStyle/>
          <a:p>
            <a:fld id="{E5840838-7F8A-404F-8AEF-0EB30CA15614}"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pic>
        <p:nvPicPr>
          <p:cNvPr id="8" name="Image 6">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6800" y="2399593"/>
            <a:ext cx="4895850" cy="6648450"/>
          </a:xfrm>
          <a:prstGeom prst="rect">
            <a:avLst/>
          </a:prstGeom>
        </p:spPr>
      </p:pic>
      <p:pic>
        <p:nvPicPr>
          <p:cNvPr id="2" name="Image 0">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18288000" cy="2095498"/>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96075" y="2399593"/>
            <a:ext cx="4895850" cy="664845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25350" y="2399593"/>
            <a:ext cx="4895850" cy="6648450"/>
          </a:xfrm>
          <a:prstGeom prst="rect">
            <a:avLst/>
          </a:prstGeom>
        </p:spPr>
      </p:pic>
      <p:pic>
        <p:nvPicPr>
          <p:cNvPr id="9" name="Image 7">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466975" y="3180643"/>
            <a:ext cx="2095500" cy="2095500"/>
          </a:xfrm>
          <a:prstGeom prst="rect">
            <a:avLst/>
          </a:prstGeom>
        </p:spPr>
      </p:pic>
      <p:pic>
        <p:nvPicPr>
          <p:cNvPr id="10" name="Image 8">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509838" y="2947719"/>
            <a:ext cx="2052637" cy="2561348"/>
          </a:xfrm>
          <a:prstGeom prst="rect">
            <a:avLst/>
          </a:prstGeom>
        </p:spPr>
      </p:pic>
      <p:sp>
        <p:nvSpPr>
          <p:cNvPr id="18" name="Text 7"/>
          <p:cNvSpPr>
            <a:spLocks noGrp="1"/>
          </p:cNvSpPr>
          <p:nvPr>
            <p:ph type="title" idx="4294967295"/>
          </p:nvPr>
        </p:nvSpPr>
        <p:spPr>
          <a:xfrm>
            <a:off x="1314450" y="642938"/>
            <a:ext cx="13600430"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Network Opportunities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 6"/>
          <p:cNvSpPr/>
          <p:nvPr/>
        </p:nvSpPr>
        <p:spPr>
          <a:xfrm>
            <a:off x="1619250" y="5942893"/>
            <a:ext cx="4020117" cy="222885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With 71 Affiliates, the Easterseals national Network is strong – and eager 
to connect people locally through community-based services and ES Gaming.</a:t>
            </a:r>
            <a:endParaRPr lang="en-US" sz="2100" dirty="0"/>
          </a:p>
        </p:txBody>
      </p:sp>
      <p:sp>
        <p:nvSpPr>
          <p:cNvPr id="12" name="Text 1"/>
          <p:cNvSpPr/>
          <p:nvPr/>
        </p:nvSpPr>
        <p:spPr>
          <a:xfrm>
            <a:off x="7248525" y="3113968"/>
            <a:ext cx="3207209" cy="1162050"/>
          </a:xfrm>
          <a:prstGeom prst="rect">
            <a:avLst/>
          </a:prstGeom>
          <a:noFill/>
          <a:ln/>
        </p:spPr>
        <p:txBody>
          <a:bodyPr wrap="square" lIns="0" tIns="0" rIns="0" bIns="0" rtlCol="0" anchor="t"/>
          <a:lstStyle/>
          <a:p>
            <a:pPr marL="0" indent="0" algn="l">
              <a:lnSpc>
                <a:spcPts val="4563"/>
              </a:lnSpc>
              <a:buNone/>
            </a:pPr>
            <a:r>
              <a:rPr lang="en-US" sz="4500" dirty="0">
                <a:solidFill>
                  <a:srgbClr val="25283D"/>
                </a:solidFill>
                <a:latin typeface="Montserrat Black" pitchFamily="34" charset="0"/>
                <a:ea typeface="Montserrat Black" pitchFamily="34" charset="-122"/>
                <a:cs typeface="Montserrat Black" pitchFamily="34" charset="-120"/>
              </a:rPr>
              <a:t>Lending libraries</a:t>
            </a:r>
            <a:endParaRPr lang="en-US" sz="4500" dirty="0"/>
          </a:p>
        </p:txBody>
      </p:sp>
      <p:sp>
        <p:nvSpPr>
          <p:cNvPr id="11" name="Text 0"/>
          <p:cNvSpPr/>
          <p:nvPr/>
        </p:nvSpPr>
        <p:spPr>
          <a:xfrm>
            <a:off x="7248525" y="4657018"/>
            <a:ext cx="3733800" cy="260032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Gamers can check out equipment, tech, and software that meet their accessibility needs and prime a great gaming experience – all from their local Easterseals Affiliate.</a:t>
            </a:r>
            <a:endParaRPr lang="en-US" sz="2100" dirty="0"/>
          </a:p>
        </p:txBody>
      </p:sp>
      <p:sp>
        <p:nvSpPr>
          <p:cNvPr id="14" name="Text 3"/>
          <p:cNvSpPr/>
          <p:nvPr/>
        </p:nvSpPr>
        <p:spPr>
          <a:xfrm>
            <a:off x="12877800" y="3113968"/>
            <a:ext cx="3990975" cy="1162050"/>
          </a:xfrm>
          <a:prstGeom prst="rect">
            <a:avLst/>
          </a:prstGeom>
          <a:noFill/>
          <a:ln/>
        </p:spPr>
        <p:txBody>
          <a:bodyPr wrap="square" lIns="0" tIns="0" rIns="0" bIns="0" rtlCol="0" anchor="t"/>
          <a:lstStyle/>
          <a:p>
            <a:pPr marL="0" indent="0" algn="l">
              <a:lnSpc>
                <a:spcPts val="4563"/>
              </a:lnSpc>
              <a:buNone/>
            </a:pPr>
            <a:r>
              <a:rPr lang="en-US" sz="4500" dirty="0">
                <a:solidFill>
                  <a:srgbClr val="25283D"/>
                </a:solidFill>
                <a:latin typeface="Montserrat Black" pitchFamily="34" charset="0"/>
                <a:ea typeface="Montserrat Black" pitchFamily="34" charset="-122"/>
                <a:cs typeface="Montserrat Black" pitchFamily="34" charset="-120"/>
              </a:rPr>
              <a:t>Scholarships
and grants</a:t>
            </a:r>
            <a:endParaRPr lang="en-US" sz="4500" dirty="0"/>
          </a:p>
        </p:txBody>
      </p:sp>
      <p:sp>
        <p:nvSpPr>
          <p:cNvPr id="13" name="Text 2"/>
          <p:cNvSpPr/>
          <p:nvPr/>
        </p:nvSpPr>
        <p:spPr>
          <a:xfrm>
            <a:off x="12877800" y="4657018"/>
            <a:ext cx="3733800" cy="2609850"/>
          </a:xfrm>
          <a:prstGeom prst="rect">
            <a:avLst/>
          </a:prstGeom>
          <a:noFill/>
          <a:ln/>
        </p:spPr>
        <p:txBody>
          <a:bodyPr wrap="square" lIns="0" tIns="0" rIns="0" bIns="0" rtlCol="0" anchor="t"/>
          <a:lstStyle/>
          <a:p>
            <a:pPr marL="342900" indent="-342900" algn="l">
              <a:lnSpc>
                <a:spcPts val="2940"/>
              </a:lnSpc>
              <a:spcAft>
                <a:spcPts val="1500"/>
              </a:spcAft>
              <a:buFont typeface="Arial" panose="020B0604020202020204" pitchFamily="34" charset="0"/>
              <a:buChar char="•"/>
            </a:pPr>
            <a:r>
              <a:rPr lang="en-US" sz="2100" dirty="0">
                <a:solidFill>
                  <a:srgbClr val="25283D"/>
                </a:solidFill>
                <a:latin typeface="Montserrat Medium" pitchFamily="34" charset="0"/>
                <a:ea typeface="Montserrat Medium" pitchFamily="34" charset="-122"/>
                <a:cs typeface="Montserrat Medium" pitchFamily="34" charset="-120"/>
              </a:rPr>
              <a:t>Camp scholarship for attendance
Grants to employ camp counselors or assistive tech specialists
STEM scholarships</a:t>
            </a:r>
            <a:endParaRPr lang="en-US" sz="2100" dirty="0"/>
          </a:p>
        </p:txBody>
      </p:sp>
      <p:sp>
        <p:nvSpPr>
          <p:cNvPr id="15" name="Text 4"/>
          <p:cNvSpPr/>
          <p:nvPr/>
        </p:nvSpPr>
        <p:spPr>
          <a:xfrm>
            <a:off x="12877800" y="7729333"/>
            <a:ext cx="3829050" cy="438150"/>
          </a:xfrm>
          <a:prstGeom prst="rect">
            <a:avLst/>
          </a:prstGeom>
          <a:noFill/>
          <a:ln/>
        </p:spPr>
        <p:txBody>
          <a:bodyPr wrap="square" lIns="0" tIns="0" rIns="0" bIns="0" rtlCol="0" anchor="t"/>
          <a:lstStyle/>
          <a:p>
            <a:pPr marL="0" indent="0" algn="l">
              <a:lnSpc>
                <a:spcPts val="3484"/>
              </a:lnSpc>
              <a:buNone/>
            </a:pPr>
            <a:r>
              <a:rPr lang="en-US" sz="3450" dirty="0">
                <a:solidFill>
                  <a:srgbClr val="25283D"/>
                </a:solidFill>
                <a:latin typeface="Montserrat Black" pitchFamily="34" charset="0"/>
                <a:ea typeface="Montserrat Black" pitchFamily="34" charset="-122"/>
                <a:cs typeface="Montserrat Black" pitchFamily="34" charset="-120"/>
              </a:rPr>
              <a:t>In-kind services</a:t>
            </a:r>
            <a:endParaRPr lang="en-US" sz="3450" dirty="0"/>
          </a:p>
        </p:txBody>
      </p:sp>
      <p:sp>
        <p:nvSpPr>
          <p:cNvPr id="19" name="Slide Number Placeholder 18">
            <a:extLst>
              <a:ext uri="{FF2B5EF4-FFF2-40B4-BE49-F238E27FC236}">
                <a16:creationId xmlns:a16="http://schemas.microsoft.com/office/drawing/2014/main" id="{308FCC9F-5CFE-4BA2-9934-F8ECC2B17E34}"/>
              </a:ext>
            </a:extLst>
          </p:cNvPr>
          <p:cNvSpPr>
            <a:spLocks noGrp="1"/>
          </p:cNvSpPr>
          <p:nvPr>
            <p:ph type="sldNum" sz="quarter" idx="4"/>
          </p:nvPr>
        </p:nvSpPr>
        <p:spPr/>
        <p:txBody>
          <a:bodyPr/>
          <a:lstStyle/>
          <a:p>
            <a:fld id="{E5840838-7F8A-404F-8AEF-0EB30CA15614}"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8288000" cy="2095500"/>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6800" y="2399593"/>
            <a:ext cx="4895850" cy="664845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466975" y="3180643"/>
            <a:ext cx="2095500" cy="2095500"/>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13072" y="2933287"/>
            <a:ext cx="2600852" cy="2590211"/>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96075" y="2399593"/>
            <a:ext cx="4895850" cy="6648450"/>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151449" y="6373942"/>
            <a:ext cx="1985101" cy="1728701"/>
          </a:xfrm>
          <a:prstGeom prst="rect">
            <a:avLst/>
          </a:prstGeom>
        </p:spPr>
      </p:pic>
      <p:pic>
        <p:nvPicPr>
          <p:cNvPr id="8" name="Image 6">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325350" y="2399593"/>
            <a:ext cx="4895850" cy="6648450"/>
          </a:xfrm>
          <a:prstGeom prst="rect">
            <a:avLst/>
          </a:prstGeom>
        </p:spPr>
      </p:pic>
      <p:sp>
        <p:nvSpPr>
          <p:cNvPr id="12" name="Text 0"/>
          <p:cNvSpPr>
            <a:spLocks noGrp="1"/>
          </p:cNvSpPr>
          <p:nvPr>
            <p:ph type="title" idx="4294967295"/>
          </p:nvPr>
        </p:nvSpPr>
        <p:spPr>
          <a:xfrm>
            <a:off x="1314449" y="642938"/>
            <a:ext cx="10589651"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Event Opportunities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Text 1"/>
          <p:cNvSpPr/>
          <p:nvPr/>
        </p:nvSpPr>
        <p:spPr>
          <a:xfrm>
            <a:off x="1619250" y="5942893"/>
            <a:ext cx="4020117" cy="222885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Engagement will help us raise awareness and funds for our cause. We activate people who believe in our mission and want to rally around it.</a:t>
            </a:r>
            <a:endParaRPr lang="en-US" sz="2100" dirty="0"/>
          </a:p>
        </p:txBody>
      </p:sp>
      <p:sp>
        <p:nvSpPr>
          <p:cNvPr id="14" name="Text 2"/>
          <p:cNvSpPr/>
          <p:nvPr/>
        </p:nvSpPr>
        <p:spPr>
          <a:xfrm>
            <a:off x="7248525" y="3113968"/>
            <a:ext cx="4655576" cy="1571625"/>
          </a:xfrm>
          <a:prstGeom prst="rect">
            <a:avLst/>
          </a:prstGeom>
          <a:noFill/>
          <a:ln/>
        </p:spPr>
        <p:txBody>
          <a:bodyPr wrap="square" lIns="0" tIns="0" rIns="0" bIns="0" rtlCol="0" anchor="t"/>
          <a:lstStyle/>
          <a:p>
            <a:pPr marL="0" indent="0" algn="l">
              <a:lnSpc>
                <a:spcPts val="4095"/>
              </a:lnSpc>
              <a:buNone/>
            </a:pPr>
            <a:r>
              <a:rPr lang="en-US" sz="3900" dirty="0">
                <a:solidFill>
                  <a:srgbClr val="25283D"/>
                </a:solidFill>
                <a:latin typeface="Montserrat Black" pitchFamily="34" charset="0"/>
                <a:ea typeface="Montserrat Black" pitchFamily="34" charset="-122"/>
                <a:cs typeface="Montserrat Black" pitchFamily="34" charset="-120"/>
              </a:rPr>
              <a:t>Hop in at any point of the year!</a:t>
            </a:r>
            <a:endParaRPr lang="en-US" sz="3900" dirty="0"/>
          </a:p>
        </p:txBody>
      </p:sp>
      <p:sp>
        <p:nvSpPr>
          <p:cNvPr id="15" name="Text 3"/>
          <p:cNvSpPr/>
          <p:nvPr/>
        </p:nvSpPr>
        <p:spPr>
          <a:xfrm>
            <a:off x="12877800" y="4075993"/>
            <a:ext cx="4040000" cy="3162300"/>
          </a:xfrm>
          <a:prstGeom prst="rect">
            <a:avLst/>
          </a:prstGeom>
          <a:noFill/>
          <a:ln/>
        </p:spPr>
        <p:txBody>
          <a:bodyPr wrap="square" lIns="0" tIns="0" rIns="0" bIns="0" rtlCol="0" anchor="t"/>
          <a:lstStyle/>
          <a:p>
            <a:pPr marL="342900" indent="-342900" algn="l">
              <a:lnSpc>
                <a:spcPts val="2940"/>
              </a:lnSpc>
              <a:spcAft>
                <a:spcPts val="1500"/>
              </a:spcAft>
              <a:buFont typeface="Arial" panose="020B0604020202020204" pitchFamily="34" charset="0"/>
              <a:buChar char="•"/>
            </a:pPr>
            <a:r>
              <a:rPr lang="en-US" sz="2100" dirty="0">
                <a:solidFill>
                  <a:srgbClr val="25283D"/>
                </a:solidFill>
                <a:latin typeface="Montserrat Medium" pitchFamily="34" charset="0"/>
                <a:ea typeface="Montserrat Medium" pitchFamily="34" charset="-122"/>
                <a:cs typeface="Montserrat Medium" pitchFamily="34" charset="-120"/>
              </a:rPr>
              <a:t>Includes tentpole events like Game4Access Tournaments and Streamathons
Sponsorship for conference attendance (TwitchCon, Games for Good)</a:t>
            </a:r>
            <a:endParaRPr lang="en-US" sz="2100" dirty="0"/>
          </a:p>
        </p:txBody>
      </p:sp>
      <p:sp>
        <p:nvSpPr>
          <p:cNvPr id="16" name="Text 4"/>
          <p:cNvSpPr/>
          <p:nvPr/>
        </p:nvSpPr>
        <p:spPr>
          <a:xfrm>
            <a:off x="12877800" y="3113968"/>
            <a:ext cx="2124075" cy="581025"/>
          </a:xfrm>
          <a:prstGeom prst="rect">
            <a:avLst/>
          </a:prstGeom>
          <a:noFill/>
          <a:ln/>
        </p:spPr>
        <p:txBody>
          <a:bodyPr wrap="square" lIns="0" tIns="0" rIns="0" bIns="0" rtlCol="0" anchor="t"/>
          <a:lstStyle/>
          <a:p>
            <a:pPr marL="0" indent="0" algn="l">
              <a:lnSpc>
                <a:spcPts val="4563"/>
              </a:lnSpc>
              <a:buNone/>
            </a:pPr>
            <a:r>
              <a:rPr lang="en-US" sz="4500" dirty="0">
                <a:solidFill>
                  <a:srgbClr val="25283D"/>
                </a:solidFill>
                <a:latin typeface="Montserrat Black" pitchFamily="34" charset="0"/>
                <a:ea typeface="Montserrat Black" pitchFamily="34" charset="-122"/>
                <a:cs typeface="Montserrat Black" pitchFamily="34" charset="-120"/>
              </a:rPr>
              <a:t>Events</a:t>
            </a:r>
            <a:endParaRPr lang="en-US" sz="4500" dirty="0"/>
          </a:p>
        </p:txBody>
      </p:sp>
      <p:sp>
        <p:nvSpPr>
          <p:cNvPr id="18" name="Slide Number Placeholder 17">
            <a:extLst>
              <a:ext uri="{FF2B5EF4-FFF2-40B4-BE49-F238E27FC236}">
                <a16:creationId xmlns:a16="http://schemas.microsoft.com/office/drawing/2014/main" id="{A5B43A45-E1AA-40FC-ADED-AC25D0C298E2}"/>
              </a:ext>
            </a:extLst>
          </p:cNvPr>
          <p:cNvSpPr>
            <a:spLocks noGrp="1"/>
          </p:cNvSpPr>
          <p:nvPr>
            <p:ph type="sldNum" sz="quarter" idx="4"/>
          </p:nvPr>
        </p:nvSpPr>
        <p:spPr/>
        <p:txBody>
          <a:bodyPr/>
          <a:lstStyle/>
          <a:p>
            <a:fld id="{E5840838-7F8A-404F-8AEF-0EB30CA15614}"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5080508"/>
            <a:ext cx="18288000" cy="23919"/>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54752" y="4730065"/>
            <a:ext cx="724817" cy="724819"/>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79287" y="4954602"/>
            <a:ext cx="275755" cy="275755"/>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306830" y="4730065"/>
            <a:ext cx="724817" cy="724819"/>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531365" y="4954602"/>
            <a:ext cx="275755" cy="275755"/>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058909" y="4730065"/>
            <a:ext cx="724817" cy="724819"/>
          </a:xfrm>
          <a:prstGeom prst="rect">
            <a:avLst/>
          </a:prstGeom>
        </p:spPr>
      </p:pic>
      <p:pic>
        <p:nvPicPr>
          <p:cNvPr id="8" name="Image 6">
            <a:extLs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283444" y="4954602"/>
            <a:ext cx="275755" cy="275755"/>
          </a:xfrm>
          <a:prstGeom prst="rect">
            <a:avLst/>
          </a:prstGeom>
        </p:spPr>
      </p:pic>
      <p:pic>
        <p:nvPicPr>
          <p:cNvPr id="9" name="Image 7">
            <a:extLs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810987" y="4730074"/>
            <a:ext cx="724817" cy="724819"/>
          </a:xfrm>
          <a:prstGeom prst="rect">
            <a:avLst/>
          </a:prstGeom>
        </p:spPr>
      </p:pic>
      <p:pic>
        <p:nvPicPr>
          <p:cNvPr id="10" name="Image 8">
            <a:extLs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0035522" y="4954593"/>
            <a:ext cx="275755" cy="275755"/>
          </a:xfrm>
          <a:prstGeom prst="rect">
            <a:avLst/>
          </a:prstGeom>
        </p:spPr>
      </p:pic>
      <p:pic>
        <p:nvPicPr>
          <p:cNvPr id="11" name="Image 9">
            <a:extLs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563066" y="4730055"/>
            <a:ext cx="724817" cy="724819"/>
          </a:xfrm>
          <a:prstGeom prst="rect">
            <a:avLst/>
          </a:prstGeom>
        </p:spPr>
      </p:pic>
      <p:pic>
        <p:nvPicPr>
          <p:cNvPr id="12" name="Image 10">
            <a:extLs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787601" y="4954574"/>
            <a:ext cx="275755" cy="275755"/>
          </a:xfrm>
          <a:prstGeom prst="rect">
            <a:avLst/>
          </a:prstGeom>
        </p:spPr>
      </p:pic>
      <p:pic>
        <p:nvPicPr>
          <p:cNvPr id="13" name="Image 11">
            <a:extLs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325088" y="4730055"/>
            <a:ext cx="724817" cy="724819"/>
          </a:xfrm>
          <a:prstGeom prst="rect">
            <a:avLst/>
          </a:prstGeom>
        </p:spPr>
      </p:pic>
      <p:pic>
        <p:nvPicPr>
          <p:cNvPr id="14" name="Image 12">
            <a:extLst>
              <a:ext uri="{C183D7F6-B498-43B3-948B-1728B52AA6E4}">
                <adec:decorative xmlns:adec="http://schemas.microsoft.com/office/drawing/2017/decorative" val="1"/>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49618" y="4954574"/>
            <a:ext cx="275755" cy="275755"/>
          </a:xfrm>
          <a:prstGeom prst="rect">
            <a:avLst/>
          </a:prstGeom>
        </p:spPr>
      </p:pic>
      <p:sp>
        <p:nvSpPr>
          <p:cNvPr id="35" name="Text 17"/>
          <p:cNvSpPr>
            <a:spLocks noGrp="1"/>
          </p:cNvSpPr>
          <p:nvPr>
            <p:ph type="title" idx="4294967295"/>
          </p:nvPr>
        </p:nvSpPr>
        <p:spPr>
          <a:xfrm>
            <a:off x="1314450" y="837214"/>
            <a:ext cx="9680604"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Key </a:t>
            </a:r>
            <a:r>
              <a:rPr kumimoji="0" lang="en-US" sz="6300" b="0" i="0" u="none" strike="noStrike" kern="1200" cap="none" spc="0" normalizeH="0" baseline="0" noProof="0" dirty="0">
                <a:ln>
                  <a:noFill/>
                </a:ln>
                <a:solidFill>
                  <a:srgbClr val="E04403"/>
                </a:solidFill>
                <a:effectLst/>
                <a:uLnTx/>
                <a:uFillTx/>
                <a:latin typeface="Montserrat Black" pitchFamily="34" charset="0"/>
                <a:ea typeface="Montserrat Black" pitchFamily="34" charset="-122"/>
                <a:cs typeface="Montserrat Black" pitchFamily="34" charset="-120"/>
              </a:rPr>
              <a:t>Awareness</a:t>
            </a:r>
            <a:r>
              <a:rPr kumimoji="0" lang="en-US" sz="6300"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 Dates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Text 1"/>
          <p:cNvSpPr/>
          <p:nvPr/>
        </p:nvSpPr>
        <p:spPr>
          <a:xfrm>
            <a:off x="1657350" y="3250767"/>
            <a:ext cx="904875" cy="228600"/>
          </a:xfrm>
          <a:prstGeom prst="rect">
            <a:avLst/>
          </a:prstGeom>
          <a:noFill/>
          <a:ln/>
        </p:spPr>
        <p:txBody>
          <a:bodyPr wrap="square" lIns="0" tIns="0" rIns="0" bIns="0" rtlCol="0" anchor="t"/>
          <a:lstStyle/>
          <a:p>
            <a:pPr marL="0" indent="0" algn="l">
              <a:lnSpc>
                <a:spcPts val="1836"/>
              </a:lnSpc>
              <a:buNone/>
            </a:pPr>
            <a:r>
              <a:rPr lang="en-US" sz="1811" dirty="0">
                <a:solidFill>
                  <a:srgbClr val="E04403"/>
                </a:solidFill>
                <a:latin typeface="Montserrat Medium" pitchFamily="34" charset="0"/>
                <a:ea typeface="Montserrat Medium" pitchFamily="34" charset="-122"/>
                <a:cs typeface="Montserrat Medium" pitchFamily="34" charset="-120"/>
              </a:rPr>
              <a:t>APR’ 23</a:t>
            </a:r>
            <a:endParaRPr lang="en-US" sz="1811" dirty="0"/>
          </a:p>
        </p:txBody>
      </p:sp>
      <p:sp>
        <p:nvSpPr>
          <p:cNvPr id="18" name="Text 0"/>
          <p:cNvSpPr/>
          <p:nvPr/>
        </p:nvSpPr>
        <p:spPr>
          <a:xfrm>
            <a:off x="1657350" y="3669867"/>
            <a:ext cx="2094854" cy="814220"/>
          </a:xfrm>
          <a:prstGeom prst="rect">
            <a:avLst/>
          </a:prstGeom>
          <a:noFill/>
          <a:ln/>
        </p:spPr>
        <p:txBody>
          <a:bodyPr wrap="square" lIns="0" tIns="0" rIns="0" bIns="0" rtlCol="0" anchor="t"/>
          <a:lstStyle/>
          <a:p>
            <a:pPr marL="0" indent="0" algn="l">
              <a:lnSpc>
                <a:spcPts val="1875"/>
              </a:lnSpc>
              <a:buNone/>
            </a:pPr>
            <a:r>
              <a:rPr lang="en-US" sz="1500" dirty="0">
                <a:solidFill>
                  <a:srgbClr val="25283D"/>
                </a:solidFill>
                <a:latin typeface="Montserrat Regular" pitchFamily="34" charset="0"/>
                <a:ea typeface="Montserrat Regular" pitchFamily="34" charset="-122"/>
                <a:cs typeface="Montserrat Regular" pitchFamily="34" charset="-120"/>
              </a:rPr>
              <a:t>Autism
Awareness Month
Camp season begins (through August)</a:t>
            </a:r>
            <a:endParaRPr lang="en-US" sz="1500" dirty="0"/>
          </a:p>
        </p:txBody>
      </p:sp>
      <p:sp>
        <p:nvSpPr>
          <p:cNvPr id="22" name="Text 4"/>
          <p:cNvSpPr/>
          <p:nvPr/>
        </p:nvSpPr>
        <p:spPr>
          <a:xfrm>
            <a:off x="4410075" y="5650350"/>
            <a:ext cx="933450" cy="228600"/>
          </a:xfrm>
          <a:prstGeom prst="rect">
            <a:avLst/>
          </a:prstGeom>
          <a:noFill/>
          <a:ln/>
        </p:spPr>
        <p:txBody>
          <a:bodyPr wrap="square" lIns="0" tIns="0" rIns="0" bIns="0" rtlCol="0" anchor="t"/>
          <a:lstStyle/>
          <a:p>
            <a:pPr marL="0" indent="0" algn="l">
              <a:lnSpc>
                <a:spcPts val="1836"/>
              </a:lnSpc>
              <a:buNone/>
            </a:pPr>
            <a:r>
              <a:rPr lang="en-US" sz="1811" dirty="0">
                <a:solidFill>
                  <a:srgbClr val="F8A838"/>
                </a:solidFill>
                <a:latin typeface="Montserrat Medium" pitchFamily="34" charset="0"/>
                <a:ea typeface="Montserrat Medium" pitchFamily="34" charset="-122"/>
                <a:cs typeface="Montserrat Medium" pitchFamily="34" charset="-120"/>
              </a:rPr>
              <a:t>MAY’ 23</a:t>
            </a:r>
            <a:endParaRPr lang="en-US" sz="1811" dirty="0"/>
          </a:p>
        </p:txBody>
      </p:sp>
      <p:sp>
        <p:nvSpPr>
          <p:cNvPr id="20" name="Text 2"/>
          <p:cNvSpPr/>
          <p:nvPr/>
        </p:nvSpPr>
        <p:spPr>
          <a:xfrm>
            <a:off x="4410075" y="6069450"/>
            <a:ext cx="2094854" cy="691336"/>
          </a:xfrm>
          <a:prstGeom prst="rect">
            <a:avLst/>
          </a:prstGeom>
          <a:noFill/>
          <a:ln/>
        </p:spPr>
        <p:txBody>
          <a:bodyPr wrap="square" lIns="0" tIns="0" rIns="0" bIns="0" rtlCol="0" anchor="t"/>
          <a:lstStyle/>
          <a:p>
            <a:pPr marL="0" indent="0" algn="l">
              <a:lnSpc>
                <a:spcPts val="1875"/>
              </a:lnSpc>
              <a:buNone/>
            </a:pPr>
            <a:r>
              <a:rPr lang="en-US" sz="1500" dirty="0">
                <a:solidFill>
                  <a:srgbClr val="25283D"/>
                </a:solidFill>
                <a:latin typeface="Montserrat SemiBold" pitchFamily="34" charset="0"/>
                <a:ea typeface="Montserrat SemiBold" pitchFamily="34" charset="-122"/>
                <a:cs typeface="Montserrat SemiBold" pitchFamily="34" charset="-120"/>
              </a:rPr>
              <a:t>May 4 
</a:t>
            </a:r>
            <a:r>
              <a:rPr lang="en-US" sz="1500" dirty="0">
                <a:solidFill>
                  <a:srgbClr val="25283D"/>
                </a:solidFill>
                <a:latin typeface="Montserrat Regular" pitchFamily="34" charset="0"/>
                <a:ea typeface="Montserrat Regular" pitchFamily="34" charset="-122"/>
                <a:cs typeface="Montserrat Regular" pitchFamily="34" charset="-120"/>
              </a:rPr>
              <a:t>Easterseals Disability Film Challenge Awards</a:t>
            </a:r>
            <a:endParaRPr lang="en-US" sz="1500" dirty="0"/>
          </a:p>
        </p:txBody>
      </p:sp>
      <p:sp>
        <p:nvSpPr>
          <p:cNvPr id="21" name="Text 3"/>
          <p:cNvSpPr/>
          <p:nvPr/>
        </p:nvSpPr>
        <p:spPr>
          <a:xfrm>
            <a:off x="4410075" y="7242451"/>
            <a:ext cx="2094854" cy="691336"/>
          </a:xfrm>
          <a:prstGeom prst="rect">
            <a:avLst/>
          </a:prstGeom>
          <a:noFill/>
          <a:ln/>
        </p:spPr>
        <p:txBody>
          <a:bodyPr wrap="square" lIns="0" tIns="0" rIns="0" bIns="0" rtlCol="0" anchor="t"/>
          <a:lstStyle/>
          <a:p>
            <a:pPr marL="0" indent="0" algn="l">
              <a:lnSpc>
                <a:spcPts val="1875"/>
              </a:lnSpc>
              <a:buNone/>
            </a:pPr>
            <a:r>
              <a:rPr lang="en-US" sz="1500" dirty="0">
                <a:solidFill>
                  <a:srgbClr val="25283D"/>
                </a:solidFill>
                <a:latin typeface="Montserrat SemiBold" pitchFamily="34" charset="0"/>
                <a:ea typeface="Montserrat SemiBold" pitchFamily="34" charset="-122"/>
                <a:cs typeface="Montserrat SemiBold" pitchFamily="34" charset="-120"/>
              </a:rPr>
              <a:t>May 18
</a:t>
            </a:r>
            <a:r>
              <a:rPr lang="en-US" sz="1500" dirty="0">
                <a:solidFill>
                  <a:srgbClr val="25283D"/>
                </a:solidFill>
                <a:latin typeface="Montserrat Regular" pitchFamily="34" charset="0"/>
                <a:ea typeface="Montserrat Regular" pitchFamily="34" charset="-122"/>
                <a:cs typeface="Montserrat Regular" pitchFamily="34" charset="-120"/>
              </a:rPr>
              <a:t>Global Accessibility Awareness Day</a:t>
            </a:r>
            <a:endParaRPr lang="en-US" sz="1500" dirty="0"/>
          </a:p>
        </p:txBody>
      </p:sp>
      <p:sp>
        <p:nvSpPr>
          <p:cNvPr id="26" name="Text 8"/>
          <p:cNvSpPr/>
          <p:nvPr/>
        </p:nvSpPr>
        <p:spPr>
          <a:xfrm>
            <a:off x="7162800" y="3279342"/>
            <a:ext cx="828675" cy="228600"/>
          </a:xfrm>
          <a:prstGeom prst="rect">
            <a:avLst/>
          </a:prstGeom>
          <a:noFill/>
          <a:ln/>
        </p:spPr>
        <p:txBody>
          <a:bodyPr wrap="square" lIns="0" tIns="0" rIns="0" bIns="0" rtlCol="0" anchor="t"/>
          <a:lstStyle/>
          <a:p>
            <a:pPr marL="0" indent="0" algn="l">
              <a:lnSpc>
                <a:spcPts val="1836"/>
              </a:lnSpc>
              <a:buNone/>
            </a:pPr>
            <a:r>
              <a:rPr lang="en-US" sz="1811" dirty="0">
                <a:solidFill>
                  <a:srgbClr val="25283D"/>
                </a:solidFill>
                <a:latin typeface="Montserrat Medium" pitchFamily="34" charset="0"/>
                <a:ea typeface="Montserrat Medium" pitchFamily="34" charset="-122"/>
                <a:cs typeface="Montserrat Medium" pitchFamily="34" charset="-120"/>
              </a:rPr>
              <a:t>JUL’ 23</a:t>
            </a:r>
            <a:endParaRPr lang="en-US" sz="1811" dirty="0"/>
          </a:p>
        </p:txBody>
      </p:sp>
      <p:sp>
        <p:nvSpPr>
          <p:cNvPr id="27" name="Text 9"/>
          <p:cNvSpPr/>
          <p:nvPr/>
        </p:nvSpPr>
        <p:spPr>
          <a:xfrm>
            <a:off x="7162800" y="3698442"/>
            <a:ext cx="2256160" cy="187728"/>
          </a:xfrm>
          <a:prstGeom prst="rect">
            <a:avLst/>
          </a:prstGeom>
          <a:noFill/>
          <a:ln/>
        </p:spPr>
        <p:txBody>
          <a:bodyPr wrap="square" lIns="0" tIns="0" rIns="0" bIns="0" rtlCol="0" anchor="t"/>
          <a:lstStyle/>
          <a:p>
            <a:pPr marL="0" indent="0" algn="l">
              <a:lnSpc>
                <a:spcPts val="1521"/>
              </a:lnSpc>
              <a:buNone/>
            </a:pPr>
            <a:r>
              <a:rPr lang="en-US" sz="1500" dirty="0">
                <a:solidFill>
                  <a:srgbClr val="25283D"/>
                </a:solidFill>
                <a:latin typeface="Montserrat Regular" pitchFamily="34" charset="0"/>
                <a:ea typeface="Montserrat Regular" pitchFamily="34" charset="-122"/>
                <a:cs typeface="Montserrat Regular" pitchFamily="34" charset="-120"/>
              </a:rPr>
              <a:t>Disability Pride Month</a:t>
            </a:r>
            <a:endParaRPr lang="en-US" sz="1500" dirty="0"/>
          </a:p>
        </p:txBody>
      </p:sp>
      <p:sp>
        <p:nvSpPr>
          <p:cNvPr id="28" name="Text 10"/>
          <p:cNvSpPr/>
          <p:nvPr/>
        </p:nvSpPr>
        <p:spPr>
          <a:xfrm>
            <a:off x="7162800" y="4059262"/>
            <a:ext cx="2256160" cy="415816"/>
          </a:xfrm>
          <a:prstGeom prst="rect">
            <a:avLst/>
          </a:prstGeom>
          <a:noFill/>
          <a:ln/>
        </p:spPr>
        <p:txBody>
          <a:bodyPr wrap="square" lIns="0" tIns="0" rIns="0" bIns="0" rtlCol="0" anchor="t"/>
          <a:lstStyle/>
          <a:p>
            <a:pPr marL="0" indent="0" algn="l">
              <a:lnSpc>
                <a:spcPts val="1875"/>
              </a:lnSpc>
              <a:buNone/>
            </a:pPr>
            <a:r>
              <a:rPr lang="en-US" sz="1500" dirty="0">
                <a:solidFill>
                  <a:srgbClr val="25283D"/>
                </a:solidFill>
                <a:latin typeface="Montserrat SemiBold" pitchFamily="34" charset="0"/>
                <a:ea typeface="Montserrat SemiBold" pitchFamily="34" charset="-122"/>
                <a:cs typeface="Montserrat SemiBold" pitchFamily="34" charset="-120"/>
              </a:rPr>
              <a:t>July 26
</a:t>
            </a:r>
            <a:r>
              <a:rPr lang="en-US" sz="1500" dirty="0">
                <a:solidFill>
                  <a:srgbClr val="25283D"/>
                </a:solidFill>
                <a:latin typeface="Montserrat Regular" pitchFamily="34" charset="0"/>
                <a:ea typeface="Montserrat Regular" pitchFamily="34" charset="-122"/>
                <a:cs typeface="Montserrat Regular" pitchFamily="34" charset="-120"/>
              </a:rPr>
              <a:t>ADA Anniversary</a:t>
            </a:r>
            <a:endParaRPr lang="en-US" sz="1500" dirty="0"/>
          </a:p>
        </p:txBody>
      </p:sp>
      <p:sp>
        <p:nvSpPr>
          <p:cNvPr id="29" name="Text 11"/>
          <p:cNvSpPr/>
          <p:nvPr/>
        </p:nvSpPr>
        <p:spPr>
          <a:xfrm>
            <a:off x="9915525" y="5678925"/>
            <a:ext cx="904875" cy="228600"/>
          </a:xfrm>
          <a:prstGeom prst="rect">
            <a:avLst/>
          </a:prstGeom>
          <a:noFill/>
          <a:ln/>
        </p:spPr>
        <p:txBody>
          <a:bodyPr wrap="square" lIns="0" tIns="0" rIns="0" bIns="0" rtlCol="0" anchor="t"/>
          <a:lstStyle/>
          <a:p>
            <a:pPr marL="0" indent="0" algn="l">
              <a:lnSpc>
                <a:spcPts val="1836"/>
              </a:lnSpc>
              <a:buNone/>
            </a:pPr>
            <a:r>
              <a:rPr lang="en-US" sz="1811" dirty="0">
                <a:solidFill>
                  <a:srgbClr val="6A5D7B"/>
                </a:solidFill>
                <a:latin typeface="Montserrat Medium" pitchFamily="34" charset="0"/>
                <a:ea typeface="Montserrat Medium" pitchFamily="34" charset="-122"/>
                <a:cs typeface="Montserrat Medium" pitchFamily="34" charset="-120"/>
              </a:rPr>
              <a:t>OCT’ 23</a:t>
            </a:r>
            <a:endParaRPr lang="en-US" sz="1811" dirty="0"/>
          </a:p>
        </p:txBody>
      </p:sp>
      <p:sp>
        <p:nvSpPr>
          <p:cNvPr id="30" name="Text 12"/>
          <p:cNvSpPr/>
          <p:nvPr/>
        </p:nvSpPr>
        <p:spPr>
          <a:xfrm>
            <a:off x="9915525" y="6098025"/>
            <a:ext cx="1973038" cy="838200"/>
          </a:xfrm>
          <a:prstGeom prst="rect">
            <a:avLst/>
          </a:prstGeom>
          <a:noFill/>
          <a:ln/>
        </p:spPr>
        <p:txBody>
          <a:bodyPr wrap="square" lIns="0" tIns="0" rIns="0" bIns="0" rtlCol="0" anchor="t"/>
          <a:lstStyle/>
          <a:p>
            <a:pPr marL="0" indent="0" algn="l">
              <a:lnSpc>
                <a:spcPts val="1875"/>
              </a:lnSpc>
              <a:buNone/>
            </a:pPr>
            <a:r>
              <a:rPr lang="en-US" sz="1500" dirty="0">
                <a:solidFill>
                  <a:srgbClr val="25283D"/>
                </a:solidFill>
                <a:latin typeface="Montserrat Regular" pitchFamily="34" charset="0"/>
                <a:ea typeface="Montserrat Regular" pitchFamily="34" charset="-122"/>
                <a:cs typeface="Montserrat Regular" pitchFamily="34" charset="-120"/>
              </a:rPr>
              <a:t>National Disability Employment Awareness Month (NDEAM)</a:t>
            </a:r>
            <a:endParaRPr lang="en-US" sz="1500" dirty="0"/>
          </a:p>
        </p:txBody>
      </p:sp>
      <p:sp>
        <p:nvSpPr>
          <p:cNvPr id="31" name="Text 13"/>
          <p:cNvSpPr/>
          <p:nvPr/>
        </p:nvSpPr>
        <p:spPr>
          <a:xfrm>
            <a:off x="12677775" y="3305145"/>
            <a:ext cx="942975" cy="228600"/>
          </a:xfrm>
          <a:prstGeom prst="rect">
            <a:avLst/>
          </a:prstGeom>
          <a:noFill/>
          <a:ln/>
        </p:spPr>
        <p:txBody>
          <a:bodyPr wrap="square" lIns="0" tIns="0" rIns="0" bIns="0" rtlCol="0" anchor="t"/>
          <a:lstStyle/>
          <a:p>
            <a:pPr marL="0" indent="0" algn="l">
              <a:lnSpc>
                <a:spcPts val="1836"/>
              </a:lnSpc>
              <a:buNone/>
            </a:pPr>
            <a:r>
              <a:rPr lang="en-US" sz="1811" dirty="0">
                <a:solidFill>
                  <a:srgbClr val="E04403"/>
                </a:solidFill>
                <a:latin typeface="Montserrat Medium" pitchFamily="34" charset="0"/>
                <a:ea typeface="Montserrat Medium" pitchFamily="34" charset="-122"/>
                <a:cs typeface="Montserrat Medium" pitchFamily="34" charset="-120"/>
              </a:rPr>
              <a:t>NOV’ 23</a:t>
            </a:r>
            <a:endParaRPr lang="en-US" sz="1811" dirty="0"/>
          </a:p>
        </p:txBody>
      </p:sp>
      <p:sp>
        <p:nvSpPr>
          <p:cNvPr id="32" name="Text 14"/>
          <p:cNvSpPr/>
          <p:nvPr/>
        </p:nvSpPr>
        <p:spPr>
          <a:xfrm>
            <a:off x="12677775" y="3724245"/>
            <a:ext cx="2094854" cy="525521"/>
          </a:xfrm>
          <a:prstGeom prst="rect">
            <a:avLst/>
          </a:prstGeom>
          <a:noFill/>
          <a:ln/>
        </p:spPr>
        <p:txBody>
          <a:bodyPr wrap="square" lIns="0" tIns="0" rIns="0" bIns="0" rtlCol="0" anchor="t"/>
          <a:lstStyle/>
          <a:p>
            <a:pPr marL="0" indent="0" algn="l">
              <a:lnSpc>
                <a:spcPts val="1875"/>
              </a:lnSpc>
              <a:buNone/>
            </a:pPr>
            <a:r>
              <a:rPr lang="en-US" sz="1500" dirty="0">
                <a:solidFill>
                  <a:srgbClr val="25283D"/>
                </a:solidFill>
                <a:latin typeface="Montserrat SemiBold" pitchFamily="34" charset="0"/>
                <a:ea typeface="Montserrat SemiBold" pitchFamily="34" charset="-122"/>
                <a:cs typeface="Montserrat SemiBold" pitchFamily="34" charset="-120"/>
              </a:rPr>
              <a:t>November 28
</a:t>
            </a:r>
            <a:r>
              <a:rPr lang="en-US" sz="1500" dirty="0">
                <a:solidFill>
                  <a:srgbClr val="25283D"/>
                </a:solidFill>
                <a:latin typeface="Montserrat Regular" pitchFamily="34" charset="0"/>
                <a:ea typeface="Montserrat Regular" pitchFamily="34" charset="-122"/>
                <a:cs typeface="Montserrat Regular" pitchFamily="34" charset="-120"/>
              </a:rPr>
              <a:t>Giving Tuesday</a:t>
            </a:r>
            <a:endParaRPr lang="en-US" sz="1500" dirty="0"/>
          </a:p>
        </p:txBody>
      </p:sp>
      <p:sp>
        <p:nvSpPr>
          <p:cNvPr id="33" name="Text 15"/>
          <p:cNvSpPr/>
          <p:nvPr/>
        </p:nvSpPr>
        <p:spPr>
          <a:xfrm>
            <a:off x="15430500" y="5650350"/>
            <a:ext cx="914400" cy="228600"/>
          </a:xfrm>
          <a:prstGeom prst="rect">
            <a:avLst/>
          </a:prstGeom>
          <a:noFill/>
          <a:ln/>
        </p:spPr>
        <p:txBody>
          <a:bodyPr wrap="square" lIns="0" tIns="0" rIns="0" bIns="0" rtlCol="0" anchor="t"/>
          <a:lstStyle/>
          <a:p>
            <a:pPr marL="0" indent="0" algn="l">
              <a:lnSpc>
                <a:spcPts val="1836"/>
              </a:lnSpc>
              <a:buNone/>
            </a:pPr>
            <a:r>
              <a:rPr lang="en-US" sz="1811" dirty="0">
                <a:solidFill>
                  <a:srgbClr val="F8A838"/>
                </a:solidFill>
                <a:latin typeface="Montserrat Medium" pitchFamily="34" charset="0"/>
                <a:ea typeface="Montserrat Medium" pitchFamily="34" charset="-122"/>
                <a:cs typeface="Montserrat Medium" pitchFamily="34" charset="-120"/>
              </a:rPr>
              <a:t>DEC’ 23</a:t>
            </a:r>
            <a:endParaRPr lang="en-US" sz="1811" dirty="0"/>
          </a:p>
        </p:txBody>
      </p:sp>
      <p:sp>
        <p:nvSpPr>
          <p:cNvPr id="34" name="Text 16"/>
          <p:cNvSpPr/>
          <p:nvPr/>
        </p:nvSpPr>
        <p:spPr>
          <a:xfrm>
            <a:off x="15430500" y="6069450"/>
            <a:ext cx="2094854" cy="866775"/>
          </a:xfrm>
          <a:prstGeom prst="rect">
            <a:avLst/>
          </a:prstGeom>
          <a:noFill/>
          <a:ln/>
        </p:spPr>
        <p:txBody>
          <a:bodyPr wrap="square" lIns="0" tIns="0" rIns="0" bIns="0" rtlCol="0" anchor="t"/>
          <a:lstStyle/>
          <a:p>
            <a:pPr marL="0" indent="0" algn="l">
              <a:lnSpc>
                <a:spcPts val="1875"/>
              </a:lnSpc>
              <a:buNone/>
            </a:pPr>
            <a:r>
              <a:rPr lang="en-US" sz="1500" dirty="0">
                <a:solidFill>
                  <a:srgbClr val="25283D"/>
                </a:solidFill>
                <a:latin typeface="Montserrat SemiBold" pitchFamily="34" charset="0"/>
                <a:ea typeface="Montserrat SemiBold" pitchFamily="34" charset="-122"/>
                <a:cs typeface="Montserrat SemiBold" pitchFamily="34" charset="-120"/>
              </a:rPr>
              <a:t>December 3
</a:t>
            </a:r>
            <a:r>
              <a:rPr lang="en-US" sz="1500" dirty="0">
                <a:solidFill>
                  <a:srgbClr val="25283D"/>
                </a:solidFill>
                <a:latin typeface="Montserrat Regular" pitchFamily="34" charset="0"/>
                <a:ea typeface="Montserrat Regular" pitchFamily="34" charset="-122"/>
                <a:cs typeface="Montserrat Regular" pitchFamily="34" charset="-120"/>
              </a:rPr>
              <a:t>International Day of Persons with Disabilities (IDPD)</a:t>
            </a:r>
            <a:endParaRPr lang="en-US" sz="1500" dirty="0"/>
          </a:p>
        </p:txBody>
      </p:sp>
      <p:sp>
        <p:nvSpPr>
          <p:cNvPr id="38" name="Slide Number Placeholder 37">
            <a:extLst>
              <a:ext uri="{FF2B5EF4-FFF2-40B4-BE49-F238E27FC236}">
                <a16:creationId xmlns:a16="http://schemas.microsoft.com/office/drawing/2014/main" id="{682A063C-0A50-4EDE-B0E0-9AC4C108F724}"/>
              </a:ext>
            </a:extLst>
          </p:cNvPr>
          <p:cNvSpPr>
            <a:spLocks noGrp="1"/>
          </p:cNvSpPr>
          <p:nvPr>
            <p:ph type="sldNum" sz="quarter" idx="4"/>
          </p:nvPr>
        </p:nvSpPr>
        <p:spPr/>
        <p:txBody>
          <a:bodyPr/>
          <a:lstStyle/>
          <a:p>
            <a:fld id="{E5840838-7F8A-404F-8AEF-0EB30CA15614}"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bg>
      <p:bgPr>
        <a:solidFill>
          <a:srgbClr val="25283D"/>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2700"/>
            <a:ext cx="18288000" cy="10287000"/>
          </a:xfrm>
          <a:prstGeom prst="rect">
            <a:avLst/>
          </a:prstGeom>
        </p:spPr>
      </p:pic>
      <p:pic>
        <p:nvPicPr>
          <p:cNvPr id="3" name="Image 1" descr="ES Gaming logo with bunny emote"/>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56618" y="2224925"/>
            <a:ext cx="6107818" cy="5505097"/>
          </a:xfrm>
          <a:prstGeom prst="rect">
            <a:avLst/>
          </a:prstGeom>
        </p:spPr>
      </p:pic>
      <p:sp>
        <p:nvSpPr>
          <p:cNvPr id="4" name="Text 0"/>
          <p:cNvSpPr>
            <a:spLocks noGrp="1"/>
          </p:cNvSpPr>
          <p:nvPr>
            <p:ph type="title" idx="4294967295"/>
          </p:nvPr>
        </p:nvSpPr>
        <p:spPr>
          <a:xfrm>
            <a:off x="9782175" y="2224925"/>
            <a:ext cx="6027930" cy="2886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7605"/>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CREATING 
A NEW STANDARD</a:t>
            </a:r>
            <a:endParaRPr kumimoji="0" lang="en-US" sz="75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1"/>
          <p:cNvSpPr/>
          <p:nvPr/>
        </p:nvSpPr>
        <p:spPr>
          <a:xfrm>
            <a:off x="9782175" y="5349218"/>
            <a:ext cx="4518616" cy="1423722"/>
          </a:xfrm>
          <a:prstGeom prst="rect">
            <a:avLst/>
          </a:prstGeom>
          <a:noFill/>
          <a:ln/>
        </p:spPr>
        <p:txBody>
          <a:bodyPr wrap="square" lIns="0" tIns="0" rIns="0" bIns="0" rtlCol="0" anchor="t"/>
          <a:lstStyle/>
          <a:p>
            <a:pPr marL="0" indent="0" algn="l">
              <a:lnSpc>
                <a:spcPts val="6300"/>
              </a:lnSpc>
              <a:buNone/>
            </a:pPr>
            <a:r>
              <a:rPr lang="en-US" sz="4500" dirty="0">
                <a:solidFill>
                  <a:srgbClr val="F8A838"/>
                </a:solidFill>
                <a:latin typeface="Montserrat Bold" pitchFamily="2" charset="-52"/>
                <a:ea typeface="Proxima Nova Condensed Black" pitchFamily="34" charset="-122"/>
                <a:cs typeface="Proxima Nova Condensed Black" pitchFamily="34" charset="-120"/>
              </a:rPr>
              <a:t>POWERED BY EASTERSEALS</a:t>
            </a:r>
            <a:endParaRPr lang="en-US" sz="4500" dirty="0">
              <a:latin typeface="Montserrat Bold" pitchFamily="2" charset="-52"/>
            </a:endParaRPr>
          </a:p>
        </p:txBody>
      </p:sp>
      <p:sp>
        <p:nvSpPr>
          <p:cNvPr id="6" name="Text 2"/>
          <p:cNvSpPr/>
          <p:nvPr/>
        </p:nvSpPr>
        <p:spPr>
          <a:xfrm>
            <a:off x="9782175" y="7631231"/>
            <a:ext cx="2609850" cy="742950"/>
          </a:xfrm>
          <a:prstGeom prst="rect">
            <a:avLst/>
          </a:prstGeom>
          <a:noFill/>
          <a:ln/>
        </p:spPr>
        <p:txBody>
          <a:bodyPr wrap="square" lIns="0" tIns="0" rIns="0" bIns="0" rtlCol="0" anchor="t"/>
          <a:lstStyle/>
          <a:p>
            <a:pPr marL="0" indent="0" algn="l">
              <a:lnSpc>
                <a:spcPts val="2940"/>
              </a:lnSpc>
              <a:buNone/>
            </a:pPr>
            <a:r>
              <a:rPr lang="en-US" sz="2100" dirty="0">
                <a:solidFill>
                  <a:srgbClr val="FFFFFF"/>
                </a:solidFill>
                <a:latin typeface="Montserrat Medium" pitchFamily="34" charset="0"/>
                <a:ea typeface="Montserrat Medium" pitchFamily="34" charset="-122"/>
                <a:cs typeface="Montserrat Medium" pitchFamily="34" charset="-120"/>
              </a:rPr>
              <a:t>Presented by:
</a:t>
            </a:r>
            <a:r>
              <a:rPr lang="en-US" sz="2100" dirty="0">
                <a:solidFill>
                  <a:srgbClr val="F8A838"/>
                </a:solidFill>
                <a:latin typeface="Montserrat Medium" pitchFamily="34" charset="0"/>
                <a:ea typeface="Montserrat Medium" pitchFamily="34" charset="-122"/>
                <a:cs typeface="Montserrat Medium" pitchFamily="34" charset="-120"/>
              </a:rPr>
              <a:t>Rosemarie Garland</a:t>
            </a:r>
            <a:endParaRPr lang="en-US" sz="2100" dirty="0"/>
          </a:p>
        </p:txBody>
      </p:sp>
      <p:sp>
        <p:nvSpPr>
          <p:cNvPr id="7" name="Text 3"/>
          <p:cNvSpPr/>
          <p:nvPr/>
        </p:nvSpPr>
        <p:spPr>
          <a:xfrm>
            <a:off x="14954250" y="7631231"/>
            <a:ext cx="1895475" cy="1114425"/>
          </a:xfrm>
          <a:prstGeom prst="rect">
            <a:avLst/>
          </a:prstGeom>
          <a:noFill/>
          <a:ln/>
        </p:spPr>
        <p:txBody>
          <a:bodyPr wrap="square" lIns="0" tIns="0" rIns="0" bIns="0" rtlCol="0" anchor="t"/>
          <a:lstStyle/>
          <a:p>
            <a:pPr marL="0" indent="0" algn="l">
              <a:lnSpc>
                <a:spcPts val="2940"/>
              </a:lnSpc>
              <a:buNone/>
            </a:pPr>
            <a:r>
              <a:rPr lang="en-US" sz="2100" dirty="0">
                <a:solidFill>
                  <a:srgbClr val="FFFFFF"/>
                </a:solidFill>
                <a:latin typeface="Montserrat Medium" pitchFamily="34" charset="0"/>
                <a:ea typeface="Montserrat Medium" pitchFamily="34" charset="-122"/>
                <a:cs typeface="Montserrat Medium" pitchFamily="34" charset="-120"/>
              </a:rPr>
              <a:t>Presented on:
</a:t>
            </a:r>
            <a:r>
              <a:rPr lang="en-US" sz="2100" dirty="0">
                <a:solidFill>
                  <a:srgbClr val="F8A838"/>
                </a:solidFill>
                <a:latin typeface="Montserrat Medium" pitchFamily="34" charset="0"/>
                <a:ea typeface="Montserrat Medium" pitchFamily="34" charset="-122"/>
                <a:cs typeface="Montserrat Medium" pitchFamily="34" charset="-120"/>
              </a:rPr>
              <a:t>July 26, 2023</a:t>
            </a:r>
            <a:endParaRPr lang="en-US" sz="2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21862" y="0"/>
            <a:ext cx="19050" cy="8861899"/>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904018" y="2785628"/>
            <a:ext cx="854734" cy="854734"/>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904018" y="6808917"/>
            <a:ext cx="854734" cy="854734"/>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904018" y="4797272"/>
            <a:ext cx="854734" cy="854734"/>
          </a:xfrm>
          <a:prstGeom prst="rect">
            <a:avLst/>
          </a:prstGeom>
        </p:spPr>
      </p:pic>
      <p:pic>
        <p:nvPicPr>
          <p:cNvPr id="8" name="Image 6" descr="ES Gaming logo"/>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02572" y="9688754"/>
            <a:ext cx="550951" cy="263022"/>
          </a:xfrm>
          <a:prstGeom prst="rect">
            <a:avLst/>
          </a:prstGeom>
        </p:spPr>
      </p:pic>
      <p:sp>
        <p:nvSpPr>
          <p:cNvPr id="9" name="Text 0"/>
          <p:cNvSpPr>
            <a:spLocks noGrp="1"/>
          </p:cNvSpPr>
          <p:nvPr>
            <p:ph type="title" idx="4294967295"/>
          </p:nvPr>
        </p:nvSpPr>
        <p:spPr>
          <a:xfrm>
            <a:off x="1314450" y="1214084"/>
            <a:ext cx="6868423" cy="24288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Tentpole Events: </a:t>
            </a:r>
            <a:r>
              <a:rPr kumimoji="0" lang="en-US" sz="6300" b="0" i="0" u="none" strike="noStrike" kern="1200" cap="none" spc="0" normalizeH="0" baseline="0" noProof="0" dirty="0">
                <a:ln>
                  <a:noFill/>
                </a:ln>
                <a:solidFill>
                  <a:srgbClr val="6A5D7B"/>
                </a:solidFill>
                <a:effectLst/>
                <a:uLnTx/>
                <a:uFillTx/>
                <a:latin typeface="Montserrat Black" pitchFamily="34" charset="0"/>
                <a:ea typeface="Montserrat Black" pitchFamily="34" charset="-122"/>
                <a:cs typeface="Montserrat Black" pitchFamily="34" charset="-120"/>
              </a:rPr>
              <a:t>Tournaments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ext 7"/>
          <p:cNvSpPr/>
          <p:nvPr/>
        </p:nvSpPr>
        <p:spPr>
          <a:xfrm>
            <a:off x="1314450" y="5783723"/>
            <a:ext cx="5612048" cy="260032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We’re planning for weekend-long Game4Access competitions intended for university campus teams to expand ES Gaming spaces for disabled gamers and broaden allyship nationwide – with opportunity to raise funds and awareness, and engage with local Easterseals Affiliates.</a:t>
            </a:r>
            <a:endParaRPr lang="en-US" sz="2100" dirty="0"/>
          </a:p>
        </p:txBody>
      </p:sp>
      <p:sp>
        <p:nvSpPr>
          <p:cNvPr id="10" name="Text 1"/>
          <p:cNvSpPr/>
          <p:nvPr/>
        </p:nvSpPr>
        <p:spPr>
          <a:xfrm>
            <a:off x="10429875" y="2899928"/>
            <a:ext cx="1200150" cy="304800"/>
          </a:xfrm>
          <a:prstGeom prst="rect">
            <a:avLst/>
          </a:prstGeom>
          <a:noFill/>
          <a:ln/>
        </p:spPr>
        <p:txBody>
          <a:bodyPr wrap="square" lIns="0" tIns="0" rIns="0" bIns="0" rtlCol="0" anchor="t"/>
          <a:lstStyle/>
          <a:p>
            <a:pPr marL="0" indent="0" algn="l">
              <a:lnSpc>
                <a:spcPts val="2434"/>
              </a:lnSpc>
              <a:buNone/>
            </a:pPr>
            <a:r>
              <a:rPr lang="en-US" sz="2400" dirty="0">
                <a:solidFill>
                  <a:srgbClr val="E04403"/>
                </a:solidFill>
                <a:latin typeface="Montserrat Medium" pitchFamily="2" charset="-52"/>
                <a:ea typeface="Montserrat Medium" pitchFamily="34" charset="-122"/>
                <a:cs typeface="Montserrat Medium" pitchFamily="34" charset="-120"/>
              </a:rPr>
              <a:t>DEC’ 23</a:t>
            </a:r>
            <a:endParaRPr lang="en-US" sz="2400" dirty="0">
              <a:latin typeface="Montserrat Medium" pitchFamily="2" charset="-52"/>
            </a:endParaRPr>
          </a:p>
        </p:txBody>
      </p:sp>
      <p:sp>
        <p:nvSpPr>
          <p:cNvPr id="14" name="Text 5"/>
          <p:cNvSpPr/>
          <p:nvPr/>
        </p:nvSpPr>
        <p:spPr>
          <a:xfrm>
            <a:off x="10182225" y="4911572"/>
            <a:ext cx="1616198" cy="304800"/>
          </a:xfrm>
          <a:prstGeom prst="rect">
            <a:avLst/>
          </a:prstGeom>
          <a:noFill/>
          <a:ln/>
        </p:spPr>
        <p:txBody>
          <a:bodyPr wrap="square" lIns="0" tIns="0" rIns="0" bIns="0" rtlCol="0" anchor="t"/>
          <a:lstStyle/>
          <a:p>
            <a:pPr marL="0" indent="0" algn="l">
              <a:lnSpc>
                <a:spcPts val="2434"/>
              </a:lnSpc>
              <a:buNone/>
            </a:pPr>
            <a:r>
              <a:rPr lang="en-US" sz="2400" dirty="0">
                <a:solidFill>
                  <a:srgbClr val="F8A838"/>
                </a:solidFill>
                <a:latin typeface="Montserrat Medium" pitchFamily="2" charset="-52"/>
                <a:ea typeface="Montserrat Medium" pitchFamily="34" charset="-122"/>
                <a:cs typeface="Montserrat Medium" pitchFamily="34" charset="-120"/>
              </a:rPr>
              <a:t>APRIL’ 24</a:t>
            </a:r>
            <a:endParaRPr lang="en-US" sz="2400" dirty="0">
              <a:latin typeface="Montserrat Medium" pitchFamily="2" charset="-52"/>
            </a:endParaRPr>
          </a:p>
        </p:txBody>
      </p:sp>
      <p:sp>
        <p:nvSpPr>
          <p:cNvPr id="12" name="Text 3"/>
          <p:cNvSpPr/>
          <p:nvPr/>
        </p:nvSpPr>
        <p:spPr>
          <a:xfrm>
            <a:off x="10401300" y="6931486"/>
            <a:ext cx="1228725" cy="304800"/>
          </a:xfrm>
          <a:prstGeom prst="rect">
            <a:avLst/>
          </a:prstGeom>
          <a:noFill/>
          <a:ln/>
        </p:spPr>
        <p:txBody>
          <a:bodyPr wrap="square" lIns="0" tIns="0" rIns="0" bIns="0" rtlCol="0" anchor="t"/>
          <a:lstStyle/>
          <a:p>
            <a:pPr marL="0" indent="0" algn="l">
              <a:lnSpc>
                <a:spcPts val="2434"/>
              </a:lnSpc>
              <a:buNone/>
            </a:pPr>
            <a:r>
              <a:rPr lang="en-US" sz="2400" dirty="0">
                <a:solidFill>
                  <a:srgbClr val="25283D"/>
                </a:solidFill>
                <a:latin typeface="Montserrat Medium" pitchFamily="2" charset="-52"/>
                <a:ea typeface="Montserrat Medium" pitchFamily="34" charset="-122"/>
                <a:cs typeface="Montserrat Medium" pitchFamily="34" charset="-120"/>
              </a:rPr>
              <a:t>DEC’ 24</a:t>
            </a:r>
            <a:endParaRPr lang="en-US" sz="2400" dirty="0">
              <a:latin typeface="Montserrat Medium" pitchFamily="2" charset="-52"/>
            </a:endParaRPr>
          </a:p>
        </p:txBody>
      </p:sp>
      <p:sp>
        <p:nvSpPr>
          <p:cNvPr id="18" name="Slide Number Placeholder 17">
            <a:extLst>
              <a:ext uri="{FF2B5EF4-FFF2-40B4-BE49-F238E27FC236}">
                <a16:creationId xmlns:a16="http://schemas.microsoft.com/office/drawing/2014/main" id="{228213BB-3981-4CC0-999D-D61C819F8FA0}"/>
              </a:ext>
            </a:extLst>
          </p:cNvPr>
          <p:cNvSpPr>
            <a:spLocks noGrp="1"/>
          </p:cNvSpPr>
          <p:nvPr>
            <p:ph type="sldNum" sz="quarter" idx="4"/>
          </p:nvPr>
        </p:nvSpPr>
        <p:spPr/>
        <p:txBody>
          <a:bodyPr/>
          <a:lstStyle/>
          <a:p>
            <a:fld id="{E5840838-7F8A-404F-8AEF-0EB30CA15614}" type="slidenum">
              <a:rPr lang="en-US" smtClean="0"/>
              <a:pPr/>
              <a:t>20</a:t>
            </a:fld>
            <a:endParaRPr lang="en-US" dirty="0"/>
          </a:p>
        </p:txBody>
      </p:sp>
      <p:pic>
        <p:nvPicPr>
          <p:cNvPr id="17" name="Image 10">
            <a:extLst>
              <a:ext uri="{FF2B5EF4-FFF2-40B4-BE49-F238E27FC236}">
                <a16:creationId xmlns:a16="http://schemas.microsoft.com/office/drawing/2014/main" id="{19789302-DD7F-E62D-5776-3BFC2C2A6AD9}"/>
              </a:ext>
              <a:ext uri="{C183D7F6-B498-43B3-948B-1728B52AA6E4}">
                <adec:decorative xmlns:adec="http://schemas.microsoft.com/office/drawing/2017/decorative" val="1"/>
              </a:ext>
            </a:extLst>
          </p:cNvPr>
          <p:cNvPicPr>
            <a:picLocks noChangeAspect="1"/>
          </p:cNvPicPr>
          <p:nvPr/>
        </p:nvPicPr>
        <p:blipFill>
          <a:blip r:embed="rId13"/>
          <a:srcRect/>
          <a:stretch/>
        </p:blipFill>
        <p:spPr>
          <a:xfrm>
            <a:off x="1111100" y="3855850"/>
            <a:ext cx="3009374" cy="105572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6348880"/>
            <a:ext cx="18288000" cy="23919"/>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18288000" cy="322332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32937" y="5998439"/>
            <a:ext cx="724817" cy="724819"/>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85015" y="5998439"/>
            <a:ext cx="724817" cy="724819"/>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637094" y="5998439"/>
            <a:ext cx="724817" cy="724819"/>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389172" y="5998448"/>
            <a:ext cx="724817" cy="724819"/>
          </a:xfrm>
          <a:prstGeom prst="rect">
            <a:avLst/>
          </a:prstGeom>
        </p:spPr>
      </p:pic>
      <p:pic>
        <p:nvPicPr>
          <p:cNvPr id="8" name="Image 6">
            <a:extLs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41251" y="5998429"/>
            <a:ext cx="724817" cy="724819"/>
          </a:xfrm>
          <a:prstGeom prst="rect">
            <a:avLst/>
          </a:prstGeom>
        </p:spPr>
      </p:pic>
      <p:pic>
        <p:nvPicPr>
          <p:cNvPr id="9" name="Image 7">
            <a:extLs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903273" y="5998429"/>
            <a:ext cx="724817" cy="724819"/>
          </a:xfrm>
          <a:prstGeom prst="rect">
            <a:avLst/>
          </a:prstGeom>
        </p:spPr>
      </p:pic>
      <p:sp>
        <p:nvSpPr>
          <p:cNvPr id="13" name="Text 0"/>
          <p:cNvSpPr>
            <a:spLocks noGrp="1"/>
          </p:cNvSpPr>
          <p:nvPr>
            <p:ph type="title" idx="4294967295"/>
          </p:nvPr>
        </p:nvSpPr>
        <p:spPr>
          <a:xfrm>
            <a:off x="1314450" y="775395"/>
            <a:ext cx="7757861"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8A838"/>
                </a:solidFill>
                <a:effectLst/>
                <a:uLnTx/>
                <a:uFillTx/>
                <a:latin typeface="Montserrat Black" pitchFamily="34" charset="0"/>
                <a:ea typeface="Montserrat Black" pitchFamily="34" charset="-122"/>
                <a:cs typeface="Montserrat Black" pitchFamily="34" charset="-120"/>
              </a:rPr>
              <a:t>Tentpole Events &amp; </a:t>
            </a:r>
            <a:r>
              <a:rPr kumimoji="0" lang="en-US" sz="6300" b="0" i="0" u="none" strike="noStrike" kern="1200" cap="none" spc="0" normalizeH="0" baseline="0" noProof="0" dirty="0" err="1">
                <a:ln>
                  <a:noFill/>
                </a:ln>
                <a:solidFill>
                  <a:srgbClr val="F8A838"/>
                </a:solidFill>
                <a:effectLst/>
                <a:uLnTx/>
                <a:uFillTx/>
                <a:latin typeface="Montserrat Black" pitchFamily="34" charset="0"/>
                <a:ea typeface="Montserrat Black" pitchFamily="34" charset="-122"/>
                <a:cs typeface="Montserrat Black" pitchFamily="34" charset="-120"/>
              </a:rPr>
              <a:t>Streamathons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Text 1"/>
          <p:cNvSpPr/>
          <p:nvPr/>
        </p:nvSpPr>
        <p:spPr>
          <a:xfrm>
            <a:off x="9382125" y="842070"/>
            <a:ext cx="7834166" cy="148590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While tournaments can be more competitive and have rules and multiple rounds, streamathons are more casual and getting folks to play together to raise awareness 
or funds around an issue (or just to have fun).</a:t>
            </a:r>
            <a:endParaRPr lang="en-US" sz="2100" dirty="0"/>
          </a:p>
        </p:txBody>
      </p:sp>
      <p:sp>
        <p:nvSpPr>
          <p:cNvPr id="16" name="Text 3"/>
          <p:cNvSpPr/>
          <p:nvPr/>
        </p:nvSpPr>
        <p:spPr>
          <a:xfrm>
            <a:off x="1039971" y="5472679"/>
            <a:ext cx="933450" cy="228600"/>
          </a:xfrm>
          <a:prstGeom prst="rect">
            <a:avLst/>
          </a:prstGeom>
          <a:noFill/>
          <a:ln/>
        </p:spPr>
        <p:txBody>
          <a:bodyPr wrap="square" lIns="0" tIns="0" rIns="0" bIns="0" rtlCol="0" anchor="t"/>
          <a:lstStyle/>
          <a:p>
            <a:pPr marL="0" indent="0" algn="l">
              <a:lnSpc>
                <a:spcPts val="1836"/>
              </a:lnSpc>
              <a:buNone/>
            </a:pPr>
            <a:r>
              <a:rPr lang="en-US" sz="1811" dirty="0">
                <a:solidFill>
                  <a:srgbClr val="E04403"/>
                </a:solidFill>
                <a:latin typeface="Montserrat Medium" pitchFamily="34" charset="0"/>
                <a:ea typeface="Montserrat Medium" pitchFamily="34" charset="-122"/>
                <a:cs typeface="Montserrat Medium" pitchFamily="34" charset="-120"/>
              </a:rPr>
              <a:t>MAY’ 23</a:t>
            </a:r>
            <a:endParaRPr lang="en-US" sz="1811" dirty="0"/>
          </a:p>
        </p:txBody>
      </p:sp>
      <p:sp>
        <p:nvSpPr>
          <p:cNvPr id="18" name="Text 5"/>
          <p:cNvSpPr/>
          <p:nvPr/>
        </p:nvSpPr>
        <p:spPr>
          <a:xfrm>
            <a:off x="3794985" y="7042944"/>
            <a:ext cx="904875" cy="228600"/>
          </a:xfrm>
          <a:prstGeom prst="rect">
            <a:avLst/>
          </a:prstGeom>
          <a:noFill/>
          <a:ln/>
        </p:spPr>
        <p:txBody>
          <a:bodyPr wrap="square" lIns="0" tIns="0" rIns="0" bIns="0" rtlCol="0" anchor="t"/>
          <a:lstStyle/>
          <a:p>
            <a:pPr marL="0" indent="0" algn="l">
              <a:lnSpc>
                <a:spcPts val="1836"/>
              </a:lnSpc>
              <a:buNone/>
            </a:pPr>
            <a:r>
              <a:rPr lang="en-US" sz="1811" dirty="0">
                <a:solidFill>
                  <a:srgbClr val="F8A838"/>
                </a:solidFill>
                <a:latin typeface="Montserrat Medium" pitchFamily="34" charset="0"/>
                <a:ea typeface="Montserrat Medium" pitchFamily="34" charset="-122"/>
                <a:cs typeface="Montserrat Medium" pitchFamily="34" charset="-120"/>
              </a:rPr>
              <a:t>OCT’ 23</a:t>
            </a:r>
            <a:endParaRPr lang="en-US" sz="1811" dirty="0"/>
          </a:p>
        </p:txBody>
      </p:sp>
      <p:sp>
        <p:nvSpPr>
          <p:cNvPr id="19" name="Text 6"/>
          <p:cNvSpPr/>
          <p:nvPr/>
        </p:nvSpPr>
        <p:spPr>
          <a:xfrm>
            <a:off x="6551827" y="5480314"/>
            <a:ext cx="895350" cy="228600"/>
          </a:xfrm>
          <a:prstGeom prst="rect">
            <a:avLst/>
          </a:prstGeom>
          <a:noFill/>
          <a:ln/>
        </p:spPr>
        <p:txBody>
          <a:bodyPr wrap="square" lIns="0" tIns="0" rIns="0" bIns="0" rtlCol="0" anchor="t"/>
          <a:lstStyle/>
          <a:p>
            <a:pPr marL="0" indent="0" algn="l">
              <a:lnSpc>
                <a:spcPts val="1836"/>
              </a:lnSpc>
              <a:buNone/>
            </a:pPr>
            <a:r>
              <a:rPr lang="en-US" sz="1811" dirty="0">
                <a:solidFill>
                  <a:srgbClr val="25283D"/>
                </a:solidFill>
                <a:latin typeface="Montserrat Medium" pitchFamily="34" charset="0"/>
                <a:ea typeface="Montserrat Medium" pitchFamily="34" charset="-122"/>
                <a:cs typeface="Montserrat Medium" pitchFamily="34" charset="-120"/>
              </a:rPr>
              <a:t>FEB’ 24</a:t>
            </a:r>
            <a:endParaRPr lang="en-US" sz="1811" dirty="0"/>
          </a:p>
        </p:txBody>
      </p:sp>
      <p:sp>
        <p:nvSpPr>
          <p:cNvPr id="21" name="Text 8"/>
          <p:cNvSpPr/>
          <p:nvPr/>
        </p:nvSpPr>
        <p:spPr>
          <a:xfrm>
            <a:off x="9275330" y="7012765"/>
            <a:ext cx="952500" cy="228600"/>
          </a:xfrm>
          <a:prstGeom prst="rect">
            <a:avLst/>
          </a:prstGeom>
          <a:noFill/>
          <a:ln/>
        </p:spPr>
        <p:txBody>
          <a:bodyPr wrap="square" lIns="0" tIns="0" rIns="0" bIns="0" rtlCol="0" anchor="t"/>
          <a:lstStyle/>
          <a:p>
            <a:pPr marL="0" indent="0" algn="l">
              <a:lnSpc>
                <a:spcPts val="1836"/>
              </a:lnSpc>
              <a:buNone/>
            </a:pPr>
            <a:r>
              <a:rPr lang="en-US" sz="1811" dirty="0">
                <a:solidFill>
                  <a:srgbClr val="6A5D7B"/>
                </a:solidFill>
                <a:latin typeface="Montserrat Medium" pitchFamily="34" charset="0"/>
                <a:ea typeface="Montserrat Medium" pitchFamily="34" charset="-122"/>
                <a:cs typeface="Montserrat Medium" pitchFamily="34" charset="-120"/>
              </a:rPr>
              <a:t>MAY’ 24</a:t>
            </a:r>
            <a:endParaRPr lang="en-US" sz="1811" dirty="0"/>
          </a:p>
        </p:txBody>
      </p:sp>
      <p:sp>
        <p:nvSpPr>
          <p:cNvPr id="23" name="Text 10"/>
          <p:cNvSpPr/>
          <p:nvPr/>
        </p:nvSpPr>
        <p:spPr>
          <a:xfrm>
            <a:off x="12089321" y="5486168"/>
            <a:ext cx="828675" cy="228600"/>
          </a:xfrm>
          <a:prstGeom prst="rect">
            <a:avLst/>
          </a:prstGeom>
          <a:noFill/>
          <a:ln/>
        </p:spPr>
        <p:txBody>
          <a:bodyPr wrap="square" lIns="0" tIns="0" rIns="0" bIns="0" rtlCol="0" anchor="t"/>
          <a:lstStyle/>
          <a:p>
            <a:pPr marL="0" indent="0" algn="l">
              <a:lnSpc>
                <a:spcPts val="1836"/>
              </a:lnSpc>
              <a:buNone/>
            </a:pPr>
            <a:r>
              <a:rPr lang="en-US" sz="1811" dirty="0">
                <a:solidFill>
                  <a:srgbClr val="E04403"/>
                </a:solidFill>
                <a:latin typeface="Montserrat Medium" pitchFamily="34" charset="0"/>
                <a:ea typeface="Montserrat Medium" pitchFamily="34" charset="-122"/>
                <a:cs typeface="Montserrat Medium" pitchFamily="34" charset="-120"/>
              </a:rPr>
              <a:t>JUL’ 23</a:t>
            </a:r>
            <a:endParaRPr lang="en-US" sz="1811" dirty="0"/>
          </a:p>
        </p:txBody>
      </p:sp>
      <p:sp>
        <p:nvSpPr>
          <p:cNvPr id="25" name="Text 12"/>
          <p:cNvSpPr/>
          <p:nvPr/>
        </p:nvSpPr>
        <p:spPr>
          <a:xfrm>
            <a:off x="14808481" y="7006911"/>
            <a:ext cx="914400" cy="228600"/>
          </a:xfrm>
          <a:prstGeom prst="rect">
            <a:avLst/>
          </a:prstGeom>
          <a:noFill/>
          <a:ln/>
        </p:spPr>
        <p:txBody>
          <a:bodyPr wrap="square" lIns="0" tIns="0" rIns="0" bIns="0" rtlCol="0" anchor="t"/>
          <a:lstStyle/>
          <a:p>
            <a:pPr marL="0" indent="0" algn="l">
              <a:lnSpc>
                <a:spcPts val="1836"/>
              </a:lnSpc>
              <a:buNone/>
            </a:pPr>
            <a:r>
              <a:rPr lang="en-US" sz="1811" dirty="0">
                <a:solidFill>
                  <a:srgbClr val="F8A838"/>
                </a:solidFill>
                <a:latin typeface="Montserrat Medium" pitchFamily="34" charset="0"/>
                <a:ea typeface="Montserrat Medium" pitchFamily="34" charset="-122"/>
                <a:cs typeface="Montserrat Medium" pitchFamily="34" charset="-120"/>
              </a:rPr>
              <a:t>OCT’ 24</a:t>
            </a:r>
            <a:endParaRPr lang="en-US" sz="1811" dirty="0"/>
          </a:p>
        </p:txBody>
      </p:sp>
      <p:sp>
        <p:nvSpPr>
          <p:cNvPr id="28" name="Slide Number Placeholder 27">
            <a:extLst>
              <a:ext uri="{FF2B5EF4-FFF2-40B4-BE49-F238E27FC236}">
                <a16:creationId xmlns:a16="http://schemas.microsoft.com/office/drawing/2014/main" id="{CDEFE002-2A0B-4B92-B255-94320E4980A8}"/>
              </a:ext>
            </a:extLst>
          </p:cNvPr>
          <p:cNvSpPr>
            <a:spLocks noGrp="1"/>
          </p:cNvSpPr>
          <p:nvPr>
            <p:ph type="sldNum" sz="quarter" idx="4"/>
          </p:nvPr>
        </p:nvSpPr>
        <p:spPr/>
        <p:txBody>
          <a:bodyPr/>
          <a:lstStyle/>
          <a:p>
            <a:fld id="{E5840838-7F8A-404F-8AEF-0EB30CA15614}"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2700"/>
            <a:ext cx="18288000" cy="10299700"/>
          </a:xfrm>
          <a:prstGeom prst="rect">
            <a:avLst/>
          </a:prstGeom>
        </p:spPr>
      </p:pic>
      <p:pic>
        <p:nvPicPr>
          <p:cNvPr id="3" name="Image 1" descr="ES Gaming logo"/>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110589" y="496853"/>
            <a:ext cx="1753353" cy="371475"/>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1065530" cy="10287000"/>
          </a:xfrm>
          <a:prstGeom prst="rect">
            <a:avLst/>
          </a:prstGeom>
        </p:spPr>
      </p:pic>
      <p:sp>
        <p:nvSpPr>
          <p:cNvPr id="5" name="Text 0"/>
          <p:cNvSpPr>
            <a:spLocks noGrp="1"/>
          </p:cNvSpPr>
          <p:nvPr>
            <p:ph type="title" idx="4294967295"/>
          </p:nvPr>
        </p:nvSpPr>
        <p:spPr>
          <a:xfrm>
            <a:off x="2085975" y="6087619"/>
            <a:ext cx="12123023"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Amplifying our Partnership</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 1"/>
          <p:cNvSpPr/>
          <p:nvPr/>
        </p:nvSpPr>
        <p:spPr>
          <a:xfrm>
            <a:off x="2114550" y="7668825"/>
            <a:ext cx="10335290" cy="1378614"/>
          </a:xfrm>
          <a:prstGeom prst="rect">
            <a:avLst/>
          </a:prstGeom>
          <a:noFill/>
          <a:ln/>
        </p:spPr>
        <p:txBody>
          <a:bodyPr wrap="square" lIns="0" tIns="0" rIns="0" bIns="0" rtlCol="0" anchor="t"/>
          <a:lstStyle/>
          <a:p>
            <a:pPr marL="0" indent="0" algn="l">
              <a:lnSpc>
                <a:spcPts val="2940"/>
              </a:lnSpc>
              <a:buNone/>
            </a:pPr>
            <a:r>
              <a:rPr lang="en-US" sz="2100" dirty="0">
                <a:solidFill>
                  <a:srgbClr val="FFFFFF"/>
                </a:solidFill>
                <a:latin typeface="Montserrat Medium" pitchFamily="34" charset="0"/>
                <a:ea typeface="Montserrat Medium" pitchFamily="34" charset="-122"/>
                <a:cs typeface="Montserrat Medium" pitchFamily="34" charset="-120"/>
              </a:rPr>
              <a:t>Together, we can collaborate on partnership benefits that resonate most with your company, align with your giving level and help you meet your business goals. We propose getting our teams together to discuss partnership benefit opportunities and how best to amplify them.</a:t>
            </a:r>
            <a:endParaRPr lang="en-US" sz="2100" dirty="0"/>
          </a:p>
        </p:txBody>
      </p:sp>
      <p:sp>
        <p:nvSpPr>
          <p:cNvPr id="7" name="Text 2">
            <a:extLst>
              <a:ext uri="{C183D7F6-B498-43B3-948B-1728B52AA6E4}">
                <adec:decorative xmlns:adec="http://schemas.microsoft.com/office/drawing/2017/decorative" val="1"/>
              </a:ext>
            </a:extLst>
          </p:cNvPr>
          <p:cNvSpPr/>
          <p:nvPr/>
        </p:nvSpPr>
        <p:spPr>
          <a:xfrm>
            <a:off x="17745075" y="749080"/>
            <a:ext cx="114300" cy="66675"/>
          </a:xfrm>
          <a:prstGeom prst="rect">
            <a:avLst/>
          </a:prstGeom>
          <a:noFill/>
          <a:ln/>
        </p:spPr>
        <p:txBody>
          <a:bodyPr wrap="square" lIns="0" tIns="0" rIns="0" bIns="0" rtlCol="0" anchor="t"/>
          <a:lstStyle/>
          <a:p>
            <a:pPr marL="0" indent="0" algn="l">
              <a:lnSpc>
                <a:spcPts val="525"/>
              </a:lnSpc>
              <a:buNone/>
            </a:pPr>
            <a:r>
              <a:rPr lang="en-US" sz="451" dirty="0">
                <a:solidFill>
                  <a:srgbClr val="FFFFFF"/>
                </a:solidFill>
                <a:latin typeface="Montserrat Regular" pitchFamily="34" charset="0"/>
                <a:ea typeface="Montserrat Regular" pitchFamily="34" charset="-122"/>
                <a:cs typeface="Montserrat Regular" pitchFamily="34" charset="-120"/>
              </a:rPr>
              <a:t>TM</a:t>
            </a:r>
            <a:endParaRPr lang="en-US" sz="451" dirty="0"/>
          </a:p>
        </p:txBody>
      </p:sp>
      <p:sp>
        <p:nvSpPr>
          <p:cNvPr id="8" name="Text 3">
            <a:extLst>
              <a:ext uri="{C183D7F6-B498-43B3-948B-1728B52AA6E4}">
                <adec:decorative xmlns:adec="http://schemas.microsoft.com/office/drawing/2017/decorative" val="1"/>
              </a:ext>
            </a:extLst>
          </p:cNvPr>
          <p:cNvSpPr/>
          <p:nvPr/>
        </p:nvSpPr>
        <p:spPr>
          <a:xfrm>
            <a:off x="16087725" y="496853"/>
            <a:ext cx="381000" cy="371475"/>
          </a:xfrm>
          <a:prstGeom prst="rect">
            <a:avLst/>
          </a:prstGeom>
          <a:noFill/>
          <a:ln/>
        </p:spPr>
        <p:txBody>
          <a:bodyPr wrap="square" lIns="0" tIns="0" rIns="0" bIns="0" rtlCol="0" anchor="t"/>
          <a:lstStyle/>
          <a:p>
            <a:pPr marL="0" indent="0" algn="l">
              <a:lnSpc>
                <a:spcPts val="2925"/>
              </a:lnSpc>
              <a:buNone/>
            </a:pPr>
            <a:r>
              <a:rPr lang="en-US" sz="2402" b="1" dirty="0">
                <a:solidFill>
                  <a:srgbClr val="FFFFFF"/>
                </a:solidFill>
                <a:latin typeface="Montserrat Bold" pitchFamily="34" charset="0"/>
                <a:ea typeface="Montserrat Bold" pitchFamily="34" charset="-122"/>
                <a:cs typeface="Montserrat Bold" pitchFamily="34" charset="-120"/>
              </a:rPr>
              <a:t>es</a:t>
            </a:r>
            <a:endParaRPr lang="en-US" sz="2402"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8288000" cy="4134989"/>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222469" y="1414"/>
            <a:ext cx="1065531" cy="9352136"/>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512050" y="3230124"/>
            <a:ext cx="2360764" cy="2649736"/>
          </a:xfrm>
          <a:prstGeom prst="rect">
            <a:avLst/>
          </a:prstGeom>
        </p:spPr>
      </p:pic>
      <p:sp>
        <p:nvSpPr>
          <p:cNvPr id="11" name="Text 3"/>
          <p:cNvSpPr>
            <a:spLocks noGrp="1"/>
          </p:cNvSpPr>
          <p:nvPr>
            <p:ph type="title" idx="4294967295"/>
          </p:nvPr>
        </p:nvSpPr>
        <p:spPr>
          <a:xfrm>
            <a:off x="1314450" y="1029677"/>
            <a:ext cx="6868423"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About
ES Gaming</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0"/>
          <p:cNvSpPr/>
          <p:nvPr/>
        </p:nvSpPr>
        <p:spPr>
          <a:xfrm>
            <a:off x="1362075" y="4921234"/>
            <a:ext cx="7715999" cy="362729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Despite 1-in-5 gamers having a disability, we still do not have widespread inclusive spaces that are welcoming and accessible. ES Gaming, powered by Easterseals, is addressing this head-on; our goal is a fun and </a:t>
            </a:r>
            <a:r>
              <a:rPr lang="en-US" sz="2100" dirty="0">
                <a:solidFill>
                  <a:srgbClr val="E04403"/>
                </a:solidFill>
                <a:latin typeface="Montserrat Medium" pitchFamily="34" charset="0"/>
                <a:ea typeface="Montserrat Medium" pitchFamily="34" charset="-122"/>
                <a:cs typeface="Montserrat Medium" pitchFamily="34" charset="-120"/>
              </a:rPr>
              <a:t>inclusive space for people with and without disabilities</a:t>
            </a:r>
            <a:r>
              <a:rPr lang="en-US" sz="2100" dirty="0">
                <a:solidFill>
                  <a:srgbClr val="25283D"/>
                </a:solidFill>
                <a:latin typeface="Montserrat Medium" pitchFamily="34" charset="0"/>
                <a:ea typeface="Montserrat Medium" pitchFamily="34" charset="-122"/>
                <a:cs typeface="Montserrat Medium" pitchFamily="34" charset="-120"/>
              </a:rPr>
              <a:t> to come together and connect in gaming and conversation through online communities, live events, adaptive lending libraries, camps, and advocacy. We must see more disabled voices front-and-center in video-gaming communities and across the video-gaming industry.</a:t>
            </a:r>
            <a:endParaRPr lang="en-US" sz="2100" dirty="0"/>
          </a:p>
        </p:txBody>
      </p:sp>
      <p:sp>
        <p:nvSpPr>
          <p:cNvPr id="9" name="Text 1"/>
          <p:cNvSpPr/>
          <p:nvPr/>
        </p:nvSpPr>
        <p:spPr>
          <a:xfrm>
            <a:off x="10496550" y="6449123"/>
            <a:ext cx="5384206" cy="148590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As one of the nation’s leading disability nonprofits, Easterseals recognized this challenge and united a community to create needed change.</a:t>
            </a:r>
            <a:endParaRPr lang="en-US" sz="2100" dirty="0"/>
          </a:p>
        </p:txBody>
      </p:sp>
      <p:sp>
        <p:nvSpPr>
          <p:cNvPr id="10" name="Text 2"/>
          <p:cNvSpPr/>
          <p:nvPr/>
        </p:nvSpPr>
        <p:spPr>
          <a:xfrm>
            <a:off x="10496550" y="8268323"/>
            <a:ext cx="6016005" cy="280206"/>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To learn more, visit</a:t>
            </a:r>
            <a:r>
              <a:rPr lang="en-US" sz="2100" dirty="0">
                <a:solidFill>
                  <a:srgbClr val="E04403"/>
                </a:solidFill>
                <a:latin typeface="Montserrat Medium" pitchFamily="34" charset="0"/>
                <a:ea typeface="Montserrat Medium" pitchFamily="34" charset="-122"/>
                <a:cs typeface="Montserrat Medium" pitchFamily="34" charset="-120"/>
              </a:rPr>
              <a:t> </a:t>
            </a:r>
            <a:r>
              <a:rPr lang="en-US" sz="2100" dirty="0">
                <a:solidFill>
                  <a:srgbClr val="E04403"/>
                </a:solidFill>
                <a:latin typeface="Montserrat Medium" pitchFamily="34" charset="0"/>
                <a:ea typeface="Montserrat Medium" pitchFamily="34" charset="-122"/>
                <a:cs typeface="Montserrat Medium" pitchFamily="34" charset="-120"/>
                <a:hlinkClick r:id="rId8">
                  <a:extLst>
                    <a:ext uri="{A12FA001-AC4F-418D-AE19-62706E023703}">
                      <ahyp:hlinkClr xmlns:ahyp="http://schemas.microsoft.com/office/drawing/2018/hyperlinkcolor" val="tx"/>
                    </a:ext>
                  </a:extLst>
                </a:hlinkClick>
              </a:rPr>
              <a:t>www.esgaming.gg.</a:t>
            </a:r>
            <a:endParaRPr lang="en-US" sz="2100" dirty="0">
              <a:solidFill>
                <a:srgbClr val="E04403"/>
              </a:solidFill>
            </a:endParaRPr>
          </a:p>
        </p:txBody>
      </p:sp>
      <p:sp>
        <p:nvSpPr>
          <p:cNvPr id="13" name="Slide Number Placeholder 12">
            <a:extLst>
              <a:ext uri="{FF2B5EF4-FFF2-40B4-BE49-F238E27FC236}">
                <a16:creationId xmlns:a16="http://schemas.microsoft.com/office/drawing/2014/main" id="{2686AC3C-F021-4429-AE05-F2E960DCB411}"/>
              </a:ext>
            </a:extLst>
          </p:cNvPr>
          <p:cNvSpPr>
            <a:spLocks noGrp="1"/>
          </p:cNvSpPr>
          <p:nvPr>
            <p:ph type="sldNum" sz="quarter" idx="4"/>
          </p:nvPr>
        </p:nvSpPr>
        <p:spPr/>
        <p:txBody>
          <a:bodyPr/>
          <a:lstStyle/>
          <a:p>
            <a:fld id="{E5840838-7F8A-404F-8AEF-0EB30CA15614}"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6678457"/>
            <a:ext cx="10020300" cy="2676525"/>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020300" y="1432"/>
            <a:ext cx="8267700" cy="9353550"/>
          </a:xfrm>
          <a:prstGeom prst="rect">
            <a:avLst/>
          </a:prstGeom>
        </p:spPr>
      </p:pic>
      <p:pic>
        <p:nvPicPr>
          <p:cNvPr id="4" name="Image 2" descr="Easterseals logo&#10;"/>
          <p:cNvPicPr>
            <a:picLocks noChangeAspect="1"/>
          </p:cNvPicPr>
          <p:nvPr/>
        </p:nvPicPr>
        <p:blipFill>
          <a:blip r:embed="rId6"/>
          <a:srcRect/>
          <a:stretch/>
        </p:blipFill>
        <p:spPr>
          <a:xfrm>
            <a:off x="11530450" y="977112"/>
            <a:ext cx="2870467" cy="1125224"/>
          </a:xfrm>
          <a:prstGeom prst="rect">
            <a:avLst/>
          </a:prstGeom>
        </p:spPr>
      </p:pic>
      <p:sp>
        <p:nvSpPr>
          <p:cNvPr id="9" name="Text 1"/>
          <p:cNvSpPr>
            <a:spLocks noGrp="1"/>
          </p:cNvSpPr>
          <p:nvPr>
            <p:ph type="title" idx="4294967295"/>
          </p:nvPr>
        </p:nvSpPr>
        <p:spPr>
          <a:xfrm>
            <a:off x="1314450" y="1214121"/>
            <a:ext cx="6868423"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About
</a:t>
            </a:r>
            <a:r>
              <a:rPr kumimoji="0" lang="en-US" sz="6300" b="0" i="0" u="none" strike="noStrike" kern="1200" cap="none" spc="0" normalizeH="0" baseline="0" noProof="0" dirty="0">
                <a:ln>
                  <a:noFill/>
                </a:ln>
                <a:solidFill>
                  <a:srgbClr val="F8A838"/>
                </a:solidFill>
                <a:effectLst/>
                <a:uLnTx/>
                <a:uFillTx/>
                <a:latin typeface="Montserrat Black" pitchFamily="34" charset="0"/>
                <a:ea typeface="Montserrat Black" pitchFamily="34" charset="-122"/>
                <a:cs typeface="Montserrat Black" pitchFamily="34" charset="-120"/>
              </a:rPr>
              <a:t>Easterseals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0"/>
          <p:cNvSpPr/>
          <p:nvPr/>
        </p:nvSpPr>
        <p:spPr>
          <a:xfrm>
            <a:off x="1362075" y="3562350"/>
            <a:ext cx="7434667" cy="2219325"/>
          </a:xfrm>
          <a:prstGeom prst="rect">
            <a:avLst/>
          </a:prstGeom>
          <a:noFill/>
          <a:ln/>
        </p:spPr>
        <p:txBody>
          <a:bodyPr wrap="square" lIns="0" tIns="0" rIns="0" bIns="0" rtlCol="0" anchor="t"/>
          <a:lstStyle/>
          <a:p>
            <a:pPr marL="0" indent="0" algn="l">
              <a:lnSpc>
                <a:spcPts val="2625"/>
              </a:lnSpc>
              <a:buNone/>
            </a:pPr>
            <a:r>
              <a:rPr lang="en-US" sz="1875" dirty="0">
                <a:solidFill>
                  <a:srgbClr val="25283D"/>
                </a:solidFill>
                <a:latin typeface="Montserrat Medium" pitchFamily="34" charset="0"/>
                <a:ea typeface="Montserrat Medium" pitchFamily="34" charset="-122"/>
                <a:cs typeface="Montserrat Medium" pitchFamily="34" charset="-120"/>
              </a:rPr>
              <a:t>Easterseals is leading the way to full equity, inclusion, and access through life-changing disability and community services. For more than 100 years, we have worked tirelessly with our partners to enhance quality of life and expand local access to mobility and transportation, healthcare, education, and employment opportunities. And we won’t rest until every one of us is valued, respected, and accepted.</a:t>
            </a:r>
            <a:endParaRPr lang="en-US" sz="1875" dirty="0"/>
          </a:p>
        </p:txBody>
      </p:sp>
      <p:sp>
        <p:nvSpPr>
          <p:cNvPr id="10" name="Text 2"/>
          <p:cNvSpPr/>
          <p:nvPr/>
        </p:nvSpPr>
        <p:spPr>
          <a:xfrm>
            <a:off x="11515725" y="2673827"/>
            <a:ext cx="5266451" cy="5000625"/>
          </a:xfrm>
          <a:prstGeom prst="rect">
            <a:avLst/>
          </a:prstGeom>
          <a:noFill/>
          <a:ln/>
        </p:spPr>
        <p:txBody>
          <a:bodyPr wrap="square" lIns="0" tIns="0" rIns="0" bIns="0" rtlCol="0" anchor="t"/>
          <a:lstStyle/>
          <a:p>
            <a:pPr marL="0" indent="0" algn="l">
              <a:lnSpc>
                <a:spcPts val="2625"/>
              </a:lnSpc>
              <a:buNone/>
            </a:pPr>
            <a:r>
              <a:rPr lang="en-US" sz="1875" dirty="0">
                <a:solidFill>
                  <a:srgbClr val="25283D"/>
                </a:solidFill>
                <a:latin typeface="Montserrat Medium" pitchFamily="34" charset="0"/>
                <a:ea typeface="Montserrat Medium" pitchFamily="34" charset="-122"/>
                <a:cs typeface="Montserrat Medium" pitchFamily="34" charset="-120"/>
              </a:rPr>
              <a:t>Through our national network of Affiliates, Easterseals provides essential services and on-the-ground supports to millions of people each year – from early childhood programs for the critical first five years, to autism services, medical rehabilitation and employment programs, veterans’ services, and more. Our public education, policy, and advocacy initiatives positively shape perceptions and address the urgent and evolving needs of the one in four Americans living with disabilities today. Together, we’re empowering people with disabilities, families, and communities 
to be full and equal participants in society.</a:t>
            </a:r>
            <a:endParaRPr lang="en-US" sz="1875" dirty="0"/>
          </a:p>
        </p:txBody>
      </p:sp>
      <p:sp>
        <p:nvSpPr>
          <p:cNvPr id="11" name="Text 3"/>
          <p:cNvSpPr/>
          <p:nvPr/>
        </p:nvSpPr>
        <p:spPr>
          <a:xfrm>
            <a:off x="11515725" y="8007827"/>
            <a:ext cx="4972050" cy="37147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Learn more at </a:t>
            </a:r>
            <a:r>
              <a:rPr lang="en-US" sz="2100" dirty="0">
                <a:solidFill>
                  <a:schemeClr val="bg1"/>
                </a:solidFill>
                <a:latin typeface="Montserrat Medium" pitchFamily="34" charset="0"/>
                <a:ea typeface="Montserrat Medium" pitchFamily="34" charset="-122"/>
                <a:cs typeface="Montserrat Medium" pitchFamily="34" charset="-120"/>
                <a:hlinkClick r:id="rId7">
                  <a:extLst>
                    <a:ext uri="{A12FA001-AC4F-418D-AE19-62706E023703}">
                      <ahyp:hlinkClr xmlns:ahyp="http://schemas.microsoft.com/office/drawing/2018/hyperlinkcolor" val="tx"/>
                    </a:ext>
                  </a:extLst>
                </a:hlinkClick>
              </a:rPr>
              <a:t>www.easterseals.com.</a:t>
            </a:r>
            <a:endParaRPr lang="en-US" sz="2100" dirty="0">
              <a:solidFill>
                <a:schemeClr val="bg1"/>
              </a:solidFill>
            </a:endParaRPr>
          </a:p>
        </p:txBody>
      </p:sp>
      <p:sp>
        <p:nvSpPr>
          <p:cNvPr id="13" name="Slide Number Placeholder 12">
            <a:extLst>
              <a:ext uri="{FF2B5EF4-FFF2-40B4-BE49-F238E27FC236}">
                <a16:creationId xmlns:a16="http://schemas.microsoft.com/office/drawing/2014/main" id="{1D15B033-DA35-420D-8D66-FD49BC84E6E1}"/>
              </a:ext>
            </a:extLst>
          </p:cNvPr>
          <p:cNvSpPr>
            <a:spLocks noGrp="1"/>
          </p:cNvSpPr>
          <p:nvPr>
            <p:ph type="sldNum" sz="quarter" idx="4"/>
          </p:nvPr>
        </p:nvSpPr>
        <p:spPr/>
        <p:txBody>
          <a:bodyPr/>
          <a:lstStyle/>
          <a:p>
            <a:fld id="{E5840838-7F8A-404F-8AEF-0EB30CA15614}"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21852" y="-12700"/>
            <a:ext cx="8166148" cy="9302316"/>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33500" y="3521366"/>
            <a:ext cx="190500" cy="19050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3500" y="4597691"/>
            <a:ext cx="190500" cy="190500"/>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33500" y="5302541"/>
            <a:ext cx="190500" cy="190500"/>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333500" y="7121816"/>
            <a:ext cx="190500" cy="190500"/>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119513" y="7917786"/>
            <a:ext cx="8168487" cy="1438470"/>
          </a:xfrm>
          <a:prstGeom prst="rect">
            <a:avLst/>
          </a:prstGeom>
        </p:spPr>
      </p:pic>
      <p:pic>
        <p:nvPicPr>
          <p:cNvPr id="8" name="Image 6">
            <a:extLs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889164" y="960416"/>
            <a:ext cx="730886" cy="948993"/>
          </a:xfrm>
          <a:prstGeom prst="rect">
            <a:avLst/>
          </a:prstGeom>
        </p:spPr>
      </p:pic>
      <p:sp>
        <p:nvSpPr>
          <p:cNvPr id="12" name="Text 0"/>
          <p:cNvSpPr>
            <a:spLocks noGrp="1"/>
          </p:cNvSpPr>
          <p:nvPr>
            <p:ph type="title" idx="4294967295"/>
          </p:nvPr>
        </p:nvSpPr>
        <p:spPr>
          <a:xfrm>
            <a:off x="1314450" y="1214084"/>
            <a:ext cx="6868423"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E04403"/>
                </a:solidFill>
                <a:effectLst/>
                <a:uLnTx/>
                <a:uFillTx/>
                <a:latin typeface="Montserrat Black" pitchFamily="34" charset="0"/>
                <a:ea typeface="Montserrat Black" pitchFamily="34" charset="-122"/>
                <a:cs typeface="Montserrat Black" pitchFamily="34" charset="-120"/>
              </a:rPr>
              <a:t>Stats</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Text 1"/>
          <p:cNvSpPr/>
          <p:nvPr/>
        </p:nvSpPr>
        <p:spPr>
          <a:xfrm>
            <a:off x="1809750" y="3426116"/>
            <a:ext cx="7310123" cy="74295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Regular" pitchFamily="34" charset="0"/>
                <a:ea typeface="Montserrat Regular" pitchFamily="34" charset="-122"/>
                <a:cs typeface="Montserrat Regular" pitchFamily="34" charset="-120"/>
              </a:rPr>
              <a:t>Xbox estimates there are 400 million gamers worldwide with disabilities.</a:t>
            </a:r>
            <a:endParaRPr lang="en-US" sz="2100" dirty="0"/>
          </a:p>
        </p:txBody>
      </p:sp>
      <p:sp>
        <p:nvSpPr>
          <p:cNvPr id="14" name="Text 2"/>
          <p:cNvSpPr/>
          <p:nvPr/>
        </p:nvSpPr>
        <p:spPr>
          <a:xfrm>
            <a:off x="1809750" y="4502441"/>
            <a:ext cx="7527373" cy="37147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Regular" pitchFamily="34" charset="0"/>
                <a:ea typeface="Montserrat Regular" pitchFamily="34" charset="-122"/>
                <a:cs typeface="Montserrat Regular" pitchFamily="34" charset="-120"/>
              </a:rPr>
              <a:t>There are 33+ million disabled gamers in the U.S. alone.</a:t>
            </a:r>
            <a:endParaRPr lang="en-US" sz="2100" dirty="0"/>
          </a:p>
        </p:txBody>
      </p:sp>
      <p:sp>
        <p:nvSpPr>
          <p:cNvPr id="15" name="Text 3"/>
          <p:cNvSpPr/>
          <p:nvPr/>
        </p:nvSpPr>
        <p:spPr>
          <a:xfrm>
            <a:off x="1828800" y="5207291"/>
            <a:ext cx="7510458" cy="148590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Regular" pitchFamily="34" charset="0"/>
                <a:ea typeface="Montserrat Regular" pitchFamily="34" charset="-122"/>
                <a:cs typeface="Montserrat Regular" pitchFamily="34" charset="-120"/>
              </a:rPr>
              <a:t>Powerful and reliable hardware is foundational for the video game industry, which generated an estimated $135 billion — the vast majority of its revenue in software sales, according to the analyst group Newzoo.</a:t>
            </a:r>
            <a:endParaRPr lang="en-US" sz="2100" dirty="0"/>
          </a:p>
        </p:txBody>
      </p:sp>
      <p:sp>
        <p:nvSpPr>
          <p:cNvPr id="16" name="Text 4"/>
          <p:cNvSpPr/>
          <p:nvPr/>
        </p:nvSpPr>
        <p:spPr>
          <a:xfrm>
            <a:off x="1809750" y="7026566"/>
            <a:ext cx="6704247" cy="111442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Regular" pitchFamily="34" charset="0"/>
                <a:ea typeface="Montserrat Regular" pitchFamily="34" charset="-122"/>
                <a:cs typeface="Montserrat Regular" pitchFamily="34" charset="-120"/>
              </a:rPr>
              <a:t>Consumers with disabilities and their families activate $22B+ in buying power and have $490B in disposable income.</a:t>
            </a:r>
            <a:endParaRPr lang="en-US" sz="2100" dirty="0"/>
          </a:p>
        </p:txBody>
      </p:sp>
      <p:sp>
        <p:nvSpPr>
          <p:cNvPr id="17" name="Text 5"/>
          <p:cNvSpPr/>
          <p:nvPr/>
        </p:nvSpPr>
        <p:spPr>
          <a:xfrm>
            <a:off x="10668000" y="8498785"/>
            <a:ext cx="7309282" cy="240971"/>
          </a:xfrm>
          <a:prstGeom prst="rect">
            <a:avLst/>
          </a:prstGeom>
          <a:noFill/>
          <a:ln/>
        </p:spPr>
        <p:txBody>
          <a:bodyPr wrap="square" lIns="0" tIns="0" rIns="0" bIns="0" rtlCol="0" anchor="t"/>
          <a:lstStyle/>
          <a:p>
            <a:pPr marL="0" indent="0" algn="l">
              <a:lnSpc>
                <a:spcPts val="2625"/>
              </a:lnSpc>
              <a:buNone/>
            </a:pPr>
            <a:r>
              <a:rPr lang="en-US" sz="1875" dirty="0">
                <a:solidFill>
                  <a:srgbClr val="FFFFFF"/>
                </a:solidFill>
                <a:latin typeface="Montserrat Regular" pitchFamily="34" charset="0"/>
                <a:ea typeface="Montserrat Regular" pitchFamily="34" charset="-122"/>
                <a:cs typeface="Montserrat Regular" pitchFamily="34" charset="-120"/>
              </a:rPr>
              <a:t>Sources: AIR.org, culture.org, VentureBeat, New York Times;</a:t>
            </a:r>
            <a:endParaRPr lang="en-US" sz="1875" dirty="0"/>
          </a:p>
        </p:txBody>
      </p:sp>
      <p:sp>
        <p:nvSpPr>
          <p:cNvPr id="19" name="Slide Number Placeholder 18">
            <a:extLst>
              <a:ext uri="{FF2B5EF4-FFF2-40B4-BE49-F238E27FC236}">
                <a16:creationId xmlns:a16="http://schemas.microsoft.com/office/drawing/2014/main" id="{B95E9434-2DE8-4AEA-8251-440EDDB37CA7}"/>
              </a:ext>
            </a:extLst>
          </p:cNvPr>
          <p:cNvSpPr>
            <a:spLocks noGrp="1"/>
          </p:cNvSpPr>
          <p:nvPr>
            <p:ph type="sldNum" sz="quarter" idx="4"/>
          </p:nvPr>
        </p:nvSpPr>
        <p:spPr/>
        <p:txBody>
          <a:bodyPr/>
          <a:lstStyle/>
          <a:p>
            <a:fld id="{E5840838-7F8A-404F-8AEF-0EB30CA15614}"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8667750" cy="9350527"/>
          </a:xfrm>
          <a:prstGeom prst="rect">
            <a:avLst/>
          </a:prstGeom>
        </p:spPr>
      </p:pic>
      <p:sp>
        <p:nvSpPr>
          <p:cNvPr id="7" name="Text 0"/>
          <p:cNvSpPr>
            <a:spLocks noGrp="1"/>
          </p:cNvSpPr>
          <p:nvPr>
            <p:ph type="title" idx="4294967295"/>
          </p:nvPr>
        </p:nvSpPr>
        <p:spPr>
          <a:xfrm>
            <a:off x="2905125" y="7377113"/>
            <a:ext cx="2838450"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Hop in</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1"/>
          <p:cNvSpPr/>
          <p:nvPr/>
        </p:nvSpPr>
        <p:spPr>
          <a:xfrm>
            <a:off x="1971675" y="8427337"/>
            <a:ext cx="4748212" cy="371475"/>
          </a:xfrm>
          <a:prstGeom prst="rect">
            <a:avLst/>
          </a:prstGeom>
          <a:noFill/>
          <a:ln/>
        </p:spPr>
        <p:txBody>
          <a:bodyPr wrap="square" lIns="0" tIns="0" rIns="0" bIns="0" rtlCol="0" anchor="t"/>
          <a:lstStyle/>
          <a:p>
            <a:pPr marL="0" indent="0" algn="l">
              <a:lnSpc>
                <a:spcPts val="2940"/>
              </a:lnSpc>
              <a:buNone/>
            </a:pPr>
            <a:r>
              <a:rPr lang="en-US" sz="2100" dirty="0">
                <a:solidFill>
                  <a:srgbClr val="FFFFFF"/>
                </a:solidFill>
                <a:latin typeface="Montserrat Medium" pitchFamily="34" charset="0"/>
                <a:ea typeface="Montserrat Medium" pitchFamily="34" charset="-122"/>
                <a:cs typeface="Montserrat Medium" pitchFamily="34" charset="-120"/>
              </a:rPr>
              <a:t>Check out our ES Gaming Discord</a:t>
            </a:r>
            <a:endParaRPr lang="en-US" sz="2100" dirty="0"/>
          </a:p>
        </p:txBody>
      </p:sp>
      <p:pic>
        <p:nvPicPr>
          <p:cNvPr id="3" name="Image 1" descr="QR code for ES Gaming Discord"/>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513572" y="1715765"/>
            <a:ext cx="6305550" cy="6305550"/>
          </a:xfrm>
          <a:prstGeom prst="rect">
            <a:avLst/>
          </a:prstGeom>
        </p:spPr>
      </p:pic>
      <p:sp>
        <p:nvSpPr>
          <p:cNvPr id="10" name="Slide Number Placeholder 9">
            <a:extLst>
              <a:ext uri="{FF2B5EF4-FFF2-40B4-BE49-F238E27FC236}">
                <a16:creationId xmlns:a16="http://schemas.microsoft.com/office/drawing/2014/main" id="{724DBFBD-2855-4C85-9054-47223D60F138}"/>
              </a:ext>
            </a:extLst>
          </p:cNvPr>
          <p:cNvSpPr>
            <a:spLocks noGrp="1"/>
          </p:cNvSpPr>
          <p:nvPr>
            <p:ph type="sldNum" sz="quarter" idx="4"/>
          </p:nvPr>
        </p:nvSpPr>
        <p:spPr/>
        <p:txBody>
          <a:bodyPr/>
          <a:lstStyle/>
          <a:p>
            <a:fld id="{E5840838-7F8A-404F-8AEF-0EB30CA15614}"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8288000" cy="3402081"/>
          </a:xfrm>
          <a:prstGeom prst="rect">
            <a:avLst/>
          </a:prstGeom>
        </p:spPr>
      </p:pic>
      <p:sp>
        <p:nvSpPr>
          <p:cNvPr id="18" name="Text 1"/>
          <p:cNvSpPr>
            <a:spLocks noGrp="1"/>
          </p:cNvSpPr>
          <p:nvPr>
            <p:ph type="title" idx="4294967295"/>
          </p:nvPr>
        </p:nvSpPr>
        <p:spPr>
          <a:xfrm>
            <a:off x="1314450" y="953021"/>
            <a:ext cx="4305300"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E04403"/>
                </a:solidFill>
                <a:effectLst/>
                <a:uLnTx/>
                <a:uFillTx/>
                <a:latin typeface="Montserrat Black" pitchFamily="34" charset="0"/>
                <a:ea typeface="Montserrat Black" pitchFamily="34" charset="-122"/>
                <a:cs typeface="Montserrat Black" pitchFamily="34" charset="-120"/>
              </a:rPr>
              <a:t>Resource 
</a:t>
            </a:r>
            <a:r>
              <a:rPr kumimoji="0" lang="en-US" sz="6300"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Page</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 0"/>
          <p:cNvSpPr/>
          <p:nvPr/>
        </p:nvSpPr>
        <p:spPr>
          <a:xfrm>
            <a:off x="8181975" y="1105421"/>
            <a:ext cx="8372345" cy="74295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Use these design resources in your presentation.
Happy designing! Delete or hide this page before presenting.</a:t>
            </a:r>
            <a:endParaRPr lang="en-US" sz="2100" dirty="0"/>
          </a:p>
        </p:txBody>
      </p:sp>
      <p:pic>
        <p:nvPicPr>
          <p:cNvPr id="3" name="Image 1" descr="Anxious bunny emote">
            <a:extLs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210405" y="6575906"/>
            <a:ext cx="1847513" cy="1839953"/>
          </a:xfrm>
          <a:prstGeom prst="rect">
            <a:avLst/>
          </a:prstGeom>
        </p:spPr>
      </p:pic>
      <p:pic>
        <p:nvPicPr>
          <p:cNvPr id="4" name="Image 2" descr="Happy bunny emote"/>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480815" y="6575906"/>
            <a:ext cx="1797050" cy="1840009"/>
          </a:xfrm>
          <a:prstGeom prst="rect">
            <a:avLst/>
          </a:prstGeom>
        </p:spPr>
      </p:pic>
      <p:pic>
        <p:nvPicPr>
          <p:cNvPr id="5" name="Image 3" descr="Facepalm bunny emote"/>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4705758" y="6575961"/>
            <a:ext cx="1847566" cy="1839953"/>
          </a:xfrm>
          <a:prstGeom prst="rect">
            <a:avLst/>
          </a:prstGeom>
        </p:spPr>
      </p:pic>
      <p:pic>
        <p:nvPicPr>
          <p:cNvPr id="6" name="Image 4" descr="Sunglasses bunny emote"/>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210414" y="4338275"/>
            <a:ext cx="1847513" cy="1839953"/>
          </a:xfrm>
          <a:prstGeom prst="rect">
            <a:avLst/>
          </a:prstGeom>
        </p:spPr>
      </p:pic>
      <p:pic>
        <p:nvPicPr>
          <p:cNvPr id="7" name="Image 5" descr="Heart eyes bunny emote"/>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990415" y="6575906"/>
            <a:ext cx="1797050" cy="1840009"/>
          </a:xfrm>
          <a:prstGeom prst="rect">
            <a:avLst/>
          </a:prstGeom>
        </p:spPr>
      </p:pic>
      <p:pic>
        <p:nvPicPr>
          <p:cNvPr id="8" name="Image 6" descr="Surprised bunny emote"/>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700810" y="4338275"/>
            <a:ext cx="1857349" cy="1839981"/>
          </a:xfrm>
          <a:prstGeom prst="rect">
            <a:avLst/>
          </a:prstGeom>
        </p:spPr>
      </p:pic>
      <p:pic>
        <p:nvPicPr>
          <p:cNvPr id="9" name="Image 7" descr="Irritated bunny emote"/>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455612" y="4338275"/>
            <a:ext cx="1847513" cy="1839953"/>
          </a:xfrm>
          <a:prstGeom prst="rect">
            <a:avLst/>
          </a:prstGeom>
        </p:spPr>
      </p:pic>
      <p:pic>
        <p:nvPicPr>
          <p:cNvPr id="10" name="Image 8" descr="Mischievous and playful bunny emote"/>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7965202" y="4338275"/>
            <a:ext cx="1847531" cy="1839953"/>
          </a:xfrm>
          <a:prstGeom prst="rect">
            <a:avLst/>
          </a:prstGeom>
        </p:spPr>
      </p:pic>
      <p:pic>
        <p:nvPicPr>
          <p:cNvPr id="11" name="Image 9" descr="ES Gaming logo"/>
          <p:cNvPicPr>
            <a:picLocks noChangeAspect="1"/>
          </p:cNvPicPr>
          <p:nvPr/>
        </p:nvPicPr>
        <p:blipFill>
          <a:blip r:embed="rId21"/>
          <a:srcRect/>
          <a:stretch/>
        </p:blipFill>
        <p:spPr>
          <a:xfrm>
            <a:off x="2262471" y="6461299"/>
            <a:ext cx="3009374" cy="1051964"/>
          </a:xfrm>
          <a:prstGeom prst="rect">
            <a:avLst/>
          </a:prstGeom>
        </p:spPr>
      </p:pic>
      <p:pic>
        <p:nvPicPr>
          <p:cNvPr id="12" name="Image 10" descr="Game4Access logo"/>
          <p:cNvPicPr>
            <a:picLocks noChangeAspect="1"/>
          </p:cNvPicPr>
          <p:nvPr/>
        </p:nvPicPr>
        <p:blipFill>
          <a:blip r:embed="rId22"/>
          <a:srcRect/>
          <a:stretch/>
        </p:blipFill>
        <p:spPr>
          <a:xfrm>
            <a:off x="2262471" y="7377094"/>
            <a:ext cx="3009374" cy="1055722"/>
          </a:xfrm>
          <a:prstGeom prst="rect">
            <a:avLst/>
          </a:prstGeom>
        </p:spPr>
      </p:pic>
      <p:pic>
        <p:nvPicPr>
          <p:cNvPr id="13" name="Image 11" descr="Primary ES Gaming logo with bunny emote"/>
          <p:cNvPicPr>
            <a:picLocks noChangeAspect="1"/>
          </p:cNvPicPr>
          <p:nvPr/>
        </p:nvPicPr>
        <p:blipFill>
          <a:blip r:embed="rId23"/>
          <a:srcRect/>
          <a:stretch/>
        </p:blipFill>
        <p:spPr>
          <a:xfrm>
            <a:off x="2456311" y="4290120"/>
            <a:ext cx="2659398" cy="2282317"/>
          </a:xfrm>
          <a:prstGeom prst="rect">
            <a:avLst/>
          </a:prstGeom>
        </p:spPr>
      </p:pic>
      <p:sp>
        <p:nvSpPr>
          <p:cNvPr id="20" name="Slide Number Placeholder 19">
            <a:extLst>
              <a:ext uri="{FF2B5EF4-FFF2-40B4-BE49-F238E27FC236}">
                <a16:creationId xmlns:a16="http://schemas.microsoft.com/office/drawing/2014/main" id="{0AE39380-504B-4FBC-911E-EB3E5519D860}"/>
              </a:ext>
            </a:extLst>
          </p:cNvPr>
          <p:cNvSpPr>
            <a:spLocks noGrp="1"/>
          </p:cNvSpPr>
          <p:nvPr>
            <p:ph type="sldNum" sz="quarter" idx="4"/>
          </p:nvPr>
        </p:nvSpPr>
        <p:spPr/>
        <p:txBody>
          <a:bodyPr/>
          <a:lstStyle/>
          <a:p>
            <a:fld id="{E5840838-7F8A-404F-8AEF-0EB30CA15614}" type="slidenum">
              <a:rPr lang="en-US" smtClean="0"/>
              <a:pPr/>
              <a:t>27</a:t>
            </a:fld>
            <a:endParaRPr lang="en-US" dirty="0"/>
          </a:p>
        </p:txBody>
      </p:sp>
      <p:pic>
        <p:nvPicPr>
          <p:cNvPr id="15" name="Picture 14" descr="A cartoon hand giving a thumbs up&#10;&#10;Description automatically generated">
            <a:extLst>
              <a:ext uri="{FF2B5EF4-FFF2-40B4-BE49-F238E27FC236}">
                <a16:creationId xmlns:a16="http://schemas.microsoft.com/office/drawing/2014/main" id="{BC86A133-0B97-DA03-F553-F83B071AEB81}"/>
              </a:ext>
            </a:extLst>
          </p:cNvPr>
          <p:cNvPicPr>
            <a:picLocks noChangeAspect="1"/>
          </p:cNvPicPr>
          <p:nvPr/>
        </p:nvPicPr>
        <p:blipFill>
          <a:blip r:embed="rId24"/>
          <a:stretch>
            <a:fillRect/>
          </a:stretch>
        </p:blipFill>
        <p:spPr>
          <a:xfrm>
            <a:off x="8796697" y="2331423"/>
            <a:ext cx="1847513" cy="1847513"/>
          </a:xfrm>
          <a:prstGeom prst="rect">
            <a:avLst/>
          </a:prstGeom>
        </p:spPr>
      </p:pic>
      <p:pic>
        <p:nvPicPr>
          <p:cNvPr id="19" name="Picture 18" descr="A cartoon hand making a peace sign&#10;&#10;Description automatically generated">
            <a:extLst>
              <a:ext uri="{FF2B5EF4-FFF2-40B4-BE49-F238E27FC236}">
                <a16:creationId xmlns:a16="http://schemas.microsoft.com/office/drawing/2014/main" id="{FDE36BB0-F085-1EE2-A287-FCCCAAE94AA5}"/>
              </a:ext>
            </a:extLst>
          </p:cNvPr>
          <p:cNvPicPr>
            <a:picLocks noChangeAspect="1"/>
          </p:cNvPicPr>
          <p:nvPr/>
        </p:nvPicPr>
        <p:blipFill>
          <a:blip r:embed="rId25"/>
          <a:stretch>
            <a:fillRect/>
          </a:stretch>
        </p:blipFill>
        <p:spPr>
          <a:xfrm>
            <a:off x="10507385" y="2387095"/>
            <a:ext cx="1791841" cy="1791841"/>
          </a:xfrm>
          <a:prstGeom prst="rect">
            <a:avLst/>
          </a:prstGeom>
        </p:spPr>
      </p:pic>
      <p:pic>
        <p:nvPicPr>
          <p:cNvPr id="22" name="Picture 21" descr="Bespectacled bunny emote">
            <a:extLst>
              <a:ext uri="{FF2B5EF4-FFF2-40B4-BE49-F238E27FC236}">
                <a16:creationId xmlns:a16="http://schemas.microsoft.com/office/drawing/2014/main" id="{F3E47B12-96A3-3044-E8CB-54BE2A0F6F48}"/>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a:off x="12989680" y="1199508"/>
            <a:ext cx="3563644" cy="3563644"/>
          </a:xfrm>
          <a:prstGeom prst="rect">
            <a:avLst/>
          </a:prstGeom>
        </p:spPr>
      </p:pic>
      <p:pic>
        <p:nvPicPr>
          <p:cNvPr id="23" name="Picture 22">
            <a:extLst>
              <a:ext uri="{FF2B5EF4-FFF2-40B4-BE49-F238E27FC236}">
                <a16:creationId xmlns:a16="http://schemas.microsoft.com/office/drawing/2014/main" id="{4371BC38-21A0-2A57-45B4-1D5C7A8BC456}"/>
              </a:ext>
            </a:extLst>
          </p:cNvPr>
          <p:cNvPicPr>
            <a:picLocks noChangeAspect="1"/>
          </p:cNvPicPr>
          <p:nvPr/>
        </p:nvPicPr>
        <p:blipFill>
          <a:blip r:embed="rId28"/>
          <a:stretch>
            <a:fillRect/>
          </a:stretch>
        </p:blipFill>
        <p:spPr>
          <a:xfrm rot="7040175">
            <a:off x="12284689" y="2855982"/>
            <a:ext cx="1192248" cy="56773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6348880"/>
            <a:ext cx="18288000" cy="23919"/>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18288000" cy="322332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32937" y="5998439"/>
            <a:ext cx="724817" cy="724819"/>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85015" y="5998439"/>
            <a:ext cx="724817" cy="724819"/>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637094" y="5998439"/>
            <a:ext cx="724817" cy="724819"/>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389172" y="5998448"/>
            <a:ext cx="724817" cy="724819"/>
          </a:xfrm>
          <a:prstGeom prst="rect">
            <a:avLst/>
          </a:prstGeom>
        </p:spPr>
      </p:pic>
      <p:pic>
        <p:nvPicPr>
          <p:cNvPr id="8" name="Image 6">
            <a:extLs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41251" y="5998429"/>
            <a:ext cx="724817" cy="724819"/>
          </a:xfrm>
          <a:prstGeom prst="rect">
            <a:avLst/>
          </a:prstGeom>
        </p:spPr>
      </p:pic>
      <p:pic>
        <p:nvPicPr>
          <p:cNvPr id="9" name="Image 7">
            <a:extLs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903273" y="5998429"/>
            <a:ext cx="724817" cy="724819"/>
          </a:xfrm>
          <a:prstGeom prst="rect">
            <a:avLst/>
          </a:prstGeom>
        </p:spPr>
      </p:pic>
      <p:sp>
        <p:nvSpPr>
          <p:cNvPr id="13" name="Text 0"/>
          <p:cNvSpPr>
            <a:spLocks noGrp="1"/>
          </p:cNvSpPr>
          <p:nvPr>
            <p:ph type="title" idx="4294967295"/>
          </p:nvPr>
        </p:nvSpPr>
        <p:spPr>
          <a:xfrm>
            <a:off x="1314450" y="775395"/>
            <a:ext cx="7757861"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8A838"/>
                </a:solidFill>
                <a:effectLst/>
                <a:uLnTx/>
                <a:uFillTx/>
                <a:latin typeface="Montserrat Black" pitchFamily="34" charset="0"/>
                <a:ea typeface="Montserrat Black" pitchFamily="34" charset="-122"/>
                <a:cs typeface="Montserrat Black" pitchFamily="34" charset="-120"/>
              </a:rPr>
              <a:t>Timeline Template</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Text 1"/>
          <p:cNvSpPr/>
          <p:nvPr/>
        </p:nvSpPr>
        <p:spPr>
          <a:xfrm>
            <a:off x="9382125" y="842070"/>
            <a:ext cx="7834166" cy="1485900"/>
          </a:xfrm>
          <a:prstGeom prst="rect">
            <a:avLst/>
          </a:prstGeom>
          <a:noFill/>
          <a:ln/>
        </p:spPr>
        <p:txBody>
          <a:bodyPr wrap="square" lIns="0" tIns="0" rIns="0" bIns="0" rtlCol="0" anchor="t"/>
          <a:lstStyle/>
          <a:p>
            <a:r>
              <a:rPr lang="en-US" sz="2400" dirty="0">
                <a:solidFill>
                  <a:srgbClr val="25283D"/>
                </a:solidFill>
                <a:latin typeface="Montserrat Regular" pitchFamily="34" charset="0"/>
                <a:ea typeface="Montserrat Regular" pitchFamily="34" charset="-122"/>
                <a:cs typeface="Montserrat Regular" pitchFamily="34" charset="-120"/>
              </a:rPr>
              <a:t>Lorem ipsum dolor sit </a:t>
            </a:r>
            <a:r>
              <a:rPr lang="en-US" sz="2400" dirty="0" err="1">
                <a:solidFill>
                  <a:srgbClr val="25283D"/>
                </a:solidFill>
                <a:latin typeface="Montserrat Regular" pitchFamily="34" charset="0"/>
                <a:ea typeface="Montserrat Regular" pitchFamily="34" charset="-122"/>
                <a:cs typeface="Montserrat Regular" pitchFamily="34" charset="-120"/>
              </a:rPr>
              <a:t>amet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consectet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adipiscing</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elit</a:t>
            </a:r>
            <a:r>
              <a:rPr lang="en-US" sz="2400" dirty="0">
                <a:solidFill>
                  <a:srgbClr val="25283D"/>
                </a:solidFill>
                <a:latin typeface="Montserrat Regular" pitchFamily="34" charset="0"/>
                <a:ea typeface="Montserrat Regular" pitchFamily="34" charset="-122"/>
                <a:cs typeface="Montserrat Regular" pitchFamily="34" charset="-120"/>
              </a:rPr>
              <a:t>. Lorem ipsum dolor sit </a:t>
            </a:r>
            <a:r>
              <a:rPr lang="en-US" sz="2400" dirty="0" err="1">
                <a:solidFill>
                  <a:srgbClr val="25283D"/>
                </a:solidFill>
                <a:latin typeface="Montserrat Regular" pitchFamily="34" charset="0"/>
                <a:ea typeface="Montserrat Regular" pitchFamily="34" charset="-122"/>
                <a:cs typeface="Montserrat Regular" pitchFamily="34" charset="-120"/>
              </a:rPr>
              <a:t>amet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consectet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adipiscing</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elit.Lorem</a:t>
            </a:r>
            <a:r>
              <a:rPr lang="en-US" sz="2400" dirty="0">
                <a:solidFill>
                  <a:srgbClr val="25283D"/>
                </a:solidFill>
                <a:latin typeface="Montserrat Regular" pitchFamily="34" charset="0"/>
                <a:ea typeface="Montserrat Regular" pitchFamily="34" charset="-122"/>
                <a:cs typeface="Montserrat Regular" pitchFamily="34" charset="-120"/>
              </a:rPr>
              <a:t> ipsum dolor sit </a:t>
            </a:r>
            <a:r>
              <a:rPr lang="en-US" sz="2400" dirty="0" err="1">
                <a:solidFill>
                  <a:srgbClr val="25283D"/>
                </a:solidFill>
                <a:latin typeface="Montserrat Regular" pitchFamily="34" charset="0"/>
                <a:ea typeface="Montserrat Regular" pitchFamily="34" charset="-122"/>
                <a:cs typeface="Montserrat Regular" pitchFamily="34" charset="-120"/>
              </a:rPr>
              <a:t>amet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consectet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adipiscing</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elit.Lorem</a:t>
            </a:r>
            <a:r>
              <a:rPr lang="en-US" sz="2400" dirty="0">
                <a:solidFill>
                  <a:srgbClr val="25283D"/>
                </a:solidFill>
                <a:latin typeface="Montserrat Regular" pitchFamily="34" charset="0"/>
                <a:ea typeface="Montserrat Regular" pitchFamily="34" charset="-122"/>
                <a:cs typeface="Montserrat Regular" pitchFamily="34" charset="-120"/>
              </a:rPr>
              <a:t> ipsum dolor sit </a:t>
            </a:r>
            <a:r>
              <a:rPr lang="en-US" sz="2400" dirty="0" err="1">
                <a:solidFill>
                  <a:srgbClr val="25283D"/>
                </a:solidFill>
                <a:latin typeface="Montserrat Regular" pitchFamily="34" charset="0"/>
                <a:ea typeface="Montserrat Regular" pitchFamily="34" charset="-122"/>
                <a:cs typeface="Montserrat Regular" pitchFamily="34" charset="-120"/>
              </a:rPr>
              <a:t>amet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consectet</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adipiscing</a:t>
            </a:r>
            <a:r>
              <a:rPr lang="en-US" sz="2400" dirty="0">
                <a:solidFill>
                  <a:srgbClr val="25283D"/>
                </a:solidFill>
                <a:latin typeface="Montserrat Regular" pitchFamily="34" charset="0"/>
                <a:ea typeface="Montserrat Regular" pitchFamily="34" charset="-122"/>
                <a:cs typeface="Montserrat Regular" pitchFamily="34" charset="-120"/>
              </a:rPr>
              <a:t> </a:t>
            </a:r>
            <a:r>
              <a:rPr lang="en-US" sz="2400" dirty="0" err="1">
                <a:solidFill>
                  <a:srgbClr val="25283D"/>
                </a:solidFill>
                <a:latin typeface="Montserrat Regular" pitchFamily="34" charset="0"/>
                <a:ea typeface="Montserrat Regular" pitchFamily="34" charset="-122"/>
                <a:cs typeface="Montserrat Regular" pitchFamily="34" charset="-120"/>
              </a:rPr>
              <a:t>elit</a:t>
            </a:r>
            <a:r>
              <a:rPr lang="en-US" sz="2400" dirty="0">
                <a:solidFill>
                  <a:srgbClr val="25283D"/>
                </a:solidFill>
                <a:latin typeface="Montserrat Regular" pitchFamily="34" charset="0"/>
                <a:ea typeface="Montserrat Regular" pitchFamily="34" charset="-122"/>
                <a:cs typeface="Montserrat Regular" pitchFamily="34" charset="-120"/>
              </a:rPr>
              <a:t>.</a:t>
            </a:r>
            <a:endParaRPr lang="en-US" sz="2400" dirty="0"/>
          </a:p>
        </p:txBody>
      </p:sp>
      <p:sp>
        <p:nvSpPr>
          <p:cNvPr id="15" name="Text 2"/>
          <p:cNvSpPr/>
          <p:nvPr/>
        </p:nvSpPr>
        <p:spPr>
          <a:xfrm>
            <a:off x="1238250" y="4938238"/>
            <a:ext cx="2575257" cy="691336"/>
          </a:xfrm>
          <a:prstGeom prst="rect">
            <a:avLst/>
          </a:prstGeom>
          <a:noFill/>
          <a:ln/>
        </p:spPr>
        <p:txBody>
          <a:bodyPr wrap="square" lIns="0" tIns="0" rIns="0" bIns="0" rtlCol="0" anchor="t"/>
          <a:lstStyle/>
          <a:p>
            <a:pPr marL="0" indent="0" algn="l">
              <a:lnSpc>
                <a:spcPts val="1901"/>
              </a:lnSpc>
              <a:buNone/>
            </a:pPr>
            <a:r>
              <a:rPr lang="en-US" sz="1875" dirty="0">
                <a:solidFill>
                  <a:srgbClr val="25283D"/>
                </a:solidFill>
                <a:latin typeface="Montserrat Regular" pitchFamily="34" charset="0"/>
                <a:ea typeface="Montserrat Regular" pitchFamily="34" charset="-122"/>
                <a:cs typeface="Montserrat Regular" pitchFamily="34" charset="-120"/>
              </a:rPr>
              <a:t>Lorem ipsum dolor sit amet, consectet adipiscing elit.</a:t>
            </a:r>
            <a:endParaRPr lang="en-US" sz="1875" dirty="0"/>
          </a:p>
        </p:txBody>
      </p:sp>
      <p:sp>
        <p:nvSpPr>
          <p:cNvPr id="16" name="Text 3"/>
          <p:cNvSpPr/>
          <p:nvPr/>
        </p:nvSpPr>
        <p:spPr>
          <a:xfrm>
            <a:off x="1238250" y="4519138"/>
            <a:ext cx="933450" cy="228600"/>
          </a:xfrm>
          <a:prstGeom prst="rect">
            <a:avLst/>
          </a:prstGeom>
          <a:noFill/>
          <a:ln/>
        </p:spPr>
        <p:txBody>
          <a:bodyPr wrap="square" lIns="0" tIns="0" rIns="0" bIns="0" rtlCol="0" anchor="t"/>
          <a:lstStyle/>
          <a:p>
            <a:pPr marL="0" indent="0" algn="l">
              <a:lnSpc>
                <a:spcPts val="1836"/>
              </a:lnSpc>
              <a:buNone/>
            </a:pPr>
            <a:r>
              <a:rPr lang="en-US" sz="1811" dirty="0">
                <a:solidFill>
                  <a:srgbClr val="E04403"/>
                </a:solidFill>
                <a:latin typeface="Montserrat Medium" pitchFamily="34" charset="0"/>
                <a:ea typeface="Montserrat Medium" pitchFamily="34" charset="-122"/>
                <a:cs typeface="Montserrat Medium" pitchFamily="34" charset="-120"/>
              </a:rPr>
              <a:t>MAY’ 23</a:t>
            </a:r>
            <a:endParaRPr lang="en-US" sz="1811" dirty="0"/>
          </a:p>
        </p:txBody>
      </p:sp>
      <p:sp>
        <p:nvSpPr>
          <p:cNvPr id="17" name="Text 4"/>
          <p:cNvSpPr/>
          <p:nvPr/>
        </p:nvSpPr>
        <p:spPr>
          <a:xfrm>
            <a:off x="3990975" y="7337822"/>
            <a:ext cx="2771129" cy="691336"/>
          </a:xfrm>
          <a:prstGeom prst="rect">
            <a:avLst/>
          </a:prstGeom>
          <a:noFill/>
          <a:ln/>
        </p:spPr>
        <p:txBody>
          <a:bodyPr wrap="square" lIns="0" tIns="0" rIns="0" bIns="0" rtlCol="0" anchor="t"/>
          <a:lstStyle/>
          <a:p>
            <a:pPr marL="0" indent="0" algn="l">
              <a:lnSpc>
                <a:spcPts val="1901"/>
              </a:lnSpc>
              <a:buNone/>
            </a:pPr>
            <a:r>
              <a:rPr lang="en-US" sz="1875" dirty="0">
                <a:solidFill>
                  <a:srgbClr val="25283D"/>
                </a:solidFill>
                <a:latin typeface="Montserrat Regular" pitchFamily="34" charset="0"/>
                <a:ea typeface="Montserrat Regular" pitchFamily="34" charset="-122"/>
                <a:cs typeface="Montserrat Regular" pitchFamily="34" charset="-120"/>
              </a:rPr>
              <a:t>Lorem ipsum dolor sit amet, consectet adipiscing elit.</a:t>
            </a:r>
            <a:endParaRPr lang="en-US" sz="1875" dirty="0"/>
          </a:p>
        </p:txBody>
      </p:sp>
      <p:sp>
        <p:nvSpPr>
          <p:cNvPr id="18" name="Text 5"/>
          <p:cNvSpPr/>
          <p:nvPr/>
        </p:nvSpPr>
        <p:spPr>
          <a:xfrm>
            <a:off x="3990975" y="6918722"/>
            <a:ext cx="904875" cy="228600"/>
          </a:xfrm>
          <a:prstGeom prst="rect">
            <a:avLst/>
          </a:prstGeom>
          <a:noFill/>
          <a:ln/>
        </p:spPr>
        <p:txBody>
          <a:bodyPr wrap="square" lIns="0" tIns="0" rIns="0" bIns="0" rtlCol="0" anchor="t"/>
          <a:lstStyle/>
          <a:p>
            <a:pPr marL="0" indent="0" algn="l">
              <a:lnSpc>
                <a:spcPts val="1836"/>
              </a:lnSpc>
              <a:buNone/>
            </a:pPr>
            <a:r>
              <a:rPr lang="en-US" sz="1811" dirty="0">
                <a:solidFill>
                  <a:srgbClr val="F8A838"/>
                </a:solidFill>
                <a:latin typeface="Montserrat Medium" pitchFamily="34" charset="0"/>
                <a:ea typeface="Montserrat Medium" pitchFamily="34" charset="-122"/>
                <a:cs typeface="Montserrat Medium" pitchFamily="34" charset="-120"/>
              </a:rPr>
              <a:t>OCT’ 23</a:t>
            </a:r>
            <a:endParaRPr lang="en-US" sz="1811" dirty="0"/>
          </a:p>
        </p:txBody>
      </p:sp>
      <p:sp>
        <p:nvSpPr>
          <p:cNvPr id="19" name="Text 6"/>
          <p:cNvSpPr/>
          <p:nvPr/>
        </p:nvSpPr>
        <p:spPr>
          <a:xfrm>
            <a:off x="6743700" y="4547713"/>
            <a:ext cx="895350" cy="228600"/>
          </a:xfrm>
          <a:prstGeom prst="rect">
            <a:avLst/>
          </a:prstGeom>
          <a:noFill/>
          <a:ln/>
        </p:spPr>
        <p:txBody>
          <a:bodyPr wrap="square" lIns="0" tIns="0" rIns="0" bIns="0" rtlCol="0" anchor="t"/>
          <a:lstStyle/>
          <a:p>
            <a:pPr marL="0" indent="0" algn="l">
              <a:lnSpc>
                <a:spcPts val="1836"/>
              </a:lnSpc>
              <a:buNone/>
            </a:pPr>
            <a:r>
              <a:rPr lang="en-US" sz="1811" dirty="0">
                <a:solidFill>
                  <a:srgbClr val="25283D"/>
                </a:solidFill>
                <a:latin typeface="Montserrat Medium" pitchFamily="34" charset="0"/>
                <a:ea typeface="Montserrat Medium" pitchFamily="34" charset="-122"/>
                <a:cs typeface="Montserrat Medium" pitchFamily="34" charset="-120"/>
              </a:rPr>
              <a:t>FEB’ 24</a:t>
            </a:r>
            <a:endParaRPr lang="en-US" sz="1811" dirty="0"/>
          </a:p>
        </p:txBody>
      </p:sp>
      <p:sp>
        <p:nvSpPr>
          <p:cNvPr id="20" name="Text 7"/>
          <p:cNvSpPr/>
          <p:nvPr/>
        </p:nvSpPr>
        <p:spPr>
          <a:xfrm>
            <a:off x="6743700" y="4966813"/>
            <a:ext cx="2554691" cy="691336"/>
          </a:xfrm>
          <a:prstGeom prst="rect">
            <a:avLst/>
          </a:prstGeom>
          <a:noFill/>
          <a:ln/>
        </p:spPr>
        <p:txBody>
          <a:bodyPr wrap="square" lIns="0" tIns="0" rIns="0" bIns="0" rtlCol="0" anchor="t"/>
          <a:lstStyle/>
          <a:p>
            <a:pPr marL="0" indent="0" algn="l">
              <a:lnSpc>
                <a:spcPts val="1901"/>
              </a:lnSpc>
              <a:buNone/>
            </a:pPr>
            <a:r>
              <a:rPr lang="en-US" sz="1875" dirty="0">
                <a:solidFill>
                  <a:srgbClr val="25283D"/>
                </a:solidFill>
                <a:latin typeface="Montserrat Regular" pitchFamily="34" charset="0"/>
                <a:ea typeface="Montserrat Regular" pitchFamily="34" charset="-122"/>
                <a:cs typeface="Montserrat Regular" pitchFamily="34" charset="-120"/>
              </a:rPr>
              <a:t>Lorem ipsum dolor sit amet, consectet adipiscing elit.</a:t>
            </a:r>
            <a:endParaRPr lang="en-US" sz="1875" dirty="0"/>
          </a:p>
        </p:txBody>
      </p:sp>
      <p:sp>
        <p:nvSpPr>
          <p:cNvPr id="21" name="Text 8"/>
          <p:cNvSpPr/>
          <p:nvPr/>
        </p:nvSpPr>
        <p:spPr>
          <a:xfrm>
            <a:off x="9496425" y="6947297"/>
            <a:ext cx="952500" cy="228600"/>
          </a:xfrm>
          <a:prstGeom prst="rect">
            <a:avLst/>
          </a:prstGeom>
          <a:noFill/>
          <a:ln/>
        </p:spPr>
        <p:txBody>
          <a:bodyPr wrap="square" lIns="0" tIns="0" rIns="0" bIns="0" rtlCol="0" anchor="t"/>
          <a:lstStyle/>
          <a:p>
            <a:pPr marL="0" indent="0" algn="l">
              <a:lnSpc>
                <a:spcPts val="1836"/>
              </a:lnSpc>
              <a:buNone/>
            </a:pPr>
            <a:r>
              <a:rPr lang="en-US" sz="1811" dirty="0">
                <a:solidFill>
                  <a:srgbClr val="6A5D7B"/>
                </a:solidFill>
                <a:latin typeface="Montserrat Medium" pitchFamily="34" charset="0"/>
                <a:ea typeface="Montserrat Medium" pitchFamily="34" charset="-122"/>
                <a:cs typeface="Montserrat Medium" pitchFamily="34" charset="-120"/>
              </a:rPr>
              <a:t>MAY’ 24</a:t>
            </a:r>
            <a:endParaRPr lang="en-US" sz="1811" dirty="0"/>
          </a:p>
        </p:txBody>
      </p:sp>
      <p:sp>
        <p:nvSpPr>
          <p:cNvPr id="22" name="Text 9"/>
          <p:cNvSpPr/>
          <p:nvPr/>
        </p:nvSpPr>
        <p:spPr>
          <a:xfrm>
            <a:off x="9496425" y="7366397"/>
            <a:ext cx="2597139" cy="691336"/>
          </a:xfrm>
          <a:prstGeom prst="rect">
            <a:avLst/>
          </a:prstGeom>
          <a:noFill/>
          <a:ln/>
        </p:spPr>
        <p:txBody>
          <a:bodyPr wrap="square" lIns="0" tIns="0" rIns="0" bIns="0" rtlCol="0" anchor="t"/>
          <a:lstStyle/>
          <a:p>
            <a:pPr marL="0" indent="0" algn="l">
              <a:lnSpc>
                <a:spcPts val="1901"/>
              </a:lnSpc>
              <a:buNone/>
            </a:pPr>
            <a:r>
              <a:rPr lang="en-US" sz="1875" dirty="0">
                <a:solidFill>
                  <a:srgbClr val="25283D"/>
                </a:solidFill>
                <a:latin typeface="Montserrat Regular" pitchFamily="34" charset="0"/>
                <a:ea typeface="Montserrat Regular" pitchFamily="34" charset="-122"/>
                <a:cs typeface="Montserrat Regular" pitchFamily="34" charset="-120"/>
              </a:rPr>
              <a:t>Lorem ipsum dolor sit amet, consectet adipiscing elit.</a:t>
            </a:r>
            <a:endParaRPr lang="en-US" sz="1875" dirty="0"/>
          </a:p>
        </p:txBody>
      </p:sp>
      <p:sp>
        <p:nvSpPr>
          <p:cNvPr id="23" name="Text 10"/>
          <p:cNvSpPr/>
          <p:nvPr/>
        </p:nvSpPr>
        <p:spPr>
          <a:xfrm>
            <a:off x="12258675" y="4573516"/>
            <a:ext cx="828675" cy="228600"/>
          </a:xfrm>
          <a:prstGeom prst="rect">
            <a:avLst/>
          </a:prstGeom>
          <a:noFill/>
          <a:ln/>
        </p:spPr>
        <p:txBody>
          <a:bodyPr wrap="square" lIns="0" tIns="0" rIns="0" bIns="0" rtlCol="0" anchor="t"/>
          <a:lstStyle/>
          <a:p>
            <a:pPr marL="0" indent="0" algn="l">
              <a:lnSpc>
                <a:spcPts val="1836"/>
              </a:lnSpc>
              <a:buNone/>
            </a:pPr>
            <a:r>
              <a:rPr lang="en-US" sz="1811" dirty="0">
                <a:solidFill>
                  <a:srgbClr val="E04403"/>
                </a:solidFill>
                <a:latin typeface="Montserrat Medium" pitchFamily="34" charset="0"/>
                <a:ea typeface="Montserrat Medium" pitchFamily="34" charset="-122"/>
                <a:cs typeface="Montserrat Medium" pitchFamily="34" charset="-120"/>
              </a:rPr>
              <a:t>JUL’ 23</a:t>
            </a:r>
            <a:endParaRPr lang="en-US" sz="1811" dirty="0"/>
          </a:p>
        </p:txBody>
      </p:sp>
      <p:sp>
        <p:nvSpPr>
          <p:cNvPr id="24" name="Text 11"/>
          <p:cNvSpPr/>
          <p:nvPr/>
        </p:nvSpPr>
        <p:spPr>
          <a:xfrm>
            <a:off x="12258675" y="4992616"/>
            <a:ext cx="2603274" cy="691336"/>
          </a:xfrm>
          <a:prstGeom prst="rect">
            <a:avLst/>
          </a:prstGeom>
          <a:noFill/>
          <a:ln/>
        </p:spPr>
        <p:txBody>
          <a:bodyPr wrap="square" lIns="0" tIns="0" rIns="0" bIns="0" rtlCol="0" anchor="t"/>
          <a:lstStyle/>
          <a:p>
            <a:pPr marL="0" indent="0" algn="l">
              <a:lnSpc>
                <a:spcPts val="1901"/>
              </a:lnSpc>
              <a:buNone/>
            </a:pPr>
            <a:r>
              <a:rPr lang="en-US" sz="1875" dirty="0">
                <a:solidFill>
                  <a:srgbClr val="25283D"/>
                </a:solidFill>
                <a:latin typeface="Montserrat Regular" pitchFamily="34" charset="0"/>
                <a:ea typeface="Montserrat Regular" pitchFamily="34" charset="-122"/>
                <a:cs typeface="Montserrat Regular" pitchFamily="34" charset="-120"/>
              </a:rPr>
              <a:t>Lorem ipsum dolor sit amet, consectet adipiscing elit.</a:t>
            </a:r>
            <a:endParaRPr lang="en-US" sz="1875" dirty="0"/>
          </a:p>
        </p:txBody>
      </p:sp>
      <p:sp>
        <p:nvSpPr>
          <p:cNvPr id="25" name="Text 12"/>
          <p:cNvSpPr/>
          <p:nvPr/>
        </p:nvSpPr>
        <p:spPr>
          <a:xfrm>
            <a:off x="15011400" y="6918722"/>
            <a:ext cx="914400" cy="228600"/>
          </a:xfrm>
          <a:prstGeom prst="rect">
            <a:avLst/>
          </a:prstGeom>
          <a:noFill/>
          <a:ln/>
        </p:spPr>
        <p:txBody>
          <a:bodyPr wrap="square" lIns="0" tIns="0" rIns="0" bIns="0" rtlCol="0" anchor="t"/>
          <a:lstStyle/>
          <a:p>
            <a:pPr marL="0" indent="0" algn="l">
              <a:lnSpc>
                <a:spcPts val="1836"/>
              </a:lnSpc>
              <a:buNone/>
            </a:pPr>
            <a:r>
              <a:rPr lang="en-US" sz="1811" dirty="0">
                <a:solidFill>
                  <a:srgbClr val="F8A838"/>
                </a:solidFill>
                <a:latin typeface="Montserrat Medium" pitchFamily="34" charset="0"/>
                <a:ea typeface="Montserrat Medium" pitchFamily="34" charset="-122"/>
                <a:cs typeface="Montserrat Medium" pitchFamily="34" charset="-120"/>
              </a:rPr>
              <a:t>OCT’ 24</a:t>
            </a:r>
            <a:endParaRPr lang="en-US" sz="1811" dirty="0"/>
          </a:p>
        </p:txBody>
      </p:sp>
      <p:sp>
        <p:nvSpPr>
          <p:cNvPr id="26" name="Text 13"/>
          <p:cNvSpPr/>
          <p:nvPr/>
        </p:nvSpPr>
        <p:spPr>
          <a:xfrm>
            <a:off x="15011400" y="7337822"/>
            <a:ext cx="2619356" cy="691336"/>
          </a:xfrm>
          <a:prstGeom prst="rect">
            <a:avLst/>
          </a:prstGeom>
          <a:noFill/>
          <a:ln/>
        </p:spPr>
        <p:txBody>
          <a:bodyPr wrap="square" lIns="0" tIns="0" rIns="0" bIns="0" rtlCol="0" anchor="t"/>
          <a:lstStyle/>
          <a:p>
            <a:pPr marL="0" indent="0" algn="l">
              <a:lnSpc>
                <a:spcPts val="1901"/>
              </a:lnSpc>
              <a:buNone/>
            </a:pPr>
            <a:r>
              <a:rPr lang="en-US" sz="1875" dirty="0">
                <a:solidFill>
                  <a:srgbClr val="25283D"/>
                </a:solidFill>
                <a:latin typeface="Montserrat Regular" pitchFamily="34" charset="0"/>
                <a:ea typeface="Montserrat Regular" pitchFamily="34" charset="-122"/>
                <a:cs typeface="Montserrat Regular" pitchFamily="34" charset="-120"/>
              </a:rPr>
              <a:t>Lorem ipsum dolor sit amet, consectet adipiscing elit.</a:t>
            </a:r>
            <a:endParaRPr lang="en-US" sz="1875" dirty="0"/>
          </a:p>
        </p:txBody>
      </p:sp>
      <p:sp>
        <p:nvSpPr>
          <p:cNvPr id="28" name="Slide Number Placeholder 27">
            <a:extLst>
              <a:ext uri="{FF2B5EF4-FFF2-40B4-BE49-F238E27FC236}">
                <a16:creationId xmlns:a16="http://schemas.microsoft.com/office/drawing/2014/main" id="{CDEFE002-2A0B-4B92-B255-94320E4980A8}"/>
              </a:ext>
            </a:extLst>
          </p:cNvPr>
          <p:cNvSpPr>
            <a:spLocks noGrp="1"/>
          </p:cNvSpPr>
          <p:nvPr>
            <p:ph type="sldNum" sz="quarter" idx="4"/>
          </p:nvPr>
        </p:nvSpPr>
        <p:spPr/>
        <p:txBody>
          <a:bodyPr/>
          <a:lstStyle/>
          <a:p>
            <a:fld id="{E5840838-7F8A-404F-8AEF-0EB30CA15614}" type="slidenum">
              <a:rPr lang="en-US" smtClean="0"/>
              <a:pPr/>
              <a:t>28</a:t>
            </a:fld>
            <a:endParaRPr lang="en-US" dirty="0"/>
          </a:p>
        </p:txBody>
      </p:sp>
    </p:spTree>
    <p:extLst>
      <p:ext uri="{BB962C8B-B14F-4D97-AF65-F5344CB8AC3E}">
        <p14:creationId xmlns:p14="http://schemas.microsoft.com/office/powerpoint/2010/main" val="2074295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7">
    <p:bg>
      <p:bgPr>
        <a:solidFill>
          <a:srgbClr val="25283D"/>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8288000" cy="10287000"/>
          </a:xfrm>
          <a:prstGeom prst="rect">
            <a:avLst/>
          </a:prstGeom>
        </p:spPr>
      </p:pic>
      <p:pic>
        <p:nvPicPr>
          <p:cNvPr id="3" name="Image 1" descr="ES Gaming logo with bunny emote"/>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11942" y="3041563"/>
            <a:ext cx="4664115" cy="4203874"/>
          </a:xfrm>
          <a:prstGeom prst="rect">
            <a:avLst/>
          </a:prstGeom>
        </p:spPr>
      </p:pic>
      <p:sp>
        <p:nvSpPr>
          <p:cNvPr id="4" name="Title 3">
            <a:extLst>
              <a:ext uri="{FF2B5EF4-FFF2-40B4-BE49-F238E27FC236}">
                <a16:creationId xmlns:a16="http://schemas.microsoft.com/office/drawing/2014/main" id="{82FAEB8E-9EC8-B5D6-F232-BDB17A7E83BA}"/>
              </a:ext>
            </a:extLst>
          </p:cNvPr>
          <p:cNvSpPr>
            <a:spLocks noGrp="1"/>
          </p:cNvSpPr>
          <p:nvPr>
            <p:ph type="title" idx="4294967295"/>
          </p:nvPr>
        </p:nvSpPr>
        <p:spPr>
          <a:xfrm>
            <a:off x="1257300" y="-1989137"/>
            <a:ext cx="15773400" cy="1989137"/>
          </a:xfrm>
          <a:prstGeom prst="rect">
            <a:avLst/>
          </a:prstGeom>
        </p:spPr>
        <p:txBody>
          <a:bodyPr anchor="b"/>
          <a:lstStyle/>
          <a:p>
            <a:r>
              <a:rPr lang="en-US" dirty="0"/>
              <a:t>Section Template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bg>
      <p:bgPr>
        <a:solidFill>
          <a:srgbClr val="25283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97B3F-8FF3-80A5-D50C-503DA6532D8F}"/>
              </a:ext>
            </a:extLst>
          </p:cNvPr>
          <p:cNvSpPr>
            <a:spLocks noGrp="1"/>
          </p:cNvSpPr>
          <p:nvPr>
            <p:ph type="title" idx="4294967295"/>
          </p:nvPr>
        </p:nvSpPr>
        <p:spPr>
          <a:xfrm>
            <a:off x="1257300" y="-1989137"/>
            <a:ext cx="15773400" cy="1989137"/>
          </a:xfrm>
          <a:prstGeom prst="rect">
            <a:avLst/>
          </a:prstGeom>
        </p:spPr>
        <p:txBody>
          <a:bodyPr anchor="b"/>
          <a:lstStyle/>
          <a:p>
            <a:r>
              <a:rPr lang="en-US" dirty="0"/>
              <a:t>Video of ES Gaming Stream Team</a:t>
            </a:r>
          </a:p>
        </p:txBody>
      </p:sp>
      <p:pic>
        <p:nvPicPr>
          <p:cNvPr id="3" name="Image 1" descr="ES Gaming Stream Team video where streamers are introducing themselves and talking about inclusion in video gami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64150" y="1612162"/>
            <a:ext cx="12359701" cy="7062676"/>
          </a:xfrm>
          <a:prstGeom prst="rect">
            <a:avLst/>
          </a:prstGeom>
        </p:spPr>
      </p:pic>
      <p:pic>
        <p:nvPicPr>
          <p:cNvPr id="2" name="Online Media 1" title="ES Gaming Stream Team: What Does Inclusivity Mean to You?">
            <a:hlinkClick r:id="" action="ppaction://media"/>
            <a:extLst>
              <a:ext uri="{FF2B5EF4-FFF2-40B4-BE49-F238E27FC236}">
                <a16:creationId xmlns:a16="http://schemas.microsoft.com/office/drawing/2014/main" id="{A4D58E65-A5FC-8A9C-D2FA-3A943E0F628F}"/>
              </a:ext>
            </a:extLst>
          </p:cNvPr>
          <p:cNvPicPr>
            <a:picLocks noRot="1" noChangeAspect="1"/>
          </p:cNvPicPr>
          <p:nvPr>
            <a:videoFile r:link="rId1"/>
          </p:nvPr>
        </p:nvPicPr>
        <p:blipFill>
          <a:blip r:embed="rId6"/>
          <a:stretch>
            <a:fillRect/>
          </a:stretch>
        </p:blipFill>
        <p:spPr>
          <a:xfrm>
            <a:off x="2893844" y="1612162"/>
            <a:ext cx="12500312" cy="70626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 28">
    <p:bg>
      <p:bgPr>
        <a:solidFill>
          <a:srgbClr val="FFB9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827D-708F-D85A-78F0-7B86FD68F2F4}"/>
              </a:ext>
            </a:extLst>
          </p:cNvPr>
          <p:cNvSpPr>
            <a:spLocks noGrp="1"/>
          </p:cNvSpPr>
          <p:nvPr>
            <p:ph type="title" idx="4294967295"/>
          </p:nvPr>
        </p:nvSpPr>
        <p:spPr>
          <a:xfrm>
            <a:off x="1257300" y="-1989137"/>
            <a:ext cx="15773400" cy="1989137"/>
          </a:xfrm>
          <a:prstGeom prst="rect">
            <a:avLst/>
          </a:prstGeom>
        </p:spPr>
        <p:txBody>
          <a:bodyPr anchor="b"/>
          <a:lstStyle/>
          <a:p>
            <a:r>
              <a:rPr lang="en-US" dirty="0"/>
              <a:t>Section Template w/Emotes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29">
    <p:bg>
      <p:bgPr>
        <a:solidFill>
          <a:srgbClr val="E04403"/>
        </a:solidFill>
        <a:effectLst/>
      </p:bgPr>
    </p:bg>
    <p:spTree>
      <p:nvGrpSpPr>
        <p:cNvPr id="1" name=""/>
        <p:cNvGrpSpPr/>
        <p:nvPr/>
      </p:nvGrpSpPr>
      <p:grpSpPr>
        <a:xfrm>
          <a:off x="0" y="0"/>
          <a:ext cx="0" cy="0"/>
          <a:chOff x="0" y="0"/>
          <a:chExt cx="0" cy="0"/>
        </a:xfrm>
      </p:grpSpPr>
      <p:pic>
        <p:nvPicPr>
          <p:cNvPr id="2" name="Image 0" descr="Gaming controller mockup with ES Gaming logo ">
            <a:extLst>
              <a:ext uri="{C183D7F6-B498-43B3-948B-1728B52AA6E4}">
                <adec:decorative xmlns:adec="http://schemas.microsoft.com/office/drawing/2017/decorative" val="0"/>
              </a:ext>
            </a:extLst>
          </p:cNvPr>
          <p:cNvPicPr>
            <a:picLocks noChangeAspect="1"/>
          </p:cNvPicPr>
          <p:nvPr/>
        </p:nvPicPr>
        <p:blipFill>
          <a:blip r:embed="rId3"/>
          <a:srcRect/>
          <a:stretch/>
        </p:blipFill>
        <p:spPr>
          <a:xfrm>
            <a:off x="4716531" y="0"/>
            <a:ext cx="13571469" cy="10287000"/>
          </a:xfrm>
          <a:prstGeom prst="rect">
            <a:avLst/>
          </a:prstGeom>
        </p:spPr>
      </p:pic>
      <p:sp>
        <p:nvSpPr>
          <p:cNvPr id="7" name="Text 0"/>
          <p:cNvSpPr>
            <a:spLocks noGrp="1"/>
          </p:cNvSpPr>
          <p:nvPr>
            <p:ph type="title" idx="4294967295"/>
          </p:nvPr>
        </p:nvSpPr>
        <p:spPr>
          <a:xfrm>
            <a:off x="1314450" y="6176776"/>
            <a:ext cx="5695950"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Lorem Ipsum</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1"/>
          <p:cNvSpPr/>
          <p:nvPr/>
        </p:nvSpPr>
        <p:spPr>
          <a:xfrm>
            <a:off x="1314450" y="7510797"/>
            <a:ext cx="8372345" cy="742950"/>
          </a:xfrm>
          <a:prstGeom prst="rect">
            <a:avLst/>
          </a:prstGeom>
          <a:noFill/>
          <a:ln/>
        </p:spPr>
        <p:txBody>
          <a:bodyPr wrap="square" lIns="0" tIns="0" rIns="0" bIns="0" rtlCol="0" anchor="t"/>
          <a:lstStyle/>
          <a:p>
            <a:pPr marL="0" indent="0" algn="l">
              <a:lnSpc>
                <a:spcPts val="2940"/>
              </a:lnSpc>
              <a:buNone/>
            </a:pPr>
            <a:r>
              <a:rPr lang="en-US" sz="2100" dirty="0">
                <a:solidFill>
                  <a:srgbClr val="FFFFFF"/>
                </a:solidFill>
                <a:latin typeface="Montserrat Medium" pitchFamily="34" charset="0"/>
                <a:ea typeface="Montserrat Medium" pitchFamily="34" charset="-122"/>
                <a:cs typeface="Montserrat Medium" pitchFamily="34" charset="-120"/>
              </a:rPr>
              <a:t>Use these design resources in your presentation.
Happy designing! Delete or hide this page before presenting.</a:t>
            </a:r>
            <a:endParaRPr lang="en-US" sz="2100" dirty="0"/>
          </a:p>
        </p:txBody>
      </p:sp>
      <p:sp>
        <p:nvSpPr>
          <p:cNvPr id="12" name="Oval 11">
            <a:extLst>
              <a:ext uri="{FF2B5EF4-FFF2-40B4-BE49-F238E27FC236}">
                <a16:creationId xmlns:a16="http://schemas.microsoft.com/office/drawing/2014/main" id="{92B9B69F-0AF0-4F27-95E9-EE27C0523CDF}"/>
              </a:ext>
              <a:ext uri="{C183D7F6-B498-43B3-948B-1728B52AA6E4}">
                <adec:decorative xmlns:adec="http://schemas.microsoft.com/office/drawing/2017/decorative" val="1"/>
              </a:ext>
            </a:extLst>
          </p:cNvPr>
          <p:cNvSpPr/>
          <p:nvPr/>
        </p:nvSpPr>
        <p:spPr>
          <a:xfrm>
            <a:off x="14053457" y="8490857"/>
            <a:ext cx="2880939" cy="359229"/>
          </a:xfrm>
          <a:prstGeom prst="ellipse">
            <a:avLst/>
          </a:prstGeom>
          <a:solidFill>
            <a:srgbClr val="BD380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89FF97A2-C06D-403F-9B12-8D5E93264CDA}"/>
              </a:ext>
            </a:extLst>
          </p:cNvPr>
          <p:cNvSpPr>
            <a:spLocks noGrp="1"/>
          </p:cNvSpPr>
          <p:nvPr>
            <p:ph type="sldNum" sz="quarter" idx="4"/>
          </p:nvPr>
        </p:nvSpPr>
        <p:spPr>
          <a:xfrm>
            <a:off x="17088170" y="9514015"/>
            <a:ext cx="696269" cy="547688"/>
          </a:xfrm>
        </p:spPr>
        <p:txBody>
          <a:bodyPr/>
          <a:lstStyle/>
          <a:p>
            <a:fld id="{E5840838-7F8A-404F-8AEF-0EB30CA15614}"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0">
    <p:bg>
      <p:bgPr>
        <a:solidFill>
          <a:srgbClr val="FFFFFF"/>
        </a:solidFill>
        <a:effectLst/>
      </p:bgPr>
    </p:bg>
    <p:spTree>
      <p:nvGrpSpPr>
        <p:cNvPr id="1" name=""/>
        <p:cNvGrpSpPr/>
        <p:nvPr/>
      </p:nvGrpSpPr>
      <p:grpSpPr>
        <a:xfrm>
          <a:off x="0" y="0"/>
          <a:ext cx="0" cy="0"/>
          <a:chOff x="0" y="0"/>
          <a:chExt cx="0" cy="0"/>
        </a:xfrm>
      </p:grpSpPr>
      <p:pic>
        <p:nvPicPr>
          <p:cNvPr id="5" name="Image 3" descr="Xbox Adaptive Gaming Controller"/>
          <p:cNvPicPr>
            <a:picLocks noChangeAspect="1"/>
          </p:cNvPicPr>
          <p:nvPr/>
        </p:nvPicPr>
        <p:blipFill>
          <a:blip r:embed="rId3"/>
          <a:srcRect/>
          <a:stretch/>
        </p:blipFill>
        <p:spPr>
          <a:xfrm>
            <a:off x="3184807" y="2694422"/>
            <a:ext cx="15103193" cy="7592578"/>
          </a:xfrm>
          <a:prstGeom prst="rect">
            <a:avLst/>
          </a:prstGeom>
        </p:spPr>
      </p:pic>
      <p:sp>
        <p:nvSpPr>
          <p:cNvPr id="7" name="Text 1"/>
          <p:cNvSpPr>
            <a:spLocks noGrp="1"/>
          </p:cNvSpPr>
          <p:nvPr>
            <p:ph type="title" idx="4294967295"/>
          </p:nvPr>
        </p:nvSpPr>
        <p:spPr>
          <a:xfrm>
            <a:off x="1314450" y="1884797"/>
            <a:ext cx="5695950"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88"/>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Lorem Ipsum</a:t>
            </a:r>
            <a:endParaRPr kumimoji="0" lang="en-US" sz="63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2"/>
          <p:cNvSpPr/>
          <p:nvPr/>
        </p:nvSpPr>
        <p:spPr>
          <a:xfrm>
            <a:off x="1314450" y="3218817"/>
            <a:ext cx="8372345" cy="74295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Use these design resources in your presentation.
Happy designing! Delete or hide this page before presenting.</a:t>
            </a:r>
            <a:endParaRPr lang="en-US" sz="2100" dirty="0"/>
          </a:p>
        </p:txBody>
      </p:sp>
      <p:sp>
        <p:nvSpPr>
          <p:cNvPr id="9" name="Slide Number Placeholder 8">
            <a:extLst>
              <a:ext uri="{FF2B5EF4-FFF2-40B4-BE49-F238E27FC236}">
                <a16:creationId xmlns:a16="http://schemas.microsoft.com/office/drawing/2014/main" id="{2C4F40B8-C4C4-4957-8C36-3F4D339F3B97}"/>
              </a:ext>
            </a:extLst>
          </p:cNvPr>
          <p:cNvSpPr>
            <a:spLocks noGrp="1"/>
          </p:cNvSpPr>
          <p:nvPr>
            <p:ph type="sldNum" sz="quarter" idx="4"/>
          </p:nvPr>
        </p:nvSpPr>
        <p:spPr>
          <a:xfrm>
            <a:off x="17088170" y="9514015"/>
            <a:ext cx="696269" cy="547688"/>
          </a:xfrm>
        </p:spPr>
        <p:txBody>
          <a:bodyPr/>
          <a:lstStyle/>
          <a:p>
            <a:fld id="{E5840838-7F8A-404F-8AEF-0EB30CA15614}"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1">
    <p:bg>
      <p:bgPr>
        <a:solidFill>
          <a:srgbClr val="FFFFFF"/>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8288000" cy="10325100"/>
          </a:xfrm>
          <a:prstGeom prst="rect">
            <a:avLst/>
          </a:prstGeom>
        </p:spPr>
      </p:pic>
      <p:pic>
        <p:nvPicPr>
          <p:cNvPr id="3" name="Image 1">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1065531" cy="10287000"/>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6110589" y="493775"/>
            <a:ext cx="1753353" cy="371475"/>
          </a:xfrm>
          <a:prstGeom prst="rect">
            <a:avLst/>
          </a:prstGeom>
        </p:spPr>
      </p:pic>
      <p:sp>
        <p:nvSpPr>
          <p:cNvPr id="5" name="Text 0"/>
          <p:cNvSpPr/>
          <p:nvPr/>
        </p:nvSpPr>
        <p:spPr>
          <a:xfrm>
            <a:off x="17745075" y="746001"/>
            <a:ext cx="114300" cy="66675"/>
          </a:xfrm>
          <a:prstGeom prst="rect">
            <a:avLst/>
          </a:prstGeom>
          <a:noFill/>
          <a:ln/>
        </p:spPr>
        <p:txBody>
          <a:bodyPr wrap="square" lIns="0" tIns="0" rIns="0" bIns="0" rtlCol="0" anchor="t"/>
          <a:lstStyle/>
          <a:p>
            <a:pPr marL="0" indent="0" algn="l">
              <a:lnSpc>
                <a:spcPts val="525"/>
              </a:lnSpc>
              <a:buNone/>
            </a:pPr>
            <a:r>
              <a:rPr lang="en-US" sz="451" dirty="0">
                <a:solidFill>
                  <a:srgbClr val="FFFFFF"/>
                </a:solidFill>
                <a:latin typeface="Montserrat Regular" pitchFamily="34" charset="0"/>
                <a:ea typeface="Montserrat Regular" pitchFamily="34" charset="-122"/>
                <a:cs typeface="Montserrat Regular" pitchFamily="34" charset="-120"/>
              </a:rPr>
              <a:t>TM</a:t>
            </a:r>
            <a:endParaRPr lang="en-US" sz="451" dirty="0"/>
          </a:p>
        </p:txBody>
      </p:sp>
      <p:sp>
        <p:nvSpPr>
          <p:cNvPr id="6" name="Text 1"/>
          <p:cNvSpPr/>
          <p:nvPr/>
        </p:nvSpPr>
        <p:spPr>
          <a:xfrm>
            <a:off x="16087725" y="493775"/>
            <a:ext cx="381000" cy="371475"/>
          </a:xfrm>
          <a:prstGeom prst="rect">
            <a:avLst/>
          </a:prstGeom>
          <a:noFill/>
          <a:ln/>
        </p:spPr>
        <p:txBody>
          <a:bodyPr wrap="square" lIns="0" tIns="0" rIns="0" bIns="0" rtlCol="0" anchor="t"/>
          <a:lstStyle/>
          <a:p>
            <a:pPr marL="0" indent="0" algn="l">
              <a:lnSpc>
                <a:spcPts val="2925"/>
              </a:lnSpc>
              <a:buNone/>
            </a:pPr>
            <a:r>
              <a:rPr lang="en-US" sz="2402" b="1" dirty="0">
                <a:solidFill>
                  <a:srgbClr val="FFFFFF"/>
                </a:solidFill>
                <a:latin typeface="Montserrat Bold" pitchFamily="34" charset="0"/>
                <a:ea typeface="Montserrat Bold" pitchFamily="34" charset="-122"/>
                <a:cs typeface="Montserrat Bold" pitchFamily="34" charset="-120"/>
              </a:rPr>
              <a:t>es</a:t>
            </a:r>
            <a:endParaRPr lang="en-US" sz="2402" dirty="0"/>
          </a:p>
        </p:txBody>
      </p:sp>
      <p:sp>
        <p:nvSpPr>
          <p:cNvPr id="7" name="Title 6">
            <a:extLst>
              <a:ext uri="{FF2B5EF4-FFF2-40B4-BE49-F238E27FC236}">
                <a16:creationId xmlns:a16="http://schemas.microsoft.com/office/drawing/2014/main" id="{B439C3DC-9005-708E-93F1-E41756ABB82B}"/>
              </a:ext>
            </a:extLst>
          </p:cNvPr>
          <p:cNvSpPr>
            <a:spLocks noGrp="1"/>
          </p:cNvSpPr>
          <p:nvPr>
            <p:ph type="title" idx="4294967295"/>
          </p:nvPr>
        </p:nvSpPr>
        <p:spPr>
          <a:xfrm>
            <a:off x="1257300" y="-1989137"/>
            <a:ext cx="15773400" cy="1989137"/>
          </a:xfrm>
          <a:prstGeom prst="rect">
            <a:avLst/>
          </a:prstGeom>
        </p:spPr>
        <p:txBody>
          <a:bodyPr anchor="b"/>
          <a:lstStyle/>
          <a:p>
            <a:r>
              <a:rPr lang="en-US" dirty="0"/>
              <a:t>Transition Copy Template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2">
    <p:bg>
      <p:bgPr>
        <a:solidFill>
          <a:srgbClr val="F8A838"/>
        </a:solidFill>
        <a:effectLst/>
      </p:bgPr>
    </p:bg>
    <p:spTree>
      <p:nvGrpSpPr>
        <p:cNvPr id="1" name=""/>
        <p:cNvGrpSpPr/>
        <p:nvPr/>
      </p:nvGrpSpPr>
      <p:grpSpPr>
        <a:xfrm>
          <a:off x="0" y="0"/>
          <a:ext cx="0" cy="0"/>
          <a:chOff x="0" y="0"/>
          <a:chExt cx="0" cy="0"/>
        </a:xfrm>
      </p:grpSpPr>
      <p:pic>
        <p:nvPicPr>
          <p:cNvPr id="2" name="Image 0" descr="ES Gaming logo with emote"/>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12436" y="1883476"/>
            <a:ext cx="4125511" cy="3718415"/>
          </a:xfrm>
          <a:prstGeom prst="rect">
            <a:avLst/>
          </a:prstGeom>
        </p:spPr>
      </p:pic>
      <p:sp>
        <p:nvSpPr>
          <p:cNvPr id="3" name="Text 0"/>
          <p:cNvSpPr>
            <a:spLocks noGrp="1"/>
          </p:cNvSpPr>
          <p:nvPr>
            <p:ph type="title" idx="4294967295"/>
          </p:nvPr>
        </p:nvSpPr>
        <p:spPr>
          <a:xfrm>
            <a:off x="7696200" y="1810810"/>
            <a:ext cx="8978396" cy="2886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7605"/>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FFFFF"/>
                </a:solidFill>
                <a:effectLst/>
                <a:uLnTx/>
                <a:uFillTx/>
                <a:latin typeface="Montserrat Black" pitchFamily="34" charset="0"/>
                <a:ea typeface="Montserrat Black" pitchFamily="34" charset="-122"/>
                <a:cs typeface="Montserrat Black" pitchFamily="34" charset="-120"/>
              </a:rPr>
              <a:t>CREATING 
A NEW STANDARD</a:t>
            </a:r>
            <a:endParaRPr kumimoji="0" lang="en-US" sz="75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7696199" y="4935122"/>
            <a:ext cx="8763001" cy="800100"/>
          </a:xfrm>
          <a:prstGeom prst="rect">
            <a:avLst/>
          </a:prstGeom>
          <a:noFill/>
          <a:ln/>
        </p:spPr>
        <p:txBody>
          <a:bodyPr wrap="square" lIns="0" tIns="0" rIns="0" bIns="0" rtlCol="0" anchor="t"/>
          <a:lstStyle/>
          <a:p>
            <a:pPr marL="0" indent="0" algn="l">
              <a:lnSpc>
                <a:spcPts val="6300"/>
              </a:lnSpc>
              <a:buNone/>
            </a:pPr>
            <a:r>
              <a:rPr lang="en-US" sz="4500" dirty="0">
                <a:solidFill>
                  <a:srgbClr val="25283D"/>
                </a:solidFill>
                <a:latin typeface="Montserrat Bold" pitchFamily="2" charset="-52"/>
                <a:ea typeface="Proxima Nova Condensed Black" pitchFamily="34" charset="-122"/>
                <a:cs typeface="Proxima Nova Condensed Black" pitchFamily="34" charset="-120"/>
              </a:rPr>
              <a:t>POWERED BY EASTERSEALS</a:t>
            </a:r>
            <a:endParaRPr lang="en-US" sz="4500" dirty="0">
              <a:latin typeface="Montserrat Bold" pitchFamily="2" charset="-52"/>
            </a:endParaRPr>
          </a:p>
        </p:txBody>
      </p:sp>
      <p:sp>
        <p:nvSpPr>
          <p:cNvPr id="5" name="Text 2"/>
          <p:cNvSpPr/>
          <p:nvPr/>
        </p:nvSpPr>
        <p:spPr>
          <a:xfrm>
            <a:off x="7696200" y="7361765"/>
            <a:ext cx="2600325" cy="1114425"/>
          </a:xfrm>
          <a:prstGeom prst="rect">
            <a:avLst/>
          </a:prstGeom>
          <a:noFill/>
          <a:ln/>
        </p:spPr>
        <p:txBody>
          <a:bodyPr wrap="square" lIns="0" tIns="0" rIns="0" bIns="0" rtlCol="0" anchor="t"/>
          <a:lstStyle/>
          <a:p>
            <a:pPr marL="0" indent="0" algn="l">
              <a:lnSpc>
                <a:spcPts val="2940"/>
              </a:lnSpc>
              <a:buNone/>
            </a:pPr>
            <a:r>
              <a:rPr lang="en-US" sz="2100" dirty="0">
                <a:solidFill>
                  <a:srgbClr val="FFFFFF"/>
                </a:solidFill>
                <a:latin typeface="Montserrat Medium" pitchFamily="34" charset="0"/>
                <a:ea typeface="Montserrat Medium" pitchFamily="34" charset="-122"/>
                <a:cs typeface="Montserrat Medium" pitchFamily="34" charset="-120"/>
              </a:rPr>
              <a:t>Presented by:
</a:t>
            </a:r>
            <a:r>
              <a:rPr lang="en-US" sz="2100" dirty="0">
                <a:solidFill>
                  <a:srgbClr val="25283D"/>
                </a:solidFill>
                <a:latin typeface="Montserrat Medium" pitchFamily="34" charset="0"/>
                <a:ea typeface="Montserrat Medium" pitchFamily="34" charset="-122"/>
                <a:cs typeface="Montserrat Medium" pitchFamily="34" charset="-120"/>
              </a:rPr>
              <a:t>Lorem ipsum
Lorem ipsum dolor</a:t>
            </a:r>
            <a:endParaRPr lang="en-US" sz="2100" dirty="0"/>
          </a:p>
        </p:txBody>
      </p:sp>
      <p:sp>
        <p:nvSpPr>
          <p:cNvPr id="6" name="Text 3"/>
          <p:cNvSpPr/>
          <p:nvPr/>
        </p:nvSpPr>
        <p:spPr>
          <a:xfrm>
            <a:off x="12868275" y="7361765"/>
            <a:ext cx="2600325" cy="1114425"/>
          </a:xfrm>
          <a:prstGeom prst="rect">
            <a:avLst/>
          </a:prstGeom>
          <a:noFill/>
          <a:ln/>
        </p:spPr>
        <p:txBody>
          <a:bodyPr wrap="square" lIns="0" tIns="0" rIns="0" bIns="0" rtlCol="0" anchor="t"/>
          <a:lstStyle/>
          <a:p>
            <a:pPr marL="0" indent="0" algn="l">
              <a:lnSpc>
                <a:spcPts val="2940"/>
              </a:lnSpc>
              <a:buNone/>
            </a:pPr>
            <a:r>
              <a:rPr lang="en-US" sz="2100" dirty="0">
                <a:solidFill>
                  <a:srgbClr val="FFFFFF"/>
                </a:solidFill>
                <a:latin typeface="Montserrat Medium" pitchFamily="34" charset="0"/>
                <a:ea typeface="Montserrat Medium" pitchFamily="34" charset="-122"/>
                <a:cs typeface="Montserrat Medium" pitchFamily="34" charset="-120"/>
              </a:rPr>
              <a:t>Presented on:
</a:t>
            </a:r>
            <a:r>
              <a:rPr lang="en-US" sz="2100" dirty="0">
                <a:solidFill>
                  <a:srgbClr val="25283D"/>
                </a:solidFill>
                <a:latin typeface="Montserrat Medium" pitchFamily="34" charset="0"/>
                <a:ea typeface="Montserrat Medium" pitchFamily="34" charset="-122"/>
                <a:cs typeface="Montserrat Medium" pitchFamily="34" charset="-120"/>
              </a:rPr>
              <a:t>Lorem ipsum
Lorem ipsum dolor</a:t>
            </a:r>
            <a:endParaRPr lang="en-US" sz="21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3">
    <p:bg>
      <p:bgPr>
        <a:solidFill>
          <a:srgbClr val="FFFFFF"/>
        </a:solidFill>
        <a:effectLst/>
      </p:bgPr>
    </p:bg>
    <p:spTree>
      <p:nvGrpSpPr>
        <p:cNvPr id="1" name=""/>
        <p:cNvGrpSpPr/>
        <p:nvPr/>
      </p:nvGrpSpPr>
      <p:grpSpPr>
        <a:xfrm>
          <a:off x="0" y="0"/>
          <a:ext cx="0" cy="0"/>
          <a:chOff x="0" y="0"/>
          <a:chExt cx="0" cy="0"/>
        </a:xfrm>
      </p:grpSpPr>
      <p:pic>
        <p:nvPicPr>
          <p:cNvPr id="2" name="Image 0" descr="QR code for ES Gaming Discord"/>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138988" y="2815530"/>
            <a:ext cx="4010025" cy="4019550"/>
          </a:xfrm>
          <a:prstGeom prst="rect">
            <a:avLst/>
          </a:prstGeom>
        </p:spPr>
      </p:pic>
      <p:pic>
        <p:nvPicPr>
          <p:cNvPr id="3" name="Image 1" descr="ES Gaming logo"/>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82019" y="1756488"/>
            <a:ext cx="3523962" cy="678061"/>
          </a:xfrm>
          <a:prstGeom prst="rect">
            <a:avLst/>
          </a:pr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4009672"/>
            <a:ext cx="6716538" cy="6277328"/>
          </a:xfrm>
          <a:prstGeom prst="rect">
            <a:avLst/>
          </a:prstGeom>
        </p:spPr>
      </p:pic>
      <p:pic>
        <p:nvPicPr>
          <p:cNvPr id="5" name="Image 3">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701305" y="0"/>
            <a:ext cx="5586695" cy="6153448"/>
          </a:xfrm>
          <a:prstGeom prst="rect">
            <a:avLst/>
          </a:prstGeom>
        </p:spPr>
      </p:pic>
      <p:pic>
        <p:nvPicPr>
          <p:cNvPr id="6" name="Image 4">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933088" y="6286928"/>
            <a:ext cx="3743046" cy="4000072"/>
          </a:xfrm>
          <a:prstGeom prst="rect">
            <a:avLst/>
          </a:prstGeom>
        </p:spPr>
      </p:pic>
      <p:pic>
        <p:nvPicPr>
          <p:cNvPr id="7" name="Image 5">
            <a:extLs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24948" y="5594077"/>
            <a:ext cx="2963052" cy="4692923"/>
          </a:xfrm>
          <a:prstGeom prst="rect">
            <a:avLst/>
          </a:prstGeom>
        </p:spPr>
      </p:pic>
      <p:pic>
        <p:nvPicPr>
          <p:cNvPr id="8" name="Image 6">
            <a:extLs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88337" y="0"/>
            <a:ext cx="5341189" cy="4529658"/>
          </a:xfrm>
          <a:prstGeom prst="rect">
            <a:avLst/>
          </a:prstGeom>
        </p:spPr>
      </p:pic>
      <p:pic>
        <p:nvPicPr>
          <p:cNvPr id="9" name="Image 7">
            <a:extLs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0" y="0"/>
            <a:ext cx="13828591" cy="10287000"/>
          </a:xfrm>
          <a:prstGeom prst="rect">
            <a:avLst/>
          </a:prstGeom>
        </p:spPr>
      </p:pic>
      <p:sp>
        <p:nvSpPr>
          <p:cNvPr id="10" name="Text 0"/>
          <p:cNvSpPr>
            <a:spLocks noGrp="1"/>
          </p:cNvSpPr>
          <p:nvPr>
            <p:ph type="title" idx="4294967295"/>
          </p:nvPr>
        </p:nvSpPr>
        <p:spPr>
          <a:xfrm>
            <a:off x="7715250" y="7216080"/>
            <a:ext cx="2838450" cy="8096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Hop in</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1"/>
          <p:cNvSpPr/>
          <p:nvPr/>
        </p:nvSpPr>
        <p:spPr>
          <a:xfrm>
            <a:off x="7610475" y="8159055"/>
            <a:ext cx="3048000" cy="37147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Check out our Discord</a:t>
            </a:r>
            <a:endParaRPr lang="en-US" sz="2100" dirty="0"/>
          </a:p>
        </p:txBody>
      </p:sp>
      <p:sp>
        <p:nvSpPr>
          <p:cNvPr id="12" name="Text 2"/>
          <p:cNvSpPr/>
          <p:nvPr/>
        </p:nvSpPr>
        <p:spPr>
          <a:xfrm>
            <a:off x="10706100" y="2216069"/>
            <a:ext cx="199771" cy="127137"/>
          </a:xfrm>
          <a:prstGeom prst="rect">
            <a:avLst/>
          </a:prstGeom>
          <a:noFill/>
          <a:ln/>
        </p:spPr>
        <p:txBody>
          <a:bodyPr wrap="square" lIns="0" tIns="0" rIns="0" bIns="0" rtlCol="0" anchor="t"/>
          <a:lstStyle/>
          <a:p>
            <a:pPr marL="0" indent="0" algn="l">
              <a:lnSpc>
                <a:spcPts val="900"/>
              </a:lnSpc>
              <a:buNone/>
            </a:pPr>
            <a:r>
              <a:rPr lang="en-US" sz="761" dirty="0">
                <a:solidFill>
                  <a:srgbClr val="25283D"/>
                </a:solidFill>
                <a:latin typeface="Montserrat Regular" pitchFamily="34" charset="0"/>
                <a:ea typeface="Montserrat Regular" pitchFamily="34" charset="-122"/>
                <a:cs typeface="Montserrat Regular" pitchFamily="34" charset="-120"/>
              </a:rPr>
              <a:t>TM</a:t>
            </a:r>
            <a:endParaRPr lang="en-US" sz="761" dirty="0"/>
          </a:p>
        </p:txBody>
      </p:sp>
      <p:sp>
        <p:nvSpPr>
          <p:cNvPr id="13" name="Text 3"/>
          <p:cNvSpPr/>
          <p:nvPr/>
        </p:nvSpPr>
        <p:spPr>
          <a:xfrm>
            <a:off x="7362825" y="1756488"/>
            <a:ext cx="735240" cy="678062"/>
          </a:xfrm>
          <a:prstGeom prst="rect">
            <a:avLst/>
          </a:prstGeom>
          <a:noFill/>
          <a:ln/>
        </p:spPr>
        <p:txBody>
          <a:bodyPr wrap="square" lIns="0" tIns="0" rIns="0" bIns="0" rtlCol="0" anchor="t"/>
          <a:lstStyle/>
          <a:p>
            <a:pPr marL="0" indent="0" algn="l">
              <a:lnSpc>
                <a:spcPts val="4950"/>
              </a:lnSpc>
              <a:buNone/>
            </a:pPr>
            <a:r>
              <a:rPr lang="en-US" sz="4060" b="1" dirty="0">
                <a:solidFill>
                  <a:srgbClr val="25283D"/>
                </a:solidFill>
                <a:latin typeface="Montserrat Bold" pitchFamily="34" charset="0"/>
                <a:ea typeface="Montserrat Bold" pitchFamily="34" charset="-122"/>
                <a:cs typeface="Montserrat Bold" pitchFamily="34" charset="-120"/>
              </a:rPr>
              <a:t>es</a:t>
            </a:r>
            <a:endParaRPr lang="en-US" sz="406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bg>
      <p:bgPr>
        <a:solidFill>
          <a:srgbClr val="FAFAFA"/>
        </a:solidFill>
        <a:effectLst/>
      </p:bgPr>
    </p:bg>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2700"/>
            <a:ext cx="18288000" cy="4737888"/>
          </a:xfrm>
          <a:prstGeom prst="rect">
            <a:avLst/>
          </a:prstGeom>
        </p:spPr>
      </p:pic>
      <p:sp>
        <p:nvSpPr>
          <p:cNvPr id="8" name="Text 1"/>
          <p:cNvSpPr>
            <a:spLocks noGrp="1"/>
          </p:cNvSpPr>
          <p:nvPr>
            <p:ph type="title" idx="4294967295"/>
          </p:nvPr>
        </p:nvSpPr>
        <p:spPr>
          <a:xfrm>
            <a:off x="1524000" y="6553200"/>
            <a:ext cx="15215085" cy="1619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There are five ways we can epically </a:t>
            </a:r>
            <a:r>
              <a:rPr kumimoji="0" lang="en-US" sz="6304" b="0" i="0" u="none" strike="noStrike" kern="1200" cap="none" spc="0" normalizeH="0" baseline="0" noProof="0" dirty="0">
                <a:ln>
                  <a:noFill/>
                </a:ln>
                <a:solidFill>
                  <a:srgbClr val="F8A838"/>
                </a:solidFill>
                <a:effectLst/>
                <a:uLnTx/>
                <a:uFillTx/>
                <a:latin typeface="Montserrat Black" pitchFamily="34" charset="0"/>
                <a:ea typeface="Montserrat Black" pitchFamily="34" charset="-122"/>
                <a:cs typeface="Montserrat Black" pitchFamily="34" charset="-120"/>
              </a:rPr>
              <a:t>fail</a:t>
            </a: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 millions of gamers.</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9" name="Slide Number Placeholder 8">
            <a:extLst>
              <a:ext uri="{FF2B5EF4-FFF2-40B4-BE49-F238E27FC236}">
                <a16:creationId xmlns:a16="http://schemas.microsoft.com/office/drawing/2014/main" id="{8C055E16-2DA3-411E-A1D4-2F553E051028}"/>
              </a:ext>
            </a:extLst>
          </p:cNvPr>
          <p:cNvSpPr>
            <a:spLocks noGrp="1"/>
          </p:cNvSpPr>
          <p:nvPr>
            <p:ph type="sldNum" sz="quarter" idx="4"/>
          </p:nvPr>
        </p:nvSpPr>
        <p:spPr/>
        <p:txBody>
          <a:bodyPr/>
          <a:lstStyle/>
          <a:p>
            <a:fld id="{E5840838-7F8A-404F-8AEF-0EB30CA15614}" type="slidenum">
              <a:rPr lang="en-US" smtClean="0"/>
              <a:pPr/>
              <a:t>4</a:t>
            </a:fld>
            <a:endParaRPr lang="en-US" dirty="0"/>
          </a:p>
        </p:txBody>
      </p:sp>
      <p:pic>
        <p:nvPicPr>
          <p:cNvPr id="4" name="Picture 3" descr="A cartoon rabbit with hands covering eyes&#10;&#10;Description automatically generated">
            <a:extLst>
              <a:ext uri="{FF2B5EF4-FFF2-40B4-BE49-F238E27FC236}">
                <a16:creationId xmlns:a16="http://schemas.microsoft.com/office/drawing/2014/main" id="{86F67EE5-4E3A-CBB8-EAB7-507744AB170D}"/>
              </a:ext>
            </a:extLst>
          </p:cNvPr>
          <p:cNvPicPr>
            <a:picLocks noChangeAspect="1"/>
          </p:cNvPicPr>
          <p:nvPr/>
        </p:nvPicPr>
        <p:blipFill>
          <a:blip r:embed="rId4"/>
          <a:stretch>
            <a:fillRect/>
          </a:stretch>
        </p:blipFill>
        <p:spPr>
          <a:xfrm>
            <a:off x="15531669" y="7146346"/>
            <a:ext cx="2052208" cy="20522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9" name="Text 0"/>
          <p:cNvSpPr>
            <a:spLocks noGrp="1"/>
          </p:cNvSpPr>
          <p:nvPr>
            <p:ph type="title" idx="4294967295"/>
          </p:nvPr>
        </p:nvSpPr>
        <p:spPr>
          <a:xfrm>
            <a:off x="1762125" y="1342597"/>
            <a:ext cx="6272282" cy="24288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Lack of </a:t>
            </a:r>
            <a:r>
              <a:rPr kumimoji="0" lang="en-US" sz="6304" b="0" i="0" u="none" strike="noStrike" kern="1200" cap="none" spc="0" normalizeH="0" baseline="0" noProof="0" dirty="0">
                <a:ln>
                  <a:noFill/>
                </a:ln>
                <a:solidFill>
                  <a:srgbClr val="F8A838"/>
                </a:solidFill>
                <a:effectLst/>
                <a:uLnTx/>
                <a:uFillTx/>
                <a:latin typeface="Montserrat Black" pitchFamily="34" charset="0"/>
                <a:ea typeface="Montserrat Black" pitchFamily="34" charset="-122"/>
                <a:cs typeface="Montserrat Black" pitchFamily="34" charset="-120"/>
              </a:rPr>
              <a:t>accessibility</a:t>
            </a: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 options</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 1"/>
          <p:cNvSpPr/>
          <p:nvPr/>
        </p:nvSpPr>
        <p:spPr>
          <a:xfrm>
            <a:off x="10620375" y="1294972"/>
            <a:ext cx="7004684" cy="148590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Missing closed captioning, adjustable color contrast, and options for players with motor disabilities can make it difficult or impossible 
for people to fully participate in certain games.</a:t>
            </a:r>
            <a:endParaRPr lang="en-US" sz="2100" dirty="0"/>
          </a:p>
        </p:txBody>
      </p:sp>
      <p:pic>
        <p:nvPicPr>
          <p:cNvPr id="20" name="Picture 19" descr="Microsoft Xbox adaptive controller">
            <a:extLst>
              <a:ext uri="{FF2B5EF4-FFF2-40B4-BE49-F238E27FC236}">
                <a16:creationId xmlns:a16="http://schemas.microsoft.com/office/drawing/2014/main" id="{07520773-9816-4FD8-BD8E-7FE515BE665E}"/>
              </a:ext>
            </a:extLst>
          </p:cNvPr>
          <p:cNvPicPr>
            <a:picLocks noChangeAspect="1"/>
          </p:cNvPicPr>
          <p:nvPr/>
        </p:nvPicPr>
        <p:blipFill>
          <a:blip r:embed="rId3"/>
          <a:srcRect l="144" t="13133" r="2891" b="20214"/>
          <a:stretch>
            <a:fillRect/>
          </a:stretch>
        </p:blipFill>
        <p:spPr>
          <a:xfrm>
            <a:off x="0" y="5001853"/>
            <a:ext cx="11930332" cy="4351706"/>
          </a:xfrm>
          <a:custGeom>
            <a:avLst/>
            <a:gdLst>
              <a:gd name="connsiteX0" fmla="*/ 0 w 11930332"/>
              <a:gd name="connsiteY0" fmla="*/ 0 h 4351706"/>
              <a:gd name="connsiteX1" fmla="*/ 11930332 w 11930332"/>
              <a:gd name="connsiteY1" fmla="*/ 0 h 4351706"/>
              <a:gd name="connsiteX2" fmla="*/ 11930332 w 11930332"/>
              <a:gd name="connsiteY2" fmla="*/ 4351706 h 4351706"/>
              <a:gd name="connsiteX3" fmla="*/ 0 w 11930332"/>
              <a:gd name="connsiteY3" fmla="*/ 4351706 h 4351706"/>
            </a:gdLst>
            <a:ahLst/>
            <a:cxnLst>
              <a:cxn ang="0">
                <a:pos x="connsiteX0" y="connsiteY0"/>
              </a:cxn>
              <a:cxn ang="0">
                <a:pos x="connsiteX1" y="connsiteY1"/>
              </a:cxn>
              <a:cxn ang="0">
                <a:pos x="connsiteX2" y="connsiteY2"/>
              </a:cxn>
              <a:cxn ang="0">
                <a:pos x="connsiteX3" y="connsiteY3"/>
              </a:cxn>
            </a:cxnLst>
            <a:rect l="l" t="t" r="r" b="b"/>
            <a:pathLst>
              <a:path w="11930332" h="4351706">
                <a:moveTo>
                  <a:pt x="0" y="0"/>
                </a:moveTo>
                <a:lnTo>
                  <a:pt x="11930332" y="0"/>
                </a:lnTo>
                <a:lnTo>
                  <a:pt x="11930332" y="4351706"/>
                </a:lnTo>
                <a:lnTo>
                  <a:pt x="0" y="4351706"/>
                </a:lnTo>
                <a:close/>
              </a:path>
            </a:pathLst>
          </a:custGeom>
        </p:spPr>
      </p:pic>
      <p:sp>
        <p:nvSpPr>
          <p:cNvPr id="12" name="Text 3"/>
          <p:cNvSpPr/>
          <p:nvPr/>
        </p:nvSpPr>
        <p:spPr>
          <a:xfrm>
            <a:off x="628650" y="8781455"/>
            <a:ext cx="2133600" cy="304800"/>
          </a:xfrm>
          <a:prstGeom prst="rect">
            <a:avLst/>
          </a:prstGeom>
          <a:noFill/>
          <a:ln/>
        </p:spPr>
        <p:txBody>
          <a:bodyPr wrap="square" lIns="0" tIns="0" rIns="0" bIns="0" rtlCol="0" anchor="t"/>
          <a:lstStyle/>
          <a:p>
            <a:pPr marL="0" indent="0" algn="l">
              <a:lnSpc>
                <a:spcPts val="2391"/>
              </a:lnSpc>
              <a:buNone/>
            </a:pPr>
            <a:r>
              <a:rPr lang="en-US" sz="1500" dirty="0">
                <a:solidFill>
                  <a:srgbClr val="FFFFFF"/>
                </a:solidFill>
                <a:latin typeface="Montserrat Medium" pitchFamily="34" charset="0"/>
                <a:ea typeface="Montserrat Medium" pitchFamily="34" charset="-122"/>
                <a:cs typeface="Montserrat Medium" pitchFamily="34" charset="-120"/>
              </a:rPr>
              <a:t>Photo: Microsoft Xbox</a:t>
            </a:r>
            <a:endParaRPr lang="en-US" sz="1500" dirty="0"/>
          </a:p>
        </p:txBody>
      </p:sp>
      <p:sp>
        <p:nvSpPr>
          <p:cNvPr id="16" name="Rectangle 15">
            <a:extLst>
              <a:ext uri="{FF2B5EF4-FFF2-40B4-BE49-F238E27FC236}">
                <a16:creationId xmlns:a16="http://schemas.microsoft.com/office/drawing/2014/main" id="{487493EB-4BDF-42CF-AA5A-E4A9AF1B462A}"/>
              </a:ext>
              <a:ext uri="{C183D7F6-B498-43B3-948B-1728B52AA6E4}">
                <adec:decorative xmlns:adec="http://schemas.microsoft.com/office/drawing/2017/decorative" val="1"/>
              </a:ext>
            </a:extLst>
          </p:cNvPr>
          <p:cNvSpPr/>
          <p:nvPr/>
        </p:nvSpPr>
        <p:spPr>
          <a:xfrm>
            <a:off x="11930332" y="5001853"/>
            <a:ext cx="6357668" cy="4351706"/>
          </a:xfrm>
          <a:prstGeom prst="rect">
            <a:avLst/>
          </a:prstGeom>
          <a:solidFill>
            <a:srgbClr val="F8A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2"/>
          <p:cNvSpPr/>
          <p:nvPr/>
        </p:nvSpPr>
        <p:spPr>
          <a:xfrm>
            <a:off x="13192125" y="5758476"/>
            <a:ext cx="3817925" cy="1895475"/>
          </a:xfrm>
          <a:prstGeom prst="rect">
            <a:avLst/>
          </a:prstGeom>
          <a:noFill/>
          <a:ln/>
        </p:spPr>
        <p:txBody>
          <a:bodyPr wrap="square" lIns="0" tIns="0" rIns="0" bIns="0" rtlCol="0" anchor="t"/>
          <a:lstStyle/>
          <a:p>
            <a:pPr marL="0" indent="0" algn="l">
              <a:lnSpc>
                <a:spcPts val="2989"/>
              </a:lnSpc>
              <a:buNone/>
            </a:pPr>
            <a:r>
              <a:rPr lang="en-US" sz="1875" dirty="0">
                <a:solidFill>
                  <a:srgbClr val="25283D"/>
                </a:solidFill>
                <a:latin typeface="Montserrat Medium" pitchFamily="34" charset="0"/>
                <a:ea typeface="Montserrat Medium" pitchFamily="34" charset="-122"/>
                <a:cs typeface="Montserrat Medium" pitchFamily="34" charset="-120"/>
              </a:rPr>
              <a:t>This adaptive controller from 
Microsoft Xbox allows players 
to customize their gaming experience.</a:t>
            </a:r>
            <a:r>
              <a:rPr lang="en-US" sz="1875" dirty="0">
                <a:solidFill>
                  <a:srgbClr val="FFFFFF"/>
                </a:solidFill>
                <a:latin typeface="Montserrat Medium" pitchFamily="34" charset="0"/>
                <a:ea typeface="Montserrat Medium" pitchFamily="34" charset="-122"/>
                <a:cs typeface="Montserrat Medium" pitchFamily="34" charset="-120"/>
              </a:rPr>
              <a:t> </a:t>
            </a:r>
            <a:r>
              <a:rPr lang="en-US" sz="1875" dirty="0">
                <a:solidFill>
                  <a:schemeClr val="bg1"/>
                </a:solidFill>
                <a:latin typeface="Montserrat Medium" pitchFamily="34" charset="0"/>
                <a:ea typeface="Montserrat Medium" pitchFamily="34" charset="-122"/>
                <a:cs typeface="Montserrat Medium" pitchFamily="34" charset="-120"/>
                <a:hlinkClick r:id="rId4">
                  <a:extLst>
                    <a:ext uri="{A12FA001-AC4F-418D-AE19-62706E023703}">
                      <ahyp:hlinkClr xmlns:ahyp="http://schemas.microsoft.com/office/drawing/2018/hyperlinkcolor" val="tx"/>
                    </a:ext>
                  </a:extLst>
                </a:hlinkClick>
              </a:rPr>
              <a:t>Sony Playstation </a:t>
            </a:r>
            <a:r>
              <a:rPr lang="en-US" sz="1875" dirty="0">
                <a:solidFill>
                  <a:srgbClr val="25283D"/>
                </a:solidFill>
                <a:latin typeface="Montserrat Medium" pitchFamily="34" charset="0"/>
                <a:ea typeface="Montserrat Medium" pitchFamily="34" charset="-122"/>
                <a:cs typeface="Montserrat Medium" pitchFamily="34" charset="-120"/>
              </a:rPr>
              <a:t>also unveiled its first accessible console game controller, built with the disability community.</a:t>
            </a:r>
            <a:endParaRPr lang="en-US" sz="1875" dirty="0"/>
          </a:p>
        </p:txBody>
      </p:sp>
      <p:sp>
        <p:nvSpPr>
          <p:cNvPr id="14" name="Slide Number Placeholder 13">
            <a:extLst>
              <a:ext uri="{FF2B5EF4-FFF2-40B4-BE49-F238E27FC236}">
                <a16:creationId xmlns:a16="http://schemas.microsoft.com/office/drawing/2014/main" id="{906FCC34-7903-4594-9EC2-6279BEDD7AEC}"/>
              </a:ext>
            </a:extLst>
          </p:cNvPr>
          <p:cNvSpPr>
            <a:spLocks noGrp="1"/>
          </p:cNvSpPr>
          <p:nvPr>
            <p:ph type="sldNum" sz="quarter" idx="4"/>
          </p:nvPr>
        </p:nvSpPr>
        <p:spPr/>
        <p:txBody>
          <a:bodyPr/>
          <a:lstStyle/>
          <a:p>
            <a:fld id="{E5840838-7F8A-404F-8AEF-0EB30CA15614}" type="slidenum">
              <a:rPr lang="en-US" smtClean="0"/>
              <a:pPr/>
              <a:t>5</a:t>
            </a:fld>
            <a:endParaRPr lang="en-US" dirty="0"/>
          </a:p>
        </p:txBody>
      </p:sp>
      <p:pic>
        <p:nvPicPr>
          <p:cNvPr id="3" name="Picture 2" descr="A cartoon hand giving a thumbs down">
            <a:extLst>
              <a:ext uri="{FF2B5EF4-FFF2-40B4-BE49-F238E27FC236}">
                <a16:creationId xmlns:a16="http://schemas.microsoft.com/office/drawing/2014/main" id="{2D154E04-92C6-0C55-39F9-63AFD583F1EA}"/>
              </a:ext>
            </a:extLst>
          </p:cNvPr>
          <p:cNvPicPr>
            <a:picLocks noChangeAspect="1"/>
          </p:cNvPicPr>
          <p:nvPr/>
        </p:nvPicPr>
        <p:blipFill>
          <a:blip r:embed="rId5"/>
          <a:stretch>
            <a:fillRect/>
          </a:stretch>
        </p:blipFill>
        <p:spPr>
          <a:xfrm rot="12933435">
            <a:off x="5103258" y="2954909"/>
            <a:ext cx="1723817" cy="17238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9" name="Text 0"/>
          <p:cNvSpPr>
            <a:spLocks noGrp="1"/>
          </p:cNvSpPr>
          <p:nvPr>
            <p:ph type="title" idx="4294967295"/>
          </p:nvPr>
        </p:nvSpPr>
        <p:spPr>
          <a:xfrm>
            <a:off x="1762125" y="1342597"/>
            <a:ext cx="7581412" cy="24288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000000"/>
                </a:solidFill>
                <a:effectLst/>
                <a:uLnTx/>
                <a:uFillTx/>
                <a:latin typeface="Montserrat Black" pitchFamily="34" charset="0"/>
                <a:ea typeface="Montserrat Black" pitchFamily="34" charset="-122"/>
                <a:cs typeface="Montserrat Black" pitchFamily="34" charset="-120"/>
              </a:rPr>
              <a:t>Stereotypical </a:t>
            </a:r>
            <a:r>
              <a:rPr kumimoji="0" lang="en-US" sz="6304" b="0" i="0" u="none" strike="noStrike" kern="1200" cap="none" spc="0" normalizeH="0" baseline="0" noProof="0" dirty="0">
                <a:ln>
                  <a:noFill/>
                </a:ln>
                <a:solidFill>
                  <a:srgbClr val="E04403"/>
                </a:solidFill>
                <a:effectLst/>
                <a:uLnTx/>
                <a:uFillTx/>
                <a:latin typeface="Montserrat Black" pitchFamily="34" charset="0"/>
                <a:ea typeface="Montserrat Black" pitchFamily="34" charset="-122"/>
                <a:cs typeface="Montserrat Black" pitchFamily="34" charset="-120"/>
              </a:rPr>
              <a:t>representation
</a:t>
            </a:r>
            <a:r>
              <a:rPr kumimoji="0" lang="en-US" sz="6304" b="0" i="0" u="none" strike="noStrike" kern="1200" cap="none" spc="0" normalizeH="0" baseline="0" noProof="0" dirty="0">
                <a:ln>
                  <a:noFill/>
                </a:ln>
                <a:solidFill>
                  <a:srgbClr val="000000"/>
                </a:solidFill>
                <a:effectLst/>
                <a:uLnTx/>
                <a:uFillTx/>
                <a:latin typeface="Montserrat Black" pitchFamily="34" charset="0"/>
                <a:ea typeface="Montserrat Black" pitchFamily="34" charset="-122"/>
                <a:cs typeface="Montserrat Black" pitchFamily="34" charset="-120"/>
              </a:rPr>
              <a:t>of disabilities</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 1"/>
          <p:cNvSpPr/>
          <p:nvPr/>
        </p:nvSpPr>
        <p:spPr>
          <a:xfrm>
            <a:off x="10496550" y="1342597"/>
            <a:ext cx="6217593" cy="111442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Many games rely on harmful stereotypes, such as the "tragic hero" or the "superhero". These representations reinforce stigma.</a:t>
            </a:r>
            <a:endParaRPr lang="en-US" sz="2100" dirty="0"/>
          </a:p>
        </p:txBody>
      </p:sp>
      <p:pic>
        <p:nvPicPr>
          <p:cNvPr id="22" name="Picture 21" descr="Junkrat from the game, Overwatch">
            <a:extLst>
              <a:ext uri="{FF2B5EF4-FFF2-40B4-BE49-F238E27FC236}">
                <a16:creationId xmlns:a16="http://schemas.microsoft.com/office/drawing/2014/main" id="{8B30913E-BE34-4D13-910C-5858E08420E2}"/>
              </a:ext>
            </a:extLst>
          </p:cNvPr>
          <p:cNvPicPr>
            <a:picLocks noChangeAspect="1"/>
          </p:cNvPicPr>
          <p:nvPr/>
        </p:nvPicPr>
        <p:blipFill>
          <a:blip r:embed="rId3"/>
          <a:srcRect l="4681" t="2718" r="12" b="42143"/>
          <a:stretch>
            <a:fillRect/>
          </a:stretch>
        </p:blipFill>
        <p:spPr>
          <a:xfrm>
            <a:off x="6534150" y="5144914"/>
            <a:ext cx="11753850" cy="4210050"/>
          </a:xfrm>
          <a:custGeom>
            <a:avLst/>
            <a:gdLst>
              <a:gd name="connsiteX0" fmla="*/ 0 w 11753850"/>
              <a:gd name="connsiteY0" fmla="*/ 0 h 4210050"/>
              <a:gd name="connsiteX1" fmla="*/ 11753850 w 11753850"/>
              <a:gd name="connsiteY1" fmla="*/ 0 h 4210050"/>
              <a:gd name="connsiteX2" fmla="*/ 11753850 w 11753850"/>
              <a:gd name="connsiteY2" fmla="*/ 4210050 h 4210050"/>
              <a:gd name="connsiteX3" fmla="*/ 0 w 11753850"/>
              <a:gd name="connsiteY3" fmla="*/ 4210050 h 4210050"/>
            </a:gdLst>
            <a:ahLst/>
            <a:cxnLst>
              <a:cxn ang="0">
                <a:pos x="connsiteX0" y="connsiteY0"/>
              </a:cxn>
              <a:cxn ang="0">
                <a:pos x="connsiteX1" y="connsiteY1"/>
              </a:cxn>
              <a:cxn ang="0">
                <a:pos x="connsiteX2" y="connsiteY2"/>
              </a:cxn>
              <a:cxn ang="0">
                <a:pos x="connsiteX3" y="connsiteY3"/>
              </a:cxn>
            </a:cxnLst>
            <a:rect l="l" t="t" r="r" b="b"/>
            <a:pathLst>
              <a:path w="11753850" h="4210050">
                <a:moveTo>
                  <a:pt x="0" y="0"/>
                </a:moveTo>
                <a:lnTo>
                  <a:pt x="11753850" y="0"/>
                </a:lnTo>
                <a:lnTo>
                  <a:pt x="11753850" y="4210050"/>
                </a:lnTo>
                <a:lnTo>
                  <a:pt x="0" y="4210050"/>
                </a:lnTo>
                <a:close/>
              </a:path>
            </a:pathLst>
          </a:custGeom>
        </p:spPr>
      </p:pic>
      <p:pic>
        <p:nvPicPr>
          <p:cNvPr id="4" name="Image 2">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5144914"/>
            <a:ext cx="6534150" cy="4210050"/>
          </a:xfrm>
          <a:prstGeom prst="rect">
            <a:avLst/>
          </a:prstGeom>
        </p:spPr>
      </p:pic>
      <p:sp>
        <p:nvSpPr>
          <p:cNvPr id="12" name="Text 3"/>
          <p:cNvSpPr/>
          <p:nvPr/>
        </p:nvSpPr>
        <p:spPr>
          <a:xfrm>
            <a:off x="942975" y="6156201"/>
            <a:ext cx="4630006" cy="2187476"/>
          </a:xfrm>
          <a:prstGeom prst="rect">
            <a:avLst/>
          </a:prstGeom>
          <a:noFill/>
          <a:ln/>
        </p:spPr>
        <p:txBody>
          <a:bodyPr wrap="square" lIns="0" tIns="0" rIns="0" bIns="0" rtlCol="0" anchor="t"/>
          <a:lstStyle/>
          <a:p>
            <a:pPr marL="0" indent="0" algn="l">
              <a:lnSpc>
                <a:spcPts val="3000"/>
              </a:lnSpc>
              <a:buNone/>
            </a:pPr>
            <a:r>
              <a:rPr lang="en-US" sz="1875" dirty="0">
                <a:solidFill>
                  <a:srgbClr val="FFFFFF"/>
                </a:solidFill>
                <a:latin typeface="Montserrat Medium" pitchFamily="34" charset="0"/>
                <a:ea typeface="Montserrat Medium" pitchFamily="34" charset="-122"/>
                <a:cs typeface="Montserrat Medium" pitchFamily="34" charset="-120"/>
              </a:rPr>
              <a:t>This is Junkrat, from the game, Overwatch. He's an amputee. Hellblade: Senua's Sacrifice, Hyper Dot, and Night in the Woods are also great games with positive representation of different disabilities.</a:t>
            </a:r>
            <a:endParaRPr lang="en-US" sz="1875" dirty="0"/>
          </a:p>
        </p:txBody>
      </p:sp>
      <p:sp>
        <p:nvSpPr>
          <p:cNvPr id="13" name="Text 4"/>
          <p:cNvSpPr/>
          <p:nvPr/>
        </p:nvSpPr>
        <p:spPr>
          <a:xfrm>
            <a:off x="15982950" y="8755084"/>
            <a:ext cx="1971675" cy="304800"/>
          </a:xfrm>
          <a:prstGeom prst="rect">
            <a:avLst/>
          </a:prstGeom>
          <a:noFill/>
          <a:ln/>
        </p:spPr>
        <p:txBody>
          <a:bodyPr wrap="square" lIns="0" tIns="0" rIns="0" bIns="0" rtlCol="0" anchor="t"/>
          <a:lstStyle/>
          <a:p>
            <a:pPr marL="0" indent="0" algn="r">
              <a:lnSpc>
                <a:spcPts val="2391"/>
              </a:lnSpc>
              <a:buNone/>
            </a:pPr>
            <a:r>
              <a:rPr lang="en-US" sz="1500" dirty="0">
                <a:solidFill>
                  <a:srgbClr val="FFFFFF"/>
                </a:solidFill>
                <a:latin typeface="Montserrat Medium" pitchFamily="34" charset="0"/>
                <a:ea typeface="Montserrat Medium" pitchFamily="34" charset="-122"/>
                <a:cs typeface="Montserrat Medium" pitchFamily="34" charset="-120"/>
              </a:rPr>
              <a:t>Photo: Yahoo Sports</a:t>
            </a:r>
            <a:endParaRPr lang="en-US" sz="1500" dirty="0"/>
          </a:p>
        </p:txBody>
      </p:sp>
      <p:sp>
        <p:nvSpPr>
          <p:cNvPr id="15" name="Slide Number Placeholder 14">
            <a:extLst>
              <a:ext uri="{FF2B5EF4-FFF2-40B4-BE49-F238E27FC236}">
                <a16:creationId xmlns:a16="http://schemas.microsoft.com/office/drawing/2014/main" id="{88EE14D4-C45E-40F2-8CED-2A49F42428DA}"/>
              </a:ext>
            </a:extLst>
          </p:cNvPr>
          <p:cNvSpPr>
            <a:spLocks noGrp="1"/>
          </p:cNvSpPr>
          <p:nvPr>
            <p:ph type="sldNum" sz="quarter" idx="4"/>
          </p:nvPr>
        </p:nvSpPr>
        <p:spPr/>
        <p:txBody>
          <a:bodyPr/>
          <a:lstStyle/>
          <a:p>
            <a:fld id="{E5840838-7F8A-404F-8AEF-0EB30CA15614}" type="slidenum">
              <a:rPr lang="en-US" smtClean="0"/>
              <a:pPr/>
              <a:t>6</a:t>
            </a:fld>
            <a:endParaRPr lang="en-US" dirty="0"/>
          </a:p>
        </p:txBody>
      </p:sp>
      <p:pic>
        <p:nvPicPr>
          <p:cNvPr id="11" name="Picture 10" descr="A cartoon hand giving a thumbs down">
            <a:extLst>
              <a:ext uri="{FF2B5EF4-FFF2-40B4-BE49-F238E27FC236}">
                <a16:creationId xmlns:a16="http://schemas.microsoft.com/office/drawing/2014/main" id="{3C1AD1B4-C3E5-7DD6-C74A-7BCA44D7F915}"/>
              </a:ext>
            </a:extLst>
          </p:cNvPr>
          <p:cNvPicPr>
            <a:picLocks noChangeAspect="1"/>
          </p:cNvPicPr>
          <p:nvPr/>
        </p:nvPicPr>
        <p:blipFill>
          <a:blip r:embed="rId6"/>
          <a:stretch>
            <a:fillRect/>
          </a:stretch>
        </p:blipFill>
        <p:spPr>
          <a:xfrm rot="12933435">
            <a:off x="7718441" y="2797519"/>
            <a:ext cx="1723817" cy="17238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9" name="Text 1"/>
          <p:cNvSpPr>
            <a:spLocks noGrp="1"/>
          </p:cNvSpPr>
          <p:nvPr>
            <p:ph type="title" idx="4294967295"/>
          </p:nvPr>
        </p:nvSpPr>
        <p:spPr>
          <a:xfrm>
            <a:off x="10496550" y="1342597"/>
            <a:ext cx="6537964" cy="24288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000000"/>
                </a:solidFill>
                <a:effectLst/>
                <a:uLnTx/>
                <a:uFillTx/>
                <a:latin typeface="Montserrat Black" pitchFamily="34" charset="0"/>
                <a:ea typeface="Montserrat Black" pitchFamily="34" charset="-122"/>
                <a:cs typeface="Montserrat Black" pitchFamily="34" charset="-120"/>
              </a:rPr>
              <a:t>Limited </a:t>
            </a:r>
            <a:r>
              <a:rPr kumimoji="0" lang="en-US" sz="6304" b="0" i="0" u="none" strike="noStrike" kern="1200" cap="none" spc="0" normalizeH="0" baseline="0" noProof="0" dirty="0">
                <a:ln>
                  <a:noFill/>
                </a:ln>
                <a:solidFill>
                  <a:srgbClr val="6A5D7B"/>
                </a:solidFill>
                <a:effectLst/>
                <a:uLnTx/>
                <a:uFillTx/>
                <a:latin typeface="Montserrat Black" pitchFamily="34" charset="0"/>
                <a:ea typeface="Montserrat Black" pitchFamily="34" charset="-122"/>
                <a:cs typeface="Montserrat Black" pitchFamily="34" charset="-120"/>
              </a:rPr>
              <a:t>representation</a:t>
            </a:r>
            <a:r>
              <a:rPr kumimoji="0" lang="en-US" sz="6304" b="0" i="0" u="none" strike="noStrike" kern="1200" cap="none" spc="0" normalizeH="0" baseline="0" noProof="0" dirty="0">
                <a:ln>
                  <a:noFill/>
                </a:ln>
                <a:solidFill>
                  <a:srgbClr val="000000"/>
                </a:solidFill>
                <a:effectLst/>
                <a:uLnTx/>
                <a:uFillTx/>
                <a:latin typeface="Montserrat Black" pitchFamily="34" charset="0"/>
                <a:ea typeface="Montserrat Black" pitchFamily="34" charset="-122"/>
                <a:cs typeface="Montserrat Black" pitchFamily="34" charset="-120"/>
              </a:rPr>
              <a:t> 
of disabilities</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 2"/>
          <p:cNvSpPr/>
          <p:nvPr/>
        </p:nvSpPr>
        <p:spPr>
          <a:xfrm>
            <a:off x="10496550" y="5143500"/>
            <a:ext cx="6537964" cy="111442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Many games only represent physical disabilities, while neglecting to include autism and other intellectual and developmental disabilities.</a:t>
            </a:r>
            <a:endParaRPr lang="en-US" sz="2100" dirty="0"/>
          </a:p>
        </p:txBody>
      </p:sp>
      <p:pic>
        <p:nvPicPr>
          <p:cNvPr id="2" name="Image 0" descr="Symmetra, from the game Overwatch"/>
          <p:cNvPicPr>
            <a:picLocks noChangeAspect="1"/>
          </p:cNvPicPr>
          <p:nvPr/>
        </p:nvPicPr>
        <p:blipFill>
          <a:blip r:embed="rId3"/>
          <a:srcRect/>
          <a:stretch/>
        </p:blipFill>
        <p:spPr>
          <a:xfrm>
            <a:off x="0" y="-12700"/>
            <a:ext cx="9144000" cy="9353550"/>
          </a:xfrm>
          <a:prstGeom prst="rect">
            <a:avLst/>
          </a:prstGeom>
        </p:spPr>
      </p:pic>
      <p:sp>
        <p:nvSpPr>
          <p:cNvPr id="8" name="Text 0"/>
          <p:cNvSpPr/>
          <p:nvPr/>
        </p:nvSpPr>
        <p:spPr>
          <a:xfrm>
            <a:off x="619125" y="8669592"/>
            <a:ext cx="1695450" cy="304800"/>
          </a:xfrm>
          <a:prstGeom prst="rect">
            <a:avLst/>
          </a:prstGeom>
          <a:noFill/>
          <a:ln/>
        </p:spPr>
        <p:txBody>
          <a:bodyPr wrap="square" lIns="0" tIns="0" rIns="0" bIns="0" rtlCol="0" anchor="t"/>
          <a:lstStyle/>
          <a:p>
            <a:pPr marL="0" indent="0" algn="l">
              <a:lnSpc>
                <a:spcPts val="2391"/>
              </a:lnSpc>
              <a:buNone/>
            </a:pPr>
            <a:r>
              <a:rPr lang="en-US" sz="1500" dirty="0">
                <a:solidFill>
                  <a:srgbClr val="FFFFFF"/>
                </a:solidFill>
                <a:latin typeface="Montserrat Medium" pitchFamily="34" charset="0"/>
                <a:ea typeface="Montserrat Medium" pitchFamily="34" charset="-122"/>
                <a:cs typeface="Montserrat Medium" pitchFamily="34" charset="-120"/>
              </a:rPr>
              <a:t>Photo: gamespot</a:t>
            </a:r>
            <a:endParaRPr lang="en-US" sz="1500" dirty="0"/>
          </a:p>
        </p:txBody>
      </p:sp>
      <p:pic>
        <p:nvPicPr>
          <p:cNvPr id="3" name="Image 1">
            <a:extLs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144000" y="7132464"/>
            <a:ext cx="9144000" cy="2209800"/>
          </a:xfrm>
          <a:prstGeom prst="rect">
            <a:avLst/>
          </a:prstGeom>
        </p:spPr>
      </p:pic>
      <p:sp>
        <p:nvSpPr>
          <p:cNvPr id="11" name="Text 3"/>
          <p:cNvSpPr/>
          <p:nvPr/>
        </p:nvSpPr>
        <p:spPr>
          <a:xfrm>
            <a:off x="10982325" y="7720236"/>
            <a:ext cx="5446240" cy="1059654"/>
          </a:xfrm>
          <a:prstGeom prst="rect">
            <a:avLst/>
          </a:prstGeom>
          <a:noFill/>
          <a:ln/>
        </p:spPr>
        <p:txBody>
          <a:bodyPr wrap="square" lIns="0" tIns="0" rIns="0" bIns="0" rtlCol="0" anchor="t"/>
          <a:lstStyle/>
          <a:p>
            <a:pPr marL="0" indent="0" algn="l">
              <a:lnSpc>
                <a:spcPts val="3000"/>
              </a:lnSpc>
              <a:buNone/>
            </a:pPr>
            <a:r>
              <a:rPr lang="en-US" sz="1875" dirty="0">
                <a:solidFill>
                  <a:srgbClr val="FFFFFF"/>
                </a:solidFill>
                <a:latin typeface="Montserrat Medium" pitchFamily="34" charset="0"/>
                <a:ea typeface="Montserrat Medium" pitchFamily="34" charset="-122"/>
                <a:cs typeface="Montserrat Medium" pitchFamily="34" charset="-120"/>
              </a:rPr>
              <a:t>This is Symmetra, also from the game, Overwatch. She is autistic. Another Overwatch character, Ana, has low vision.</a:t>
            </a:r>
            <a:endParaRPr lang="en-US" sz="1875" dirty="0"/>
          </a:p>
        </p:txBody>
      </p:sp>
      <p:sp>
        <p:nvSpPr>
          <p:cNvPr id="13" name="Slide Number Placeholder 12">
            <a:extLst>
              <a:ext uri="{FF2B5EF4-FFF2-40B4-BE49-F238E27FC236}">
                <a16:creationId xmlns:a16="http://schemas.microsoft.com/office/drawing/2014/main" id="{7EEA0F89-A247-4305-AFBD-DF9C5296F55D}"/>
              </a:ext>
            </a:extLst>
          </p:cNvPr>
          <p:cNvSpPr>
            <a:spLocks noGrp="1"/>
          </p:cNvSpPr>
          <p:nvPr>
            <p:ph type="sldNum" sz="quarter" idx="4"/>
          </p:nvPr>
        </p:nvSpPr>
        <p:spPr/>
        <p:txBody>
          <a:bodyPr/>
          <a:lstStyle/>
          <a:p>
            <a:fld id="{E5840838-7F8A-404F-8AEF-0EB30CA15614}" type="slidenum">
              <a:rPr lang="en-US" smtClean="0"/>
              <a:pPr/>
              <a:t>7</a:t>
            </a:fld>
            <a:endParaRPr lang="en-US" dirty="0"/>
          </a:p>
        </p:txBody>
      </p:sp>
      <p:pic>
        <p:nvPicPr>
          <p:cNvPr id="12" name="Picture 11" descr="A cartoon hand giving a thumbs down">
            <a:extLst>
              <a:ext uri="{FF2B5EF4-FFF2-40B4-BE49-F238E27FC236}">
                <a16:creationId xmlns:a16="http://schemas.microsoft.com/office/drawing/2014/main" id="{23DA3F03-F633-8756-3867-14CA5F029764}"/>
              </a:ext>
            </a:extLst>
          </p:cNvPr>
          <p:cNvPicPr>
            <a:picLocks noChangeAspect="1"/>
          </p:cNvPicPr>
          <p:nvPr/>
        </p:nvPicPr>
        <p:blipFill>
          <a:blip r:embed="rId6"/>
          <a:stretch>
            <a:fillRect/>
          </a:stretch>
        </p:blipFill>
        <p:spPr>
          <a:xfrm rot="12933435">
            <a:off x="16223684" y="2954908"/>
            <a:ext cx="1723817" cy="172381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9" name="Text 1"/>
          <p:cNvSpPr>
            <a:spLocks noGrp="1"/>
          </p:cNvSpPr>
          <p:nvPr>
            <p:ph type="title" idx="4294967295"/>
          </p:nvPr>
        </p:nvSpPr>
        <p:spPr>
          <a:xfrm>
            <a:off x="1762125" y="1342597"/>
            <a:ext cx="6272282" cy="24288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E04403"/>
                </a:solidFill>
                <a:effectLst/>
                <a:uLnTx/>
                <a:uFillTx/>
                <a:latin typeface="Montserrat Black" pitchFamily="34" charset="0"/>
                <a:ea typeface="Montserrat Black" pitchFamily="34" charset="-122"/>
                <a:cs typeface="Montserrat Black" pitchFamily="34" charset="-120"/>
              </a:rPr>
              <a:t>Exclusionary </a:t>
            </a: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gaming culture</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 2"/>
          <p:cNvSpPr/>
          <p:nvPr/>
        </p:nvSpPr>
        <p:spPr>
          <a:xfrm>
            <a:off x="1762125" y="5819561"/>
            <a:ext cx="5182402" cy="1485900"/>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A toxic environment can make 
it difficult for disabled gamers 
to participate in communities, 
find support, or access resources.</a:t>
            </a:r>
            <a:endParaRPr lang="en-US" sz="2100" dirty="0"/>
          </a:p>
        </p:txBody>
      </p:sp>
      <p:pic>
        <p:nvPicPr>
          <p:cNvPr id="3" name="Image 1">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44000" y="5255581"/>
            <a:ext cx="9144000" cy="4097969"/>
          </a:xfrm>
          <a:prstGeom prst="rect">
            <a:avLst/>
          </a:prstGeom>
        </p:spPr>
      </p:pic>
      <p:pic>
        <p:nvPicPr>
          <p:cNvPr id="2" name="Image 0" descr="Kids playing video games"/>
          <p:cNvPicPr>
            <a:picLocks noChangeAspect="1"/>
          </p:cNvPicPr>
          <p:nvPr/>
        </p:nvPicPr>
        <p:blipFill>
          <a:blip r:embed="rId5"/>
          <a:srcRect/>
          <a:stretch/>
        </p:blipFill>
        <p:spPr>
          <a:xfrm>
            <a:off x="9144000" y="-12700"/>
            <a:ext cx="9144000" cy="5819561"/>
          </a:xfrm>
          <a:prstGeom prst="rect">
            <a:avLst/>
          </a:prstGeom>
        </p:spPr>
      </p:pic>
      <p:sp>
        <p:nvSpPr>
          <p:cNvPr id="8" name="Text 0"/>
          <p:cNvSpPr/>
          <p:nvPr/>
        </p:nvSpPr>
        <p:spPr>
          <a:xfrm>
            <a:off x="15678150" y="413882"/>
            <a:ext cx="2352675" cy="304800"/>
          </a:xfrm>
          <a:prstGeom prst="rect">
            <a:avLst/>
          </a:prstGeom>
          <a:noFill/>
          <a:ln/>
        </p:spPr>
        <p:txBody>
          <a:bodyPr wrap="square" lIns="0" tIns="0" rIns="0" bIns="0" rtlCol="0" anchor="t"/>
          <a:lstStyle/>
          <a:p>
            <a:pPr marL="0" indent="0" algn="r">
              <a:lnSpc>
                <a:spcPts val="2391"/>
              </a:lnSpc>
              <a:buNone/>
            </a:pPr>
            <a:r>
              <a:rPr lang="en-US" sz="1500" dirty="0">
                <a:solidFill>
                  <a:schemeClr val="bg1"/>
                </a:solidFill>
                <a:latin typeface="Montserrat Medium" pitchFamily="34" charset="0"/>
                <a:ea typeface="Montserrat Medium" pitchFamily="34" charset="-122"/>
                <a:cs typeface="Montserrat Medium" pitchFamily="34" charset="-120"/>
                <a:hlinkClick r:id="rId6">
                  <a:extLst>
                    <a:ext uri="{A12FA001-AC4F-418D-AE19-62706E023703}">
                      <ahyp:hlinkClr xmlns:ahyp="http://schemas.microsoft.com/office/drawing/2018/hyperlinkcolor" val="tx"/>
                    </a:ext>
                  </a:extLst>
                </a:hlinkClick>
              </a:rPr>
              <a:t>Photo &amp; Source: Parents</a:t>
            </a:r>
            <a:endParaRPr lang="en-US" sz="1500" dirty="0">
              <a:solidFill>
                <a:schemeClr val="bg1"/>
              </a:solidFill>
            </a:endParaRPr>
          </a:p>
        </p:txBody>
      </p:sp>
      <p:sp>
        <p:nvSpPr>
          <p:cNvPr id="11" name="Text 3"/>
          <p:cNvSpPr/>
          <p:nvPr/>
        </p:nvSpPr>
        <p:spPr>
          <a:xfrm>
            <a:off x="10287000" y="6459178"/>
            <a:ext cx="6840127" cy="2254760"/>
          </a:xfrm>
          <a:prstGeom prst="rect">
            <a:avLst/>
          </a:prstGeom>
          <a:noFill/>
          <a:ln/>
        </p:spPr>
        <p:txBody>
          <a:bodyPr wrap="square" lIns="0" tIns="0" rIns="0" bIns="0" rtlCol="0" anchor="t"/>
          <a:lstStyle/>
          <a:p>
            <a:pPr marL="0" indent="0" algn="l">
              <a:lnSpc>
                <a:spcPts val="3000"/>
              </a:lnSpc>
              <a:buNone/>
            </a:pPr>
            <a:r>
              <a:rPr lang="en-US" sz="1875" dirty="0">
                <a:solidFill>
                  <a:srgbClr val="FFFFFF"/>
                </a:solidFill>
                <a:latin typeface="Montserrat Medium" pitchFamily="34" charset="0"/>
                <a:ea typeface="Montserrat Medium" pitchFamily="34" charset="-122"/>
                <a:cs typeface="Montserrat Medium" pitchFamily="34" charset="-120"/>
              </a:rPr>
              <a:t>The gaming community can be exclusionary and unwelcoming, especially when gamers have multi-marginalized identities. For example, gamers who are Black, queer, and have disabilities can experience microaggressive comments and harassment 
at compounded rates. Safe, inclusive spaces are critical.</a:t>
            </a:r>
            <a:endParaRPr lang="en-US" sz="1875" dirty="0"/>
          </a:p>
        </p:txBody>
      </p:sp>
      <p:sp>
        <p:nvSpPr>
          <p:cNvPr id="13" name="Slide Number Placeholder 12">
            <a:extLst>
              <a:ext uri="{FF2B5EF4-FFF2-40B4-BE49-F238E27FC236}">
                <a16:creationId xmlns:a16="http://schemas.microsoft.com/office/drawing/2014/main" id="{6D5D6130-120D-4496-83A2-821D10C5B091}"/>
              </a:ext>
            </a:extLst>
          </p:cNvPr>
          <p:cNvSpPr>
            <a:spLocks noGrp="1"/>
          </p:cNvSpPr>
          <p:nvPr>
            <p:ph type="sldNum" sz="quarter" idx="4"/>
          </p:nvPr>
        </p:nvSpPr>
        <p:spPr/>
        <p:txBody>
          <a:bodyPr/>
          <a:lstStyle/>
          <a:p>
            <a:fld id="{E5840838-7F8A-404F-8AEF-0EB30CA15614}" type="slidenum">
              <a:rPr lang="en-US" smtClean="0"/>
              <a:pPr/>
              <a:t>8</a:t>
            </a:fld>
            <a:endParaRPr lang="en-US" dirty="0"/>
          </a:p>
        </p:txBody>
      </p:sp>
      <p:pic>
        <p:nvPicPr>
          <p:cNvPr id="12" name="Picture 11" descr="A cartoon hand giving a thumbs down">
            <a:extLst>
              <a:ext uri="{FF2B5EF4-FFF2-40B4-BE49-F238E27FC236}">
                <a16:creationId xmlns:a16="http://schemas.microsoft.com/office/drawing/2014/main" id="{ACC9F52E-BE0D-D1C0-A5BC-8A656FB44E26}"/>
              </a:ext>
            </a:extLst>
          </p:cNvPr>
          <p:cNvPicPr>
            <a:picLocks noChangeAspect="1"/>
          </p:cNvPicPr>
          <p:nvPr/>
        </p:nvPicPr>
        <p:blipFill>
          <a:blip r:embed="rId7"/>
          <a:stretch>
            <a:fillRect/>
          </a:stretch>
        </p:blipFill>
        <p:spPr>
          <a:xfrm rot="12933435">
            <a:off x="4880212" y="2940765"/>
            <a:ext cx="1723817" cy="17238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8" name="Text 0"/>
          <p:cNvSpPr>
            <a:spLocks noGrp="1"/>
          </p:cNvSpPr>
          <p:nvPr>
            <p:ph type="title" idx="4294967295"/>
          </p:nvPr>
        </p:nvSpPr>
        <p:spPr>
          <a:xfrm>
            <a:off x="1762125" y="1342597"/>
            <a:ext cx="7485469" cy="24288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392"/>
              </a:lnSpc>
              <a:spcBef>
                <a:spcPts val="0"/>
              </a:spcBef>
              <a:spcAft>
                <a:spcPts val="0"/>
              </a:spcAft>
              <a:buClrTx/>
              <a:buSzTx/>
              <a:buFontTx/>
              <a:buNone/>
              <a:tabLst/>
              <a:defRPr/>
            </a:pP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Lack of
</a:t>
            </a:r>
            <a:r>
              <a:rPr kumimoji="0" lang="en-US" sz="6304" b="0" i="0" u="none" strike="noStrike" kern="1200" cap="none" spc="0" normalizeH="0" baseline="0" noProof="0" dirty="0">
                <a:ln>
                  <a:noFill/>
                </a:ln>
                <a:solidFill>
                  <a:srgbClr val="F8A838"/>
                </a:solidFill>
                <a:effectLst/>
                <a:uLnTx/>
                <a:uFillTx/>
                <a:latin typeface="Montserrat Black" pitchFamily="34" charset="0"/>
                <a:ea typeface="Montserrat Black" pitchFamily="34" charset="-122"/>
                <a:cs typeface="Montserrat Black" pitchFamily="34" charset="-120"/>
              </a:rPr>
              <a:t>awareness
</a:t>
            </a:r>
            <a:r>
              <a:rPr kumimoji="0" lang="en-US" sz="6304" b="0" i="0" u="none" strike="noStrike" kern="1200" cap="none" spc="0" normalizeH="0" baseline="0" noProof="0" dirty="0">
                <a:ln>
                  <a:noFill/>
                </a:ln>
                <a:solidFill>
                  <a:srgbClr val="25283D"/>
                </a:solidFill>
                <a:effectLst/>
                <a:uLnTx/>
                <a:uFillTx/>
                <a:latin typeface="Montserrat Black" pitchFamily="34" charset="0"/>
                <a:ea typeface="Montserrat Black" pitchFamily="34" charset="-122"/>
                <a:cs typeface="Montserrat Black" pitchFamily="34" charset="-120"/>
              </a:rPr>
              <a:t>and </a:t>
            </a:r>
            <a:r>
              <a:rPr kumimoji="0" lang="en-US" sz="6304" b="0" i="0" u="none" strike="noStrike" kern="1200" cap="none" spc="0" normalizeH="0" baseline="0" noProof="0" dirty="0">
                <a:ln>
                  <a:noFill/>
                </a:ln>
                <a:solidFill>
                  <a:srgbClr val="F8A838"/>
                </a:solidFill>
                <a:effectLst/>
                <a:uLnTx/>
                <a:uFillTx/>
                <a:latin typeface="Montserrat Black" pitchFamily="34" charset="0"/>
                <a:ea typeface="Montserrat Black" pitchFamily="34" charset="-122"/>
                <a:cs typeface="Montserrat Black" pitchFamily="34" charset="-120"/>
              </a:rPr>
              <a:t>education</a:t>
            </a:r>
            <a:endParaRPr kumimoji="0" lang="en-US" sz="6304"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1"/>
          <p:cNvSpPr/>
          <p:nvPr/>
        </p:nvSpPr>
        <p:spPr>
          <a:xfrm>
            <a:off x="1762125" y="5143500"/>
            <a:ext cx="6115841" cy="1114425"/>
          </a:xfrm>
          <a:prstGeom prst="rect">
            <a:avLst/>
          </a:prstGeom>
          <a:noFill/>
          <a:ln/>
        </p:spPr>
        <p:txBody>
          <a:bodyPr wrap="square" lIns="0" tIns="0" rIns="0" bIns="0" rtlCol="0" anchor="t"/>
          <a:lstStyle/>
          <a:p>
            <a:pPr marL="0" indent="0" algn="l">
              <a:lnSpc>
                <a:spcPts val="2940"/>
              </a:lnSpc>
              <a:buNone/>
            </a:pPr>
            <a:r>
              <a:rPr lang="en-US" sz="2100" dirty="0">
                <a:solidFill>
                  <a:srgbClr val="25283D"/>
                </a:solidFill>
                <a:latin typeface="Montserrat Medium" pitchFamily="34" charset="0"/>
                <a:ea typeface="Montserrat Medium" pitchFamily="34" charset="-122"/>
                <a:cs typeface="Montserrat Medium" pitchFamily="34" charset="-120"/>
              </a:rPr>
              <a:t>Many people within the gaming industry and community still don't know about 
the importance of accessibility and inclusion.</a:t>
            </a:r>
            <a:endParaRPr lang="en-US" sz="2100" dirty="0"/>
          </a:p>
        </p:txBody>
      </p:sp>
      <p:pic>
        <p:nvPicPr>
          <p:cNvPr id="2" name="Image 0" descr="Erin Hawley playing video games with her family"/>
          <p:cNvPicPr>
            <a:picLocks noChangeAspect="1"/>
          </p:cNvPicPr>
          <p:nvPr/>
        </p:nvPicPr>
        <p:blipFill>
          <a:blip r:embed="rId3"/>
          <a:srcRect/>
          <a:stretch/>
        </p:blipFill>
        <p:spPr>
          <a:xfrm>
            <a:off x="9248635" y="3363739"/>
            <a:ext cx="9039365" cy="5989811"/>
          </a:xfrm>
          <a:prstGeom prst="rect">
            <a:avLst/>
          </a:prstGeom>
        </p:spPr>
      </p:pic>
      <p:sp>
        <p:nvSpPr>
          <p:cNvPr id="11" name="Text 3"/>
          <p:cNvSpPr/>
          <p:nvPr/>
        </p:nvSpPr>
        <p:spPr>
          <a:xfrm>
            <a:off x="15782925" y="8828773"/>
            <a:ext cx="2247900" cy="304800"/>
          </a:xfrm>
          <a:prstGeom prst="rect">
            <a:avLst/>
          </a:prstGeom>
          <a:noFill/>
          <a:ln/>
        </p:spPr>
        <p:txBody>
          <a:bodyPr wrap="square" lIns="0" tIns="0" rIns="0" bIns="0" rtlCol="0" anchor="t"/>
          <a:lstStyle/>
          <a:p>
            <a:pPr marL="0" indent="0" algn="r">
              <a:lnSpc>
                <a:spcPts val="2391"/>
              </a:lnSpc>
              <a:buNone/>
            </a:pPr>
            <a:r>
              <a:rPr lang="en-US" sz="1500" dirty="0">
                <a:solidFill>
                  <a:srgbClr val="FFFFFF"/>
                </a:solidFill>
                <a:latin typeface="Montserrat Medium" pitchFamily="34" charset="0"/>
                <a:ea typeface="Montserrat Medium" pitchFamily="34" charset="-122"/>
                <a:cs typeface="Montserrat Medium" pitchFamily="34" charset="-120"/>
              </a:rPr>
              <a:t>Photo: </a:t>
            </a:r>
            <a:r>
              <a:rPr lang="en-US" sz="1500" dirty="0">
                <a:solidFill>
                  <a:schemeClr val="bg1"/>
                </a:solidFill>
                <a:latin typeface="Montserrat Medium" pitchFamily="34" charset="0"/>
                <a:ea typeface="Montserrat Medium" pitchFamily="34" charset="-122"/>
                <a:cs typeface="Montserrat Medium" pitchFamily="34" charset="-120"/>
                <a:hlinkClick r:id="rId4">
                  <a:extLst>
                    <a:ext uri="{A12FA001-AC4F-418D-AE19-62706E023703}">
                      <ahyp:hlinkClr xmlns:ahyp="http://schemas.microsoft.com/office/drawing/2018/hyperlinkcolor" val="tx"/>
                    </a:ext>
                  </a:extLst>
                </a:hlinkClick>
              </a:rPr>
              <a:t>New York Times</a:t>
            </a:r>
            <a:endParaRPr lang="en-US" sz="1500" dirty="0">
              <a:solidFill>
                <a:schemeClr val="bg1"/>
              </a:solidFill>
            </a:endParaRPr>
          </a:p>
        </p:txBody>
      </p:sp>
      <p:pic>
        <p:nvPicPr>
          <p:cNvPr id="3" name="Image 1">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48775" y="1414"/>
            <a:ext cx="9039225" cy="3362325"/>
          </a:xfrm>
          <a:prstGeom prst="rect">
            <a:avLst/>
          </a:prstGeom>
        </p:spPr>
      </p:pic>
      <p:sp>
        <p:nvSpPr>
          <p:cNvPr id="10" name="Text 2"/>
          <p:cNvSpPr/>
          <p:nvPr/>
        </p:nvSpPr>
        <p:spPr>
          <a:xfrm>
            <a:off x="10267950" y="774911"/>
            <a:ext cx="6983569" cy="1815326"/>
          </a:xfrm>
          <a:prstGeom prst="rect">
            <a:avLst/>
          </a:prstGeom>
          <a:noFill/>
          <a:ln/>
        </p:spPr>
        <p:txBody>
          <a:bodyPr wrap="square" lIns="0" tIns="0" rIns="0" bIns="0" rtlCol="0" anchor="t"/>
          <a:lstStyle/>
          <a:p>
            <a:pPr marL="0" indent="0" algn="l">
              <a:lnSpc>
                <a:spcPts val="3000"/>
              </a:lnSpc>
              <a:buNone/>
            </a:pPr>
            <a:r>
              <a:rPr lang="en-US" sz="1875" dirty="0">
                <a:solidFill>
                  <a:srgbClr val="25283D"/>
                </a:solidFill>
                <a:latin typeface="Montserrat Medium" pitchFamily="34" charset="0"/>
                <a:ea typeface="Montserrat Medium" pitchFamily="34" charset="-122"/>
                <a:cs typeface="Montserrat Medium" pitchFamily="34" charset="-120"/>
              </a:rPr>
              <a:t>Erin Hawley plays video games with her family. Erin 
is an avid gamer, gaming consultant, and leading our growing ES Gaming community as Easterseals staff. 
We'd love to see more mass media representation, which can lead to a prioritization of issues to address needs.</a:t>
            </a:r>
            <a:endParaRPr lang="en-US" sz="1875" dirty="0"/>
          </a:p>
        </p:txBody>
      </p:sp>
      <p:sp>
        <p:nvSpPr>
          <p:cNvPr id="13" name="Slide Number Placeholder 12">
            <a:extLst>
              <a:ext uri="{FF2B5EF4-FFF2-40B4-BE49-F238E27FC236}">
                <a16:creationId xmlns:a16="http://schemas.microsoft.com/office/drawing/2014/main" id="{99C690B8-7AF3-4422-BD1D-72F1DFD0F693}"/>
              </a:ext>
            </a:extLst>
          </p:cNvPr>
          <p:cNvSpPr>
            <a:spLocks noGrp="1"/>
          </p:cNvSpPr>
          <p:nvPr>
            <p:ph type="sldNum" sz="quarter" idx="4"/>
          </p:nvPr>
        </p:nvSpPr>
        <p:spPr/>
        <p:txBody>
          <a:bodyPr/>
          <a:lstStyle/>
          <a:p>
            <a:fld id="{E5840838-7F8A-404F-8AEF-0EB30CA15614}" type="slidenum">
              <a:rPr lang="en-US" smtClean="0"/>
              <a:pPr/>
              <a:t>9</a:t>
            </a:fld>
            <a:endParaRPr lang="en-US" dirty="0"/>
          </a:p>
        </p:txBody>
      </p:sp>
      <p:pic>
        <p:nvPicPr>
          <p:cNvPr id="6" name="Picture 5" descr="Surprised bunny emote">
            <a:extLst>
              <a:ext uri="{FF2B5EF4-FFF2-40B4-BE49-F238E27FC236}">
                <a16:creationId xmlns:a16="http://schemas.microsoft.com/office/drawing/2014/main" id="{43946609-2856-4E06-6866-9372F902B5C8}"/>
              </a:ext>
            </a:extLst>
          </p:cNvPr>
          <p:cNvPicPr>
            <a:picLocks noChangeAspect="1"/>
          </p:cNvPicPr>
          <p:nvPr/>
        </p:nvPicPr>
        <p:blipFill>
          <a:blip r:embed="rId7"/>
          <a:stretch>
            <a:fillRect/>
          </a:stretch>
        </p:blipFill>
        <p:spPr>
          <a:xfrm>
            <a:off x="6743363" y="366413"/>
            <a:ext cx="2016589" cy="201658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FE75506FF4BF48A1B987CD08E7DFA0" ma:contentTypeVersion="16" ma:contentTypeDescription="Create a new document." ma:contentTypeScope="" ma:versionID="1b8334ddfb943b23ec264485ec11bc87">
  <xsd:schema xmlns:xsd="http://www.w3.org/2001/XMLSchema" xmlns:xs="http://www.w3.org/2001/XMLSchema" xmlns:p="http://schemas.microsoft.com/office/2006/metadata/properties" xmlns:ns2="5a92ba8a-dc67-41b7-b310-2eabefc8dee4" xmlns:ns3="1c8a6a50-506b-41a6-9afc-91062f8a2b99" targetNamespace="http://schemas.microsoft.com/office/2006/metadata/properties" ma:root="true" ma:fieldsID="c60a280a68d9a3c2ae1c2ed0b237b887" ns2:_="" ns3:_="">
    <xsd:import namespace="5a92ba8a-dc67-41b7-b310-2eabefc8dee4"/>
    <xsd:import namespace="1c8a6a50-506b-41a6-9afc-91062f8a2b9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92ba8a-dc67-41b7-b310-2eabefc8d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f6295c1-ed5c-43b5-a143-d1eb0df131b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c8a6a50-506b-41a6-9afc-91062f8a2b9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d2fe722-de04-4bf2-a226-827d851b5124}" ma:internalName="TaxCatchAll" ma:showField="CatchAllData" ma:web="1c8a6a50-506b-41a6-9afc-91062f8a2b9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92ba8a-dc67-41b7-b310-2eabefc8dee4">
      <Terms xmlns="http://schemas.microsoft.com/office/infopath/2007/PartnerControls"/>
    </lcf76f155ced4ddcb4097134ff3c332f>
    <TaxCatchAll xmlns="1c8a6a50-506b-41a6-9afc-91062f8a2b99" xsi:nil="true"/>
  </documentManagement>
</p:properties>
</file>

<file path=customXml/itemProps1.xml><?xml version="1.0" encoding="utf-8"?>
<ds:datastoreItem xmlns:ds="http://schemas.openxmlformats.org/officeDocument/2006/customXml" ds:itemID="{647DE9A5-F232-45A0-AFA7-AC895122A29F}">
  <ds:schemaRefs>
    <ds:schemaRef ds:uri="1c8a6a50-506b-41a6-9afc-91062f8a2b99"/>
    <ds:schemaRef ds:uri="5a92ba8a-dc67-41b7-b310-2eabefc8de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F0CD0B-69FE-460B-9AE8-81E097FDB5F2}">
  <ds:schemaRefs>
    <ds:schemaRef ds:uri="http://schemas.microsoft.com/sharepoint/v3/contenttype/forms"/>
  </ds:schemaRefs>
</ds:datastoreItem>
</file>

<file path=customXml/itemProps3.xml><?xml version="1.0" encoding="utf-8"?>
<ds:datastoreItem xmlns:ds="http://schemas.openxmlformats.org/officeDocument/2006/customXml" ds:itemID="{CAFC5F44-1453-44BF-9B7B-7FBBA23C4729}">
  <ds:schemaRefs>
    <ds:schemaRef ds:uri="1c8a6a50-506b-41a6-9afc-91062f8a2b99"/>
    <ds:schemaRef ds:uri="5a92ba8a-dc67-41b7-b310-2eabefc8de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268</TotalTime>
  <Words>1875</Words>
  <Application>Microsoft Office PowerPoint</Application>
  <PresentationFormat>Custom</PresentationFormat>
  <Paragraphs>227</Paragraphs>
  <Slides>35</Slides>
  <Notes>35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Montserrat Regular</vt:lpstr>
      <vt:lpstr>Montserrat Bold</vt:lpstr>
      <vt:lpstr>Montserrat Medium</vt:lpstr>
      <vt:lpstr>Montserrat SemiBold</vt:lpstr>
      <vt:lpstr>Montserrat Black</vt:lpstr>
      <vt:lpstr>Office Theme</vt:lpstr>
      <vt:lpstr>INTRO TO USING THIS DECK</vt:lpstr>
      <vt:lpstr>CREATING 
A NEW STANDARD</vt:lpstr>
      <vt:lpstr>Video of ES Gaming Stream Team</vt:lpstr>
      <vt:lpstr>There are five ways we can epically fail millions of gamers.</vt:lpstr>
      <vt:lpstr>Lack of accessibility options</vt:lpstr>
      <vt:lpstr>Stereotypical representation
of disabilities</vt:lpstr>
      <vt:lpstr>Limited representation 
of disabilities</vt:lpstr>
      <vt:lpstr>Exclusionary gaming culture</vt:lpstr>
      <vt:lpstr>Lack of
awareness
and education</vt:lpstr>
      <vt:lpstr>There is no better time than now to change the game.</vt:lpstr>
      <vt:lpstr>... to ensure no one is excluded.</vt:lpstr>
      <vt:lpstr>... to challenge inaccurate and outdated stigmas.</vt:lpstr>
      <vt:lpstr>... to realize 
the benefits of gaming.</vt:lpstr>
      <vt:lpstr>ES Gaming as the solution</vt:lpstr>
      <vt:lpstr>ES Gaming Pillars</vt:lpstr>
      <vt:lpstr>Community Opportunities</vt:lpstr>
      <vt:lpstr>Network Opportunities</vt:lpstr>
      <vt:lpstr>Event Opportunities</vt:lpstr>
      <vt:lpstr>Key Awareness Dates</vt:lpstr>
      <vt:lpstr>Tentpole Events: Tournaments</vt:lpstr>
      <vt:lpstr>Tentpole Events &amp; Streamathons</vt:lpstr>
      <vt:lpstr>Amplifying our Partnership</vt:lpstr>
      <vt:lpstr>About
ES Gaming</vt:lpstr>
      <vt:lpstr>About
Easterseals</vt:lpstr>
      <vt:lpstr>Stats</vt:lpstr>
      <vt:lpstr>Hop in</vt:lpstr>
      <vt:lpstr>Resource 
Page</vt:lpstr>
      <vt:lpstr>Timeline Template</vt:lpstr>
      <vt:lpstr>Section Template</vt:lpstr>
      <vt:lpstr>Section Template w/Emotes</vt:lpstr>
      <vt:lpstr>Lorem Ipsum</vt:lpstr>
      <vt:lpstr>Lorem Ipsum</vt:lpstr>
      <vt:lpstr>Transition Copy Template</vt:lpstr>
      <vt:lpstr>CREATING 
A NEW STANDARD</vt:lpstr>
      <vt:lpstr>Hop in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subject>PptxGenJS Presentation</dc:subject>
  <dc:creator>-</dc:creator>
  <cp:lastModifiedBy>Kat Wallace</cp:lastModifiedBy>
  <cp:revision>9</cp:revision>
  <dcterms:created xsi:type="dcterms:W3CDTF">2023-07-07T08:45:40Z</dcterms:created>
  <dcterms:modified xsi:type="dcterms:W3CDTF">2023-07-13T17:56:03Z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0x010100A5FE75506FF4BF48A1B987CD08E7DFA0</vt:lpwstr>
  </property>
  <property fmtid="{D5CDD505-2E9C-101B-9397-08002B2CF9AE}" pid="3" name="MediaServiceImageTags">
    <vt:lpwstr/>
  </property>
</Properties>
</file>