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Arimo"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6" y="52"/>
      </p:cViewPr>
      <p:guideLst>
        <p:guide orient="horz" pos="5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813ae25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7" name="Google Shape;127;g11813ae25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694243ebe_0_9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5" name="Google Shape;215;g11694243ebe_0_9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694243ebe_0_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5" name="Google Shape;225;g11694243ebe_0_9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1694243ebe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7" name="Google Shape;247;g11694243ebe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694243ebe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6" name="Google Shape;266;g11694243ebe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1694243ebe_0_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86" name="Google Shape;286;g11694243ebe_0_9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694243ebe_0_1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5" name="Google Shape;305;g11694243ebe_0_1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1694243ebe_0_1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5" name="Google Shape;325;g11694243ebe_0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694243ebe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5" name="Google Shape;345;g11694243ebe_0_1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1694243ebe_0_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1694243ebe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17d692cd9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C4B </a:t>
            </a:r>
            <a:endParaRPr sz="1000"/>
          </a:p>
          <a:p>
            <a:pPr marL="0" lvl="0" indent="0" algn="l" rtl="0">
              <a:spcBef>
                <a:spcPts val="0"/>
              </a:spcBef>
              <a:spcAft>
                <a:spcPts val="0"/>
              </a:spcAft>
              <a:buNone/>
            </a:pPr>
            <a:endParaRPr sz="1000"/>
          </a:p>
        </p:txBody>
      </p:sp>
      <p:sp>
        <p:nvSpPr>
          <p:cNvPr id="370" name="Google Shape;370;g117d692cd9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694243ebe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11694243ebe_0_6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1694243ebe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1694243ebe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Pass to Yolanda &amp; Erin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1694243eb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1694243eb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1813ae250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1813ae250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1694243eb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1694243eb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sz="1600" b="1" dirty="0">
                <a:solidFill>
                  <a:srgbClr val="004473"/>
                </a:solidFill>
              </a:rPr>
              <a:t>Talking points: Making incredible progress in disability inclusion + employment (in an historically tough industry)</a:t>
            </a:r>
            <a:endParaRPr sz="1600" b="1" dirty="0">
              <a:solidFill>
                <a:srgbClr val="004473"/>
              </a:solidFill>
            </a:endParaRPr>
          </a:p>
          <a:p>
            <a:pPr marL="457200" lvl="0" indent="-317500" algn="l" rtl="0">
              <a:spcBef>
                <a:spcPts val="0"/>
              </a:spcBef>
              <a:spcAft>
                <a:spcPts val="0"/>
              </a:spcAft>
              <a:buClr>
                <a:schemeClr val="dk1"/>
              </a:buClr>
              <a:buSzPts val="1400"/>
              <a:buChar char="●"/>
            </a:pPr>
            <a:r>
              <a:rPr lang="en" sz="1400" dirty="0">
                <a:solidFill>
                  <a:schemeClr val="dk1"/>
                </a:solidFill>
              </a:rPr>
              <a:t>Proving disability inclusion and representation makes for good business</a:t>
            </a:r>
            <a:endParaRPr sz="1400" dirty="0">
              <a:solidFill>
                <a:schemeClr val="dk1"/>
              </a:solidFill>
            </a:endParaRPr>
          </a:p>
          <a:p>
            <a:pPr marL="457200" lvl="0" indent="-317500" algn="l" rtl="0">
              <a:spcBef>
                <a:spcPts val="0"/>
              </a:spcBef>
              <a:spcAft>
                <a:spcPts val="0"/>
              </a:spcAft>
              <a:buClr>
                <a:schemeClr val="dk1"/>
              </a:buClr>
              <a:buSzPts val="1400"/>
              <a:buChar char="●"/>
            </a:pPr>
            <a:r>
              <a:rPr lang="en" sz="1400" dirty="0">
                <a:solidFill>
                  <a:schemeClr val="dk1"/>
                </a:solidFill>
              </a:rPr>
              <a:t>Entertainment industry is taking note and implementing real changes</a:t>
            </a:r>
            <a:endParaRPr sz="1400" dirty="0">
              <a:solidFill>
                <a:schemeClr val="dk1"/>
              </a:solidFill>
            </a:endParaRPr>
          </a:p>
          <a:p>
            <a:pPr marL="0" lvl="0" indent="0" algn="l" rtl="0">
              <a:spcBef>
                <a:spcPts val="0"/>
              </a:spcBef>
              <a:spcAft>
                <a:spcPts val="0"/>
              </a:spcAft>
              <a:buClr>
                <a:schemeClr val="dk1"/>
              </a:buClr>
              <a:buSzPts val="1100"/>
              <a:buFont typeface="Arial"/>
              <a:buNone/>
            </a:pPr>
            <a:endParaRPr sz="1400" dirty="0">
              <a:solidFill>
                <a:srgbClr val="004473"/>
              </a:solidFill>
            </a:endParaRPr>
          </a:p>
          <a:p>
            <a:pPr marL="0" lvl="0" indent="0" algn="l" rtl="0">
              <a:spcBef>
                <a:spcPts val="0"/>
              </a:spcBef>
              <a:spcAft>
                <a:spcPts val="0"/>
              </a:spcAft>
              <a:buClr>
                <a:schemeClr val="dk1"/>
              </a:buClr>
              <a:buSzPts val="1100"/>
              <a:buFont typeface="Arial"/>
              <a:buNone/>
            </a:pPr>
            <a:r>
              <a:rPr lang="en" sz="1600" b="1" dirty="0">
                <a:solidFill>
                  <a:srgbClr val="004473"/>
                </a:solidFill>
              </a:rPr>
              <a:t>How? </a:t>
            </a:r>
            <a:endParaRPr sz="1600" b="1" dirty="0">
              <a:solidFill>
                <a:srgbClr val="004473"/>
              </a:solidFill>
            </a:endParaRPr>
          </a:p>
          <a:p>
            <a:pPr marL="457200" lvl="0" indent="-317500" algn="l" rtl="0">
              <a:spcBef>
                <a:spcPts val="0"/>
              </a:spcBef>
              <a:spcAft>
                <a:spcPts val="0"/>
              </a:spcAft>
              <a:buClr>
                <a:schemeClr val="dk1"/>
              </a:buClr>
              <a:buSzPts val="1400"/>
              <a:buChar char="●"/>
            </a:pPr>
            <a:r>
              <a:rPr lang="en" sz="1400" dirty="0">
                <a:solidFill>
                  <a:schemeClr val="dk1"/>
                </a:solidFill>
              </a:rPr>
              <a:t>Entertainment has the ability to influence, inspire and shift people’s perceptions to advance social change. Easterseals works across the industry to expand disability representation through a number of meaningful initiatives (EDFC, Media Access, Easterseals in Entertainment, and more) to: </a:t>
            </a:r>
            <a:endParaRPr dirty="0">
              <a:solidFill>
                <a:schemeClr val="dk1"/>
              </a:solidFill>
            </a:endParaRPr>
          </a:p>
          <a:p>
            <a:pPr marL="914400" lvl="0" indent="-317500" algn="l" rtl="0">
              <a:lnSpc>
                <a:spcPct val="115000"/>
              </a:lnSpc>
              <a:spcBef>
                <a:spcPts val="0"/>
              </a:spcBef>
              <a:spcAft>
                <a:spcPts val="0"/>
              </a:spcAft>
              <a:buClr>
                <a:schemeClr val="dk1"/>
              </a:buClr>
              <a:buSzPts val="1400"/>
              <a:buChar char="●"/>
            </a:pPr>
            <a:r>
              <a:rPr lang="en" sz="1400" b="1" dirty="0">
                <a:solidFill>
                  <a:schemeClr val="dk1"/>
                </a:solidFill>
              </a:rPr>
              <a:t>Advance disability representation</a:t>
            </a:r>
            <a:endParaRPr sz="1400" b="1" dirty="0">
              <a:solidFill>
                <a:schemeClr val="dk1"/>
              </a:solidFill>
            </a:endParaRPr>
          </a:p>
          <a:p>
            <a:pPr marL="914400" lvl="0" indent="-317500" algn="l" rtl="0">
              <a:lnSpc>
                <a:spcPct val="115000"/>
              </a:lnSpc>
              <a:spcBef>
                <a:spcPts val="0"/>
              </a:spcBef>
              <a:spcAft>
                <a:spcPts val="0"/>
              </a:spcAft>
              <a:buClr>
                <a:schemeClr val="dk1"/>
              </a:buClr>
              <a:buSzPts val="1400"/>
              <a:buChar char="●"/>
            </a:pPr>
            <a:r>
              <a:rPr lang="en" sz="1400" dirty="0">
                <a:solidFill>
                  <a:schemeClr val="dk1"/>
                </a:solidFill>
              </a:rPr>
              <a:t>Bring </a:t>
            </a:r>
            <a:r>
              <a:rPr lang="en" sz="1400" b="1" dirty="0">
                <a:solidFill>
                  <a:schemeClr val="dk1"/>
                </a:solidFill>
              </a:rPr>
              <a:t>tangible employment opportunities</a:t>
            </a:r>
            <a:r>
              <a:rPr lang="en" sz="1400" dirty="0">
                <a:solidFill>
                  <a:schemeClr val="dk1"/>
                </a:solidFill>
              </a:rPr>
              <a:t> to people with disabilities</a:t>
            </a:r>
            <a:endParaRPr sz="1400" dirty="0">
              <a:solidFill>
                <a:schemeClr val="dk1"/>
              </a:solidFill>
            </a:endParaRPr>
          </a:p>
          <a:p>
            <a:pPr marL="914400" lvl="0" indent="-317500" algn="l" rtl="0">
              <a:lnSpc>
                <a:spcPct val="115000"/>
              </a:lnSpc>
              <a:spcBef>
                <a:spcPts val="0"/>
              </a:spcBef>
              <a:spcAft>
                <a:spcPts val="0"/>
              </a:spcAft>
              <a:buClr>
                <a:schemeClr val="dk1"/>
              </a:buClr>
              <a:buSzPts val="1400"/>
              <a:buChar char="●"/>
            </a:pPr>
            <a:r>
              <a:rPr lang="en" sz="1400" dirty="0">
                <a:solidFill>
                  <a:schemeClr val="dk1"/>
                </a:solidFill>
              </a:rPr>
              <a:t>Increase the </a:t>
            </a:r>
            <a:r>
              <a:rPr lang="en" sz="1400" b="1" dirty="0">
                <a:solidFill>
                  <a:schemeClr val="dk1"/>
                </a:solidFill>
              </a:rPr>
              <a:t>volume of stories </a:t>
            </a:r>
            <a:r>
              <a:rPr lang="en" sz="1400" dirty="0">
                <a:solidFill>
                  <a:schemeClr val="dk1"/>
                </a:solidFill>
              </a:rPr>
              <a:t>being shared</a:t>
            </a:r>
            <a:endParaRPr sz="1400" dirty="0">
              <a:solidFill>
                <a:schemeClr val="dk1"/>
              </a:solidFill>
            </a:endParaRPr>
          </a:p>
          <a:p>
            <a:pPr marL="914400" lvl="0" indent="-317500" algn="l" rtl="0">
              <a:lnSpc>
                <a:spcPct val="115000"/>
              </a:lnSpc>
              <a:spcBef>
                <a:spcPts val="0"/>
              </a:spcBef>
              <a:spcAft>
                <a:spcPts val="0"/>
              </a:spcAft>
              <a:buClr>
                <a:schemeClr val="dk1"/>
              </a:buClr>
              <a:buSzPts val="1400"/>
              <a:buChar char="●"/>
            </a:pPr>
            <a:r>
              <a:rPr lang="en" sz="1400" b="1" dirty="0">
                <a:solidFill>
                  <a:schemeClr val="dk1"/>
                </a:solidFill>
              </a:rPr>
              <a:t>Applaud</a:t>
            </a:r>
            <a:r>
              <a:rPr lang="en" sz="1400" dirty="0">
                <a:solidFill>
                  <a:schemeClr val="dk1"/>
                </a:solidFill>
              </a:rPr>
              <a:t> those who are doing the </a:t>
            </a:r>
            <a:r>
              <a:rPr lang="en" sz="1400" b="1" dirty="0">
                <a:solidFill>
                  <a:schemeClr val="dk1"/>
                </a:solidFill>
              </a:rPr>
              <a:t>best work</a:t>
            </a:r>
            <a:endParaRPr sz="1600" b="1" dirty="0">
              <a:solidFill>
                <a:srgbClr val="004473"/>
              </a:solidFill>
            </a:endParaRPr>
          </a:p>
          <a:p>
            <a:pPr marL="0" lvl="0" indent="0" algn="ctr" rtl="0">
              <a:lnSpc>
                <a:spcPct val="115000"/>
              </a:lnSpc>
              <a:spcBef>
                <a:spcPts val="1200"/>
              </a:spcBef>
              <a:spcAft>
                <a:spcPts val="0"/>
              </a:spcAft>
              <a:buClr>
                <a:schemeClr val="dk1"/>
              </a:buClr>
              <a:buSzPts val="1100"/>
              <a:buFont typeface="Arial"/>
              <a:buNone/>
            </a:pPr>
            <a:r>
              <a:rPr lang="en" sz="1600" b="1" dirty="0">
                <a:solidFill>
                  <a:srgbClr val="004473"/>
                </a:solidFill>
              </a:rPr>
              <a:t>Opportunities abound to bring this same model to myriad companies, other industries, funders… build upon this effective approach. </a:t>
            </a:r>
            <a:endParaRPr sz="1600" b="1" dirty="0">
              <a:solidFill>
                <a:srgbClr val="004473"/>
              </a:solidFill>
            </a:endParaRPr>
          </a:p>
          <a:p>
            <a:pPr marL="0" lvl="0" indent="0" algn="l" rtl="0">
              <a:spcBef>
                <a:spcPts val="120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14346f205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14346f205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14346f205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33" name="Google Shape;433;g114346f205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1694243ebe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11694243ebe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1694243eb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1694243eb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694243ebe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11694243ebe_0_3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1694243ebe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1694243eb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97aab723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197aab723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97aab723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197aab723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97aab723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197aab723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rm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rtl="0">
              <a:spcBef>
                <a:spcPts val="300"/>
              </a:spcBef>
              <a:spcAft>
                <a:spcPts val="0"/>
              </a:spcAft>
              <a:buClr>
                <a:srgbClr val="888888"/>
              </a:buClr>
              <a:buSzPts val="1600"/>
              <a:buNone/>
              <a:defRPr>
                <a:solidFill>
                  <a:srgbClr val="888888"/>
                </a:solidFill>
              </a:defRPr>
            </a:lvl1pPr>
            <a:lvl2pPr lvl="1" algn="ctr" rtl="0">
              <a:spcBef>
                <a:spcPts val="300"/>
              </a:spcBef>
              <a:spcAft>
                <a:spcPts val="0"/>
              </a:spcAft>
              <a:buClr>
                <a:srgbClr val="888888"/>
              </a:buClr>
              <a:buSzPts val="1400"/>
              <a:buNone/>
              <a:defRPr>
                <a:solidFill>
                  <a:srgbClr val="888888"/>
                </a:solidFill>
              </a:defRPr>
            </a:lvl2pPr>
            <a:lvl3pPr lvl="2" algn="ctr" rtl="0">
              <a:spcBef>
                <a:spcPts val="200"/>
              </a:spcBef>
              <a:spcAft>
                <a:spcPts val="0"/>
              </a:spcAft>
              <a:buClr>
                <a:srgbClr val="888888"/>
              </a:buClr>
              <a:buSzPts val="1200"/>
              <a:buNone/>
              <a:defRPr>
                <a:solidFill>
                  <a:srgbClr val="888888"/>
                </a:solidFill>
              </a:defRPr>
            </a:lvl3pPr>
            <a:lvl4pPr lvl="3" algn="ctr" rtl="0">
              <a:spcBef>
                <a:spcPts val="200"/>
              </a:spcBef>
              <a:spcAft>
                <a:spcPts val="0"/>
              </a:spcAft>
              <a:buClr>
                <a:srgbClr val="888888"/>
              </a:buClr>
              <a:buSzPts val="1000"/>
              <a:buNone/>
              <a:defRPr>
                <a:solidFill>
                  <a:srgbClr val="888888"/>
                </a:solidFill>
              </a:defRPr>
            </a:lvl4pPr>
            <a:lvl5pPr lvl="4" algn="ctr" rtl="0">
              <a:spcBef>
                <a:spcPts val="200"/>
              </a:spcBef>
              <a:spcAft>
                <a:spcPts val="0"/>
              </a:spcAft>
              <a:buClr>
                <a:srgbClr val="888888"/>
              </a:buClr>
              <a:buSzPts val="1000"/>
              <a:buNone/>
              <a:defRPr>
                <a:solidFill>
                  <a:srgbClr val="888888"/>
                </a:solidFill>
              </a:defRPr>
            </a:lvl5pPr>
            <a:lvl6pPr lvl="5" algn="ctr" rtl="0">
              <a:spcBef>
                <a:spcPts val="200"/>
              </a:spcBef>
              <a:spcAft>
                <a:spcPts val="0"/>
              </a:spcAft>
              <a:buClr>
                <a:srgbClr val="888888"/>
              </a:buClr>
              <a:buSzPts val="1000"/>
              <a:buNone/>
              <a:defRPr>
                <a:solidFill>
                  <a:srgbClr val="888888"/>
                </a:solidFill>
              </a:defRPr>
            </a:lvl6pPr>
            <a:lvl7pPr lvl="6" algn="ctr" rtl="0">
              <a:spcBef>
                <a:spcPts val="200"/>
              </a:spcBef>
              <a:spcAft>
                <a:spcPts val="0"/>
              </a:spcAft>
              <a:buClr>
                <a:srgbClr val="888888"/>
              </a:buClr>
              <a:buSzPts val="1000"/>
              <a:buNone/>
              <a:defRPr>
                <a:solidFill>
                  <a:srgbClr val="888888"/>
                </a:solidFill>
              </a:defRPr>
            </a:lvl7pPr>
            <a:lvl8pPr lvl="7" algn="ctr" rtl="0">
              <a:spcBef>
                <a:spcPts val="200"/>
              </a:spcBef>
              <a:spcAft>
                <a:spcPts val="0"/>
              </a:spcAft>
              <a:buClr>
                <a:srgbClr val="888888"/>
              </a:buClr>
              <a:buSzPts val="1000"/>
              <a:buNone/>
              <a:defRPr>
                <a:solidFill>
                  <a:srgbClr val="888888"/>
                </a:solidFill>
              </a:defRPr>
            </a:lvl8pPr>
            <a:lvl9pPr lvl="8" algn="ctr" rtl="0">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rmAutofit/>
          </a:bodyPr>
          <a:lstStyle>
            <a:lvl1pPr marL="457200" lvl="0" indent="-285750" algn="l" rtl="0">
              <a:spcBef>
                <a:spcPts val="200"/>
              </a:spcBef>
              <a:spcAft>
                <a:spcPts val="0"/>
              </a:spcAft>
              <a:buClr>
                <a:schemeClr val="dk1"/>
              </a:buClr>
              <a:buSzPts val="900"/>
              <a:buChar char="•"/>
              <a:defRPr/>
            </a:lvl1pPr>
            <a:lvl2pPr marL="914400" lvl="1" indent="-285750" algn="l" rtl="0">
              <a:spcBef>
                <a:spcPts val="200"/>
              </a:spcBef>
              <a:spcAft>
                <a:spcPts val="0"/>
              </a:spcAft>
              <a:buClr>
                <a:schemeClr val="dk1"/>
              </a:buClr>
              <a:buSzPts val="900"/>
              <a:buChar char="–"/>
              <a:defRPr/>
            </a:lvl2pPr>
            <a:lvl3pPr marL="1371600" lvl="2" indent="-285750" algn="l" rtl="0">
              <a:spcBef>
                <a:spcPts val="200"/>
              </a:spcBef>
              <a:spcAft>
                <a:spcPts val="0"/>
              </a:spcAft>
              <a:buClr>
                <a:schemeClr val="dk1"/>
              </a:buClr>
              <a:buSzPts val="900"/>
              <a:buChar char="•"/>
              <a:defRPr/>
            </a:lvl3pPr>
            <a:lvl4pPr marL="1828800" lvl="3" indent="-285750" algn="l" rtl="0">
              <a:spcBef>
                <a:spcPts val="200"/>
              </a:spcBef>
              <a:spcAft>
                <a:spcPts val="0"/>
              </a:spcAft>
              <a:buClr>
                <a:schemeClr val="dk1"/>
              </a:buClr>
              <a:buSzPts val="900"/>
              <a:buChar char="–"/>
              <a:defRPr/>
            </a:lvl4pPr>
            <a:lvl5pPr marL="2286000" lvl="4" indent="-285750" algn="l" rtl="0">
              <a:spcBef>
                <a:spcPts val="200"/>
              </a:spcBef>
              <a:spcAft>
                <a:spcPts val="0"/>
              </a:spcAft>
              <a:buClr>
                <a:schemeClr val="dk1"/>
              </a:buClr>
              <a:buSzPts val="900"/>
              <a:buChar char="»"/>
              <a:defRPr/>
            </a:lvl5pPr>
            <a:lvl6pPr marL="2743200" lvl="5" indent="-285750" algn="l" rtl="0">
              <a:spcBef>
                <a:spcPts val="200"/>
              </a:spcBef>
              <a:spcAft>
                <a:spcPts val="0"/>
              </a:spcAft>
              <a:buClr>
                <a:schemeClr val="dk1"/>
              </a:buClr>
              <a:buSzPts val="9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rtl="0">
              <a:spcBef>
                <a:spcPts val="0"/>
              </a:spcBef>
              <a:spcAft>
                <a:spcPts val="0"/>
              </a:spcAft>
              <a:buClr>
                <a:schemeClr val="dk1"/>
              </a:buClr>
              <a:buSzPts val="2000"/>
              <a:buFont typeface="Calibri"/>
              <a:buNone/>
              <a:defRPr sz="2000" b="1" cap="none"/>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300"/>
          </a:xfrm>
          <a:prstGeom prst="rect">
            <a:avLst/>
          </a:prstGeom>
          <a:noFill/>
          <a:ln>
            <a:noFill/>
          </a:ln>
        </p:spPr>
        <p:txBody>
          <a:bodyPr spcFirstLastPara="1" wrap="square" lIns="45725" tIns="22850" rIns="45725" bIns="22850" anchor="b" anchorCtr="0">
            <a:normAutofit/>
          </a:bodyPr>
          <a:lstStyle>
            <a:lvl1pPr marL="457200" lvl="0" indent="-228600" algn="l" rtl="0">
              <a:spcBef>
                <a:spcPts val="200"/>
              </a:spcBef>
              <a:spcAft>
                <a:spcPts val="0"/>
              </a:spcAft>
              <a:buClr>
                <a:srgbClr val="888888"/>
              </a:buClr>
              <a:buSzPts val="1000"/>
              <a:buNone/>
              <a:defRPr sz="1000">
                <a:solidFill>
                  <a:srgbClr val="888888"/>
                </a:solidFill>
              </a:defRPr>
            </a:lvl1pPr>
            <a:lvl2pPr marL="914400" lvl="1" indent="-228600" algn="l" rtl="0">
              <a:spcBef>
                <a:spcPts val="200"/>
              </a:spcBef>
              <a:spcAft>
                <a:spcPts val="0"/>
              </a:spcAft>
              <a:buClr>
                <a:srgbClr val="888888"/>
              </a:buClr>
              <a:buSzPts val="900"/>
              <a:buNone/>
              <a:defRPr sz="900">
                <a:solidFill>
                  <a:srgbClr val="888888"/>
                </a:solidFill>
              </a:defRPr>
            </a:lvl2pPr>
            <a:lvl3pPr marL="1371600" lvl="2" indent="-228600" algn="l" rtl="0">
              <a:spcBef>
                <a:spcPts val="200"/>
              </a:spcBef>
              <a:spcAft>
                <a:spcPts val="0"/>
              </a:spcAft>
              <a:buClr>
                <a:srgbClr val="888888"/>
              </a:buClr>
              <a:buSzPts val="800"/>
              <a:buNone/>
              <a:defRPr sz="800">
                <a:solidFill>
                  <a:srgbClr val="888888"/>
                </a:solidFill>
              </a:defRPr>
            </a:lvl3pPr>
            <a:lvl4pPr marL="1828800" lvl="3" indent="-228600" algn="l" rtl="0">
              <a:spcBef>
                <a:spcPts val="100"/>
              </a:spcBef>
              <a:spcAft>
                <a:spcPts val="0"/>
              </a:spcAft>
              <a:buClr>
                <a:srgbClr val="888888"/>
              </a:buClr>
              <a:buSzPts val="700"/>
              <a:buNone/>
              <a:defRPr sz="700">
                <a:solidFill>
                  <a:srgbClr val="888888"/>
                </a:solidFill>
              </a:defRPr>
            </a:lvl4pPr>
            <a:lvl5pPr marL="2286000" lvl="4" indent="-228600" algn="l" rtl="0">
              <a:spcBef>
                <a:spcPts val="100"/>
              </a:spcBef>
              <a:spcAft>
                <a:spcPts val="0"/>
              </a:spcAft>
              <a:buClr>
                <a:srgbClr val="888888"/>
              </a:buClr>
              <a:buSzPts val="700"/>
              <a:buNone/>
              <a:defRPr sz="700">
                <a:solidFill>
                  <a:srgbClr val="888888"/>
                </a:solidFill>
              </a:defRPr>
            </a:lvl5pPr>
            <a:lvl6pPr marL="2743200" lvl="5" indent="-228600" algn="l" rtl="0">
              <a:spcBef>
                <a:spcPts val="100"/>
              </a:spcBef>
              <a:spcAft>
                <a:spcPts val="0"/>
              </a:spcAft>
              <a:buClr>
                <a:srgbClr val="888888"/>
              </a:buClr>
              <a:buSzPts val="700"/>
              <a:buNone/>
              <a:defRPr sz="700">
                <a:solidFill>
                  <a:srgbClr val="888888"/>
                </a:solidFill>
              </a:defRPr>
            </a:lvl6pPr>
            <a:lvl7pPr marL="3200400" lvl="6" indent="-228600" algn="l" rtl="0">
              <a:spcBef>
                <a:spcPts val="100"/>
              </a:spcBef>
              <a:spcAft>
                <a:spcPts val="0"/>
              </a:spcAft>
              <a:buClr>
                <a:srgbClr val="888888"/>
              </a:buClr>
              <a:buSzPts val="700"/>
              <a:buNone/>
              <a:defRPr sz="700">
                <a:solidFill>
                  <a:srgbClr val="888888"/>
                </a:solidFill>
              </a:defRPr>
            </a:lvl7pPr>
            <a:lvl8pPr marL="3657600" lvl="7" indent="-228600" algn="l" rtl="0">
              <a:spcBef>
                <a:spcPts val="100"/>
              </a:spcBef>
              <a:spcAft>
                <a:spcPts val="0"/>
              </a:spcAft>
              <a:buClr>
                <a:srgbClr val="888888"/>
              </a:buClr>
              <a:buSzPts val="700"/>
              <a:buNone/>
              <a:defRPr sz="700">
                <a:solidFill>
                  <a:srgbClr val="888888"/>
                </a:solidFill>
              </a:defRPr>
            </a:lvl8pPr>
            <a:lvl9pPr marL="4114800" lvl="8" indent="-228600" algn="l" rtl="0">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rtl="0">
              <a:spcBef>
                <a:spcPts val="300"/>
              </a:spcBef>
              <a:spcAft>
                <a:spcPts val="0"/>
              </a:spcAft>
              <a:buClr>
                <a:schemeClr val="dk1"/>
              </a:buClr>
              <a:buSzPts val="1400"/>
              <a:buChar char="•"/>
              <a:defRPr sz="1400"/>
            </a:lvl1pPr>
            <a:lvl2pPr marL="914400" lvl="1" indent="-304800" algn="l" rtl="0">
              <a:spcBef>
                <a:spcPts val="200"/>
              </a:spcBef>
              <a:spcAft>
                <a:spcPts val="0"/>
              </a:spcAft>
              <a:buClr>
                <a:schemeClr val="dk1"/>
              </a:buClr>
              <a:buSzPts val="1200"/>
              <a:buChar char="–"/>
              <a:defRPr sz="1200"/>
            </a:lvl2pPr>
            <a:lvl3pPr marL="1371600" lvl="2" indent="-292100" algn="l" rtl="0">
              <a:spcBef>
                <a:spcPts val="200"/>
              </a:spcBef>
              <a:spcAft>
                <a:spcPts val="0"/>
              </a:spcAft>
              <a:buClr>
                <a:schemeClr val="dk1"/>
              </a:buClr>
              <a:buSzPts val="1000"/>
              <a:buChar char="•"/>
              <a:defRPr sz="10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3200"/>
          </a:xfrm>
          <a:prstGeom prst="rect">
            <a:avLst/>
          </a:prstGeom>
          <a:noFill/>
          <a:ln>
            <a:noFill/>
          </a:ln>
        </p:spPr>
        <p:txBody>
          <a:bodyPr spcFirstLastPara="1" wrap="square" lIns="45725" tIns="22850" rIns="45725" bIns="22850" anchor="t" anchorCtr="0">
            <a:normAutofit/>
          </a:bodyPr>
          <a:lstStyle>
            <a:lvl1pPr marL="457200" lvl="0" indent="-317500" algn="l" rtl="0">
              <a:spcBef>
                <a:spcPts val="300"/>
              </a:spcBef>
              <a:spcAft>
                <a:spcPts val="0"/>
              </a:spcAft>
              <a:buClr>
                <a:schemeClr val="dk1"/>
              </a:buClr>
              <a:buSzPts val="1400"/>
              <a:buChar char="•"/>
              <a:defRPr sz="1400"/>
            </a:lvl1pPr>
            <a:lvl2pPr marL="914400" lvl="1" indent="-304800" algn="l" rtl="0">
              <a:spcBef>
                <a:spcPts val="200"/>
              </a:spcBef>
              <a:spcAft>
                <a:spcPts val="0"/>
              </a:spcAft>
              <a:buClr>
                <a:schemeClr val="dk1"/>
              </a:buClr>
              <a:buSzPts val="1200"/>
              <a:buChar char="–"/>
              <a:defRPr sz="1200"/>
            </a:lvl2pPr>
            <a:lvl3pPr marL="1371600" lvl="2" indent="-292100" algn="l" rtl="0">
              <a:spcBef>
                <a:spcPts val="200"/>
              </a:spcBef>
              <a:spcAft>
                <a:spcPts val="0"/>
              </a:spcAft>
              <a:buClr>
                <a:schemeClr val="dk1"/>
              </a:buClr>
              <a:buSzPts val="1000"/>
              <a:buChar char="•"/>
              <a:defRPr sz="1000"/>
            </a:lvl3pPr>
            <a:lvl4pPr marL="1828800" lvl="3" indent="-285750" algn="l" rtl="0">
              <a:spcBef>
                <a:spcPts val="200"/>
              </a:spcBef>
              <a:spcAft>
                <a:spcPts val="0"/>
              </a:spcAft>
              <a:buClr>
                <a:schemeClr val="dk1"/>
              </a:buClr>
              <a:buSzPts val="900"/>
              <a:buChar char="–"/>
              <a:defRPr sz="900"/>
            </a:lvl4pPr>
            <a:lvl5pPr marL="2286000" lvl="4" indent="-285750" algn="l" rtl="0">
              <a:spcBef>
                <a:spcPts val="200"/>
              </a:spcBef>
              <a:spcAft>
                <a:spcPts val="0"/>
              </a:spcAft>
              <a:buClr>
                <a:schemeClr val="dk1"/>
              </a:buClr>
              <a:buSzPts val="900"/>
              <a:buChar char="»"/>
              <a:defRPr sz="900"/>
            </a:lvl5pPr>
            <a:lvl6pPr marL="2743200" lvl="5" indent="-285750" algn="l" rtl="0">
              <a:spcBef>
                <a:spcPts val="200"/>
              </a:spcBef>
              <a:spcAft>
                <a:spcPts val="0"/>
              </a:spcAft>
              <a:buClr>
                <a:schemeClr val="dk1"/>
              </a:buClr>
              <a:buSzPts val="900"/>
              <a:buChar char="•"/>
              <a:defRPr sz="900"/>
            </a:lvl6pPr>
            <a:lvl7pPr marL="3200400" lvl="6" indent="-285750" algn="l" rtl="0">
              <a:spcBef>
                <a:spcPts val="200"/>
              </a:spcBef>
              <a:spcAft>
                <a:spcPts val="0"/>
              </a:spcAft>
              <a:buClr>
                <a:schemeClr val="dk1"/>
              </a:buClr>
              <a:buSzPts val="900"/>
              <a:buChar char="•"/>
              <a:defRPr sz="900"/>
            </a:lvl7pPr>
            <a:lvl8pPr marL="3657600" lvl="7" indent="-285750" algn="l" rtl="0">
              <a:spcBef>
                <a:spcPts val="200"/>
              </a:spcBef>
              <a:spcAft>
                <a:spcPts val="0"/>
              </a:spcAft>
              <a:buClr>
                <a:schemeClr val="dk1"/>
              </a:buClr>
              <a:buSzPts val="900"/>
              <a:buChar char="•"/>
              <a:defRPr sz="900"/>
            </a:lvl8pPr>
            <a:lvl9pPr marL="4114800" lvl="8" indent="-285750" algn="l" rtl="0">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rtl="0">
              <a:spcBef>
                <a:spcPts val="0"/>
              </a:spcBef>
              <a:spcAft>
                <a:spcPts val="0"/>
              </a:spcAft>
              <a:buClr>
                <a:schemeClr val="dk1"/>
              </a:buClr>
              <a:buSzPts val="2200"/>
              <a:buFont typeface="Calibri"/>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200" cy="320100"/>
          </a:xfrm>
          <a:prstGeom prst="rect">
            <a:avLst/>
          </a:prstGeom>
          <a:noFill/>
          <a:ln>
            <a:noFill/>
          </a:ln>
        </p:spPr>
        <p:txBody>
          <a:bodyPr spcFirstLastPara="1" wrap="square" lIns="45725" tIns="22850" rIns="45725" bIns="22850" anchor="b" anchorCtr="0">
            <a:normAutofit/>
          </a:bodyPr>
          <a:lstStyle>
            <a:lvl1pPr marL="457200" lvl="0" indent="-228600" algn="l" rtl="0">
              <a:spcBef>
                <a:spcPts val="200"/>
              </a:spcBef>
              <a:spcAft>
                <a:spcPts val="0"/>
              </a:spcAft>
              <a:buClr>
                <a:schemeClr val="dk1"/>
              </a:buClr>
              <a:buSzPts val="1200"/>
              <a:buNone/>
              <a:defRPr sz="1200" b="1"/>
            </a:lvl1pPr>
            <a:lvl2pPr marL="914400" lvl="1" indent="-228600" algn="l" rtl="0">
              <a:spcBef>
                <a:spcPts val="200"/>
              </a:spcBef>
              <a:spcAft>
                <a:spcPts val="0"/>
              </a:spcAft>
              <a:buClr>
                <a:schemeClr val="dk1"/>
              </a:buClr>
              <a:buSzPts val="1000"/>
              <a:buNone/>
              <a:defRPr sz="1000" b="1"/>
            </a:lvl2pPr>
            <a:lvl3pPr marL="1371600" lvl="2" indent="-228600" algn="l" rtl="0">
              <a:spcBef>
                <a:spcPts val="200"/>
              </a:spcBef>
              <a:spcAft>
                <a:spcPts val="0"/>
              </a:spcAft>
              <a:buClr>
                <a:schemeClr val="dk1"/>
              </a:buClr>
              <a:buSzPts val="900"/>
              <a:buNone/>
              <a:defRPr sz="900" b="1"/>
            </a:lvl3pPr>
            <a:lvl4pPr marL="1828800" lvl="3" indent="-228600" algn="l" rtl="0">
              <a:spcBef>
                <a:spcPts val="200"/>
              </a:spcBef>
              <a:spcAft>
                <a:spcPts val="0"/>
              </a:spcAft>
              <a:buClr>
                <a:schemeClr val="dk1"/>
              </a:buClr>
              <a:buSzPts val="800"/>
              <a:buNone/>
              <a:defRPr sz="800" b="1"/>
            </a:lvl4pPr>
            <a:lvl5pPr marL="2286000" lvl="4" indent="-228600" algn="l" rtl="0">
              <a:spcBef>
                <a:spcPts val="200"/>
              </a:spcBef>
              <a:spcAft>
                <a:spcPts val="0"/>
              </a:spcAft>
              <a:buClr>
                <a:schemeClr val="dk1"/>
              </a:buClr>
              <a:buSzPts val="800"/>
              <a:buNone/>
              <a:defRPr sz="800" b="1"/>
            </a:lvl5pPr>
            <a:lvl6pPr marL="2743200" lvl="5" indent="-228600" algn="l" rtl="0">
              <a:spcBef>
                <a:spcPts val="200"/>
              </a:spcBef>
              <a:spcAft>
                <a:spcPts val="0"/>
              </a:spcAft>
              <a:buClr>
                <a:schemeClr val="dk1"/>
              </a:buClr>
              <a:buSzPts val="800"/>
              <a:buNone/>
              <a:defRPr sz="800" b="1"/>
            </a:lvl6pPr>
            <a:lvl7pPr marL="3200400" lvl="6" indent="-228600" algn="l" rtl="0">
              <a:spcBef>
                <a:spcPts val="200"/>
              </a:spcBef>
              <a:spcAft>
                <a:spcPts val="0"/>
              </a:spcAft>
              <a:buClr>
                <a:schemeClr val="dk1"/>
              </a:buClr>
              <a:buSzPts val="800"/>
              <a:buNone/>
              <a:defRPr sz="800" b="1"/>
            </a:lvl7pPr>
            <a:lvl8pPr marL="3657600" lvl="7" indent="-228600" algn="l" rtl="0">
              <a:spcBef>
                <a:spcPts val="200"/>
              </a:spcBef>
              <a:spcAft>
                <a:spcPts val="0"/>
              </a:spcAft>
              <a:buClr>
                <a:schemeClr val="dk1"/>
              </a:buClr>
              <a:buSzPts val="800"/>
              <a:buNone/>
              <a:defRPr sz="800" b="1"/>
            </a:lvl8pPr>
            <a:lvl9pPr marL="4114800" lvl="8" indent="-228600" algn="l" rtl="0">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200" cy="1975800"/>
          </a:xfrm>
          <a:prstGeom prst="rect">
            <a:avLst/>
          </a:prstGeom>
          <a:noFill/>
          <a:ln>
            <a:noFill/>
          </a:ln>
        </p:spPr>
        <p:txBody>
          <a:bodyPr spcFirstLastPara="1" wrap="square" lIns="45725" tIns="22850" rIns="45725" bIns="22850" anchor="t" anchorCtr="0">
            <a:normAutofit/>
          </a:bodyPr>
          <a:lstStyle>
            <a:lvl1pPr marL="457200" lvl="0" indent="-304800" algn="l" rtl="0">
              <a:spcBef>
                <a:spcPts val="200"/>
              </a:spcBef>
              <a:spcAft>
                <a:spcPts val="0"/>
              </a:spcAft>
              <a:buClr>
                <a:schemeClr val="dk1"/>
              </a:buClr>
              <a:buSzPts val="1200"/>
              <a:buChar char="•"/>
              <a:defRPr sz="1200"/>
            </a:lvl1pPr>
            <a:lvl2pPr marL="914400" lvl="1" indent="-292100" algn="l" rtl="0">
              <a:spcBef>
                <a:spcPts val="200"/>
              </a:spcBef>
              <a:spcAft>
                <a:spcPts val="0"/>
              </a:spcAft>
              <a:buClr>
                <a:schemeClr val="dk1"/>
              </a:buClr>
              <a:buSzPts val="1000"/>
              <a:buChar char="–"/>
              <a:defRPr sz="1000"/>
            </a:lvl2pPr>
            <a:lvl3pPr marL="1371600" lvl="2" indent="-285750" algn="l" rtl="0">
              <a:spcBef>
                <a:spcPts val="200"/>
              </a:spcBef>
              <a:spcAft>
                <a:spcPts val="0"/>
              </a:spcAft>
              <a:buClr>
                <a:schemeClr val="dk1"/>
              </a:buClr>
              <a:buSzPts val="900"/>
              <a:buChar char="•"/>
              <a:defRPr sz="900"/>
            </a:lvl3pPr>
            <a:lvl4pPr marL="1828800" lvl="3" indent="-279400" algn="l" rtl="0">
              <a:spcBef>
                <a:spcPts val="200"/>
              </a:spcBef>
              <a:spcAft>
                <a:spcPts val="0"/>
              </a:spcAft>
              <a:buClr>
                <a:schemeClr val="dk1"/>
              </a:buClr>
              <a:buSzPts val="800"/>
              <a:buChar char="–"/>
              <a:defRPr sz="800"/>
            </a:lvl4pPr>
            <a:lvl5pPr marL="2286000" lvl="4" indent="-279400" algn="l" rtl="0">
              <a:spcBef>
                <a:spcPts val="200"/>
              </a:spcBef>
              <a:spcAft>
                <a:spcPts val="0"/>
              </a:spcAft>
              <a:buClr>
                <a:schemeClr val="dk1"/>
              </a:buClr>
              <a:buSzPts val="800"/>
              <a:buChar char="»"/>
              <a:defRPr sz="800"/>
            </a:lvl5pPr>
            <a:lvl6pPr marL="2743200" lvl="5" indent="-279400" algn="l" rtl="0">
              <a:spcBef>
                <a:spcPts val="200"/>
              </a:spcBef>
              <a:spcAft>
                <a:spcPts val="0"/>
              </a:spcAft>
              <a:buClr>
                <a:schemeClr val="dk1"/>
              </a:buClr>
              <a:buSzPts val="800"/>
              <a:buChar char="•"/>
              <a:defRPr sz="800"/>
            </a:lvl6pPr>
            <a:lvl7pPr marL="3200400" lvl="6" indent="-279400" algn="l" rtl="0">
              <a:spcBef>
                <a:spcPts val="200"/>
              </a:spcBef>
              <a:spcAft>
                <a:spcPts val="0"/>
              </a:spcAft>
              <a:buClr>
                <a:schemeClr val="dk1"/>
              </a:buClr>
              <a:buSzPts val="800"/>
              <a:buChar char="•"/>
              <a:defRPr sz="800"/>
            </a:lvl7pPr>
            <a:lvl8pPr marL="3657600" lvl="7" indent="-279400" algn="l" rtl="0">
              <a:spcBef>
                <a:spcPts val="200"/>
              </a:spcBef>
              <a:spcAft>
                <a:spcPts val="0"/>
              </a:spcAft>
              <a:buClr>
                <a:schemeClr val="dk1"/>
              </a:buClr>
              <a:buSzPts val="800"/>
              <a:buChar char="•"/>
              <a:defRPr sz="800"/>
            </a:lvl8pPr>
            <a:lvl9pPr marL="4114800" lvl="8" indent="-279400" algn="l" rtl="0">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1100" cy="320100"/>
          </a:xfrm>
          <a:prstGeom prst="rect">
            <a:avLst/>
          </a:prstGeom>
          <a:noFill/>
          <a:ln>
            <a:noFill/>
          </a:ln>
        </p:spPr>
        <p:txBody>
          <a:bodyPr spcFirstLastPara="1" wrap="square" lIns="45725" tIns="22850" rIns="45725" bIns="22850" anchor="b" anchorCtr="0">
            <a:normAutofit/>
          </a:bodyPr>
          <a:lstStyle>
            <a:lvl1pPr marL="457200" lvl="0" indent="-228600" algn="l" rtl="0">
              <a:spcBef>
                <a:spcPts val="200"/>
              </a:spcBef>
              <a:spcAft>
                <a:spcPts val="0"/>
              </a:spcAft>
              <a:buClr>
                <a:schemeClr val="dk1"/>
              </a:buClr>
              <a:buSzPts val="1200"/>
              <a:buNone/>
              <a:defRPr sz="1200" b="1"/>
            </a:lvl1pPr>
            <a:lvl2pPr marL="914400" lvl="1" indent="-228600" algn="l" rtl="0">
              <a:spcBef>
                <a:spcPts val="200"/>
              </a:spcBef>
              <a:spcAft>
                <a:spcPts val="0"/>
              </a:spcAft>
              <a:buClr>
                <a:schemeClr val="dk1"/>
              </a:buClr>
              <a:buSzPts val="1000"/>
              <a:buNone/>
              <a:defRPr sz="1000" b="1"/>
            </a:lvl2pPr>
            <a:lvl3pPr marL="1371600" lvl="2" indent="-228600" algn="l" rtl="0">
              <a:spcBef>
                <a:spcPts val="200"/>
              </a:spcBef>
              <a:spcAft>
                <a:spcPts val="0"/>
              </a:spcAft>
              <a:buClr>
                <a:schemeClr val="dk1"/>
              </a:buClr>
              <a:buSzPts val="900"/>
              <a:buNone/>
              <a:defRPr sz="900" b="1"/>
            </a:lvl3pPr>
            <a:lvl4pPr marL="1828800" lvl="3" indent="-228600" algn="l" rtl="0">
              <a:spcBef>
                <a:spcPts val="200"/>
              </a:spcBef>
              <a:spcAft>
                <a:spcPts val="0"/>
              </a:spcAft>
              <a:buClr>
                <a:schemeClr val="dk1"/>
              </a:buClr>
              <a:buSzPts val="800"/>
              <a:buNone/>
              <a:defRPr sz="800" b="1"/>
            </a:lvl4pPr>
            <a:lvl5pPr marL="2286000" lvl="4" indent="-228600" algn="l" rtl="0">
              <a:spcBef>
                <a:spcPts val="200"/>
              </a:spcBef>
              <a:spcAft>
                <a:spcPts val="0"/>
              </a:spcAft>
              <a:buClr>
                <a:schemeClr val="dk1"/>
              </a:buClr>
              <a:buSzPts val="800"/>
              <a:buNone/>
              <a:defRPr sz="800" b="1"/>
            </a:lvl5pPr>
            <a:lvl6pPr marL="2743200" lvl="5" indent="-228600" algn="l" rtl="0">
              <a:spcBef>
                <a:spcPts val="200"/>
              </a:spcBef>
              <a:spcAft>
                <a:spcPts val="0"/>
              </a:spcAft>
              <a:buClr>
                <a:schemeClr val="dk1"/>
              </a:buClr>
              <a:buSzPts val="800"/>
              <a:buNone/>
              <a:defRPr sz="800" b="1"/>
            </a:lvl6pPr>
            <a:lvl7pPr marL="3200400" lvl="6" indent="-228600" algn="l" rtl="0">
              <a:spcBef>
                <a:spcPts val="200"/>
              </a:spcBef>
              <a:spcAft>
                <a:spcPts val="0"/>
              </a:spcAft>
              <a:buClr>
                <a:schemeClr val="dk1"/>
              </a:buClr>
              <a:buSzPts val="800"/>
              <a:buNone/>
              <a:defRPr sz="800" b="1"/>
            </a:lvl7pPr>
            <a:lvl8pPr marL="3657600" lvl="7" indent="-228600" algn="l" rtl="0">
              <a:spcBef>
                <a:spcPts val="200"/>
              </a:spcBef>
              <a:spcAft>
                <a:spcPts val="0"/>
              </a:spcAft>
              <a:buClr>
                <a:schemeClr val="dk1"/>
              </a:buClr>
              <a:buSzPts val="800"/>
              <a:buNone/>
              <a:defRPr sz="800" b="1"/>
            </a:lvl8pPr>
            <a:lvl9pPr marL="4114800" lvl="8" indent="-228600" algn="l" rtl="0">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1100" cy="1975800"/>
          </a:xfrm>
          <a:prstGeom prst="rect">
            <a:avLst/>
          </a:prstGeom>
          <a:noFill/>
          <a:ln>
            <a:noFill/>
          </a:ln>
        </p:spPr>
        <p:txBody>
          <a:bodyPr spcFirstLastPara="1" wrap="square" lIns="45725" tIns="22850" rIns="45725" bIns="22850" anchor="t" anchorCtr="0">
            <a:normAutofit/>
          </a:bodyPr>
          <a:lstStyle>
            <a:lvl1pPr marL="457200" lvl="0" indent="-304800" algn="l" rtl="0">
              <a:spcBef>
                <a:spcPts val="200"/>
              </a:spcBef>
              <a:spcAft>
                <a:spcPts val="0"/>
              </a:spcAft>
              <a:buClr>
                <a:schemeClr val="dk1"/>
              </a:buClr>
              <a:buSzPts val="1200"/>
              <a:buChar char="•"/>
              <a:defRPr sz="1200"/>
            </a:lvl1pPr>
            <a:lvl2pPr marL="914400" lvl="1" indent="-292100" algn="l" rtl="0">
              <a:spcBef>
                <a:spcPts val="200"/>
              </a:spcBef>
              <a:spcAft>
                <a:spcPts val="0"/>
              </a:spcAft>
              <a:buClr>
                <a:schemeClr val="dk1"/>
              </a:buClr>
              <a:buSzPts val="1000"/>
              <a:buChar char="–"/>
              <a:defRPr sz="1000"/>
            </a:lvl2pPr>
            <a:lvl3pPr marL="1371600" lvl="2" indent="-285750" algn="l" rtl="0">
              <a:spcBef>
                <a:spcPts val="200"/>
              </a:spcBef>
              <a:spcAft>
                <a:spcPts val="0"/>
              </a:spcAft>
              <a:buClr>
                <a:schemeClr val="dk1"/>
              </a:buClr>
              <a:buSzPts val="900"/>
              <a:buChar char="•"/>
              <a:defRPr sz="900"/>
            </a:lvl3pPr>
            <a:lvl4pPr marL="1828800" lvl="3" indent="-279400" algn="l" rtl="0">
              <a:spcBef>
                <a:spcPts val="200"/>
              </a:spcBef>
              <a:spcAft>
                <a:spcPts val="0"/>
              </a:spcAft>
              <a:buClr>
                <a:schemeClr val="dk1"/>
              </a:buClr>
              <a:buSzPts val="800"/>
              <a:buChar char="–"/>
              <a:defRPr sz="800"/>
            </a:lvl4pPr>
            <a:lvl5pPr marL="2286000" lvl="4" indent="-279400" algn="l" rtl="0">
              <a:spcBef>
                <a:spcPts val="200"/>
              </a:spcBef>
              <a:spcAft>
                <a:spcPts val="0"/>
              </a:spcAft>
              <a:buClr>
                <a:schemeClr val="dk1"/>
              </a:buClr>
              <a:buSzPts val="800"/>
              <a:buChar char="»"/>
              <a:defRPr sz="800"/>
            </a:lvl5pPr>
            <a:lvl6pPr marL="2743200" lvl="5" indent="-279400" algn="l" rtl="0">
              <a:spcBef>
                <a:spcPts val="200"/>
              </a:spcBef>
              <a:spcAft>
                <a:spcPts val="0"/>
              </a:spcAft>
              <a:buClr>
                <a:schemeClr val="dk1"/>
              </a:buClr>
              <a:buSzPts val="800"/>
              <a:buChar char="•"/>
              <a:defRPr sz="800"/>
            </a:lvl6pPr>
            <a:lvl7pPr marL="3200400" lvl="6" indent="-279400" algn="l" rtl="0">
              <a:spcBef>
                <a:spcPts val="200"/>
              </a:spcBef>
              <a:spcAft>
                <a:spcPts val="0"/>
              </a:spcAft>
              <a:buClr>
                <a:schemeClr val="dk1"/>
              </a:buClr>
              <a:buSzPts val="800"/>
              <a:buChar char="•"/>
              <a:defRPr sz="800"/>
            </a:lvl7pPr>
            <a:lvl8pPr marL="3657600" lvl="7" indent="-279400" algn="l" rtl="0">
              <a:spcBef>
                <a:spcPts val="200"/>
              </a:spcBef>
              <a:spcAft>
                <a:spcPts val="0"/>
              </a:spcAft>
              <a:buClr>
                <a:schemeClr val="dk1"/>
              </a:buClr>
              <a:buSzPts val="800"/>
              <a:buChar char="•"/>
              <a:defRPr sz="800"/>
            </a:lvl8pPr>
            <a:lvl9pPr marL="4114800" lvl="8" indent="-279400" algn="l" rtl="0">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rtl="0">
              <a:spcBef>
                <a:spcPts val="0"/>
              </a:spcBef>
              <a:spcAft>
                <a:spcPts val="0"/>
              </a:spcAft>
              <a:buClr>
                <a:schemeClr val="dk1"/>
              </a:buClr>
              <a:buSzPts val="1000"/>
              <a:buFont typeface="Calibri"/>
              <a:buNone/>
              <a:defRPr sz="1000" b="1"/>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rmAutofit/>
          </a:bodyPr>
          <a:lstStyle>
            <a:lvl1pPr marL="457200" lvl="0" indent="-330200" algn="l" rtl="0">
              <a:spcBef>
                <a:spcPts val="300"/>
              </a:spcBef>
              <a:spcAft>
                <a:spcPts val="0"/>
              </a:spcAft>
              <a:buClr>
                <a:schemeClr val="dk1"/>
              </a:buClr>
              <a:buSzPts val="1600"/>
              <a:buChar char="•"/>
              <a:defRPr sz="1600"/>
            </a:lvl1pPr>
            <a:lvl2pPr marL="914400" lvl="1" indent="-317500" algn="l" rtl="0">
              <a:spcBef>
                <a:spcPts val="300"/>
              </a:spcBef>
              <a:spcAft>
                <a:spcPts val="0"/>
              </a:spcAft>
              <a:buClr>
                <a:schemeClr val="dk1"/>
              </a:buClr>
              <a:buSzPts val="1400"/>
              <a:buChar char="–"/>
              <a:defRPr sz="1400"/>
            </a:lvl2pPr>
            <a:lvl3pPr marL="1371600" lvl="2" indent="-304800" algn="l" rtl="0">
              <a:spcBef>
                <a:spcPts val="200"/>
              </a:spcBef>
              <a:spcAft>
                <a:spcPts val="0"/>
              </a:spcAft>
              <a:buClr>
                <a:schemeClr val="dk1"/>
              </a:buClr>
              <a:buSzPts val="1200"/>
              <a:buChar char="•"/>
              <a:defRPr sz="1200"/>
            </a:lvl3pPr>
            <a:lvl4pPr marL="1828800" lvl="3" indent="-292100" algn="l" rtl="0">
              <a:spcBef>
                <a:spcPts val="200"/>
              </a:spcBef>
              <a:spcAft>
                <a:spcPts val="0"/>
              </a:spcAft>
              <a:buClr>
                <a:schemeClr val="dk1"/>
              </a:buClr>
              <a:buSzPts val="1000"/>
              <a:buChar char="–"/>
              <a:defRPr sz="1000"/>
            </a:lvl4pPr>
            <a:lvl5pPr marL="2286000" lvl="4" indent="-292100" algn="l" rtl="0">
              <a:spcBef>
                <a:spcPts val="200"/>
              </a:spcBef>
              <a:spcAft>
                <a:spcPts val="0"/>
              </a:spcAft>
              <a:buClr>
                <a:schemeClr val="dk1"/>
              </a:buClr>
              <a:buSzPts val="1000"/>
              <a:buChar char="»"/>
              <a:defRPr sz="1000"/>
            </a:lvl5pPr>
            <a:lvl6pPr marL="2743200" lvl="5" indent="-292100" algn="l" rtl="0">
              <a:spcBef>
                <a:spcPts val="200"/>
              </a:spcBef>
              <a:spcAft>
                <a:spcPts val="0"/>
              </a:spcAft>
              <a:buClr>
                <a:schemeClr val="dk1"/>
              </a:buClr>
              <a:buSzPts val="1000"/>
              <a:buChar char="•"/>
              <a:defRPr sz="1000"/>
            </a:lvl6pPr>
            <a:lvl7pPr marL="3200400" lvl="6" indent="-292100" algn="l" rtl="0">
              <a:spcBef>
                <a:spcPts val="200"/>
              </a:spcBef>
              <a:spcAft>
                <a:spcPts val="0"/>
              </a:spcAft>
              <a:buClr>
                <a:schemeClr val="dk1"/>
              </a:buClr>
              <a:buSzPts val="1000"/>
              <a:buChar char="•"/>
              <a:defRPr sz="1000"/>
            </a:lvl7pPr>
            <a:lvl8pPr marL="3657600" lvl="7" indent="-292100" algn="l" rtl="0">
              <a:spcBef>
                <a:spcPts val="200"/>
              </a:spcBef>
              <a:spcAft>
                <a:spcPts val="0"/>
              </a:spcAft>
              <a:buClr>
                <a:schemeClr val="dk1"/>
              </a:buClr>
              <a:buSzPts val="1000"/>
              <a:buChar char="•"/>
              <a:defRPr sz="1000"/>
            </a:lvl8pPr>
            <a:lvl9pPr marL="4114800" lvl="8" indent="-292100" algn="l" rtl="0">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200" cy="2345700"/>
          </a:xfrm>
          <a:prstGeom prst="rect">
            <a:avLst/>
          </a:prstGeom>
          <a:noFill/>
          <a:ln>
            <a:noFill/>
          </a:ln>
        </p:spPr>
        <p:txBody>
          <a:bodyPr spcFirstLastPara="1" wrap="square" lIns="45725" tIns="22850" rIns="45725" bIns="22850" anchor="t" anchorCtr="0">
            <a:normAutofit/>
          </a:bodyPr>
          <a:lstStyle>
            <a:lvl1pPr marL="457200" lvl="0" indent="-228600" algn="l" rtl="0">
              <a:spcBef>
                <a:spcPts val="100"/>
              </a:spcBef>
              <a:spcAft>
                <a:spcPts val="0"/>
              </a:spcAft>
              <a:buClr>
                <a:schemeClr val="dk1"/>
              </a:buClr>
              <a:buSzPts val="700"/>
              <a:buNone/>
              <a:defRPr sz="700"/>
            </a:lvl1pPr>
            <a:lvl2pPr marL="914400" lvl="1" indent="-228600" algn="l" rtl="0">
              <a:spcBef>
                <a:spcPts val="100"/>
              </a:spcBef>
              <a:spcAft>
                <a:spcPts val="0"/>
              </a:spcAft>
              <a:buClr>
                <a:schemeClr val="dk1"/>
              </a:buClr>
              <a:buSzPts val="600"/>
              <a:buNone/>
              <a:defRPr sz="600"/>
            </a:lvl2pPr>
            <a:lvl3pPr marL="1371600" lvl="2" indent="-228600" algn="l" rtl="0">
              <a:spcBef>
                <a:spcPts val="100"/>
              </a:spcBef>
              <a:spcAft>
                <a:spcPts val="0"/>
              </a:spcAft>
              <a:buClr>
                <a:schemeClr val="dk1"/>
              </a:buClr>
              <a:buSzPts val="500"/>
              <a:buNone/>
              <a:defRPr sz="500"/>
            </a:lvl3pPr>
            <a:lvl4pPr marL="1828800" lvl="3" indent="-228600" algn="l" rtl="0">
              <a:spcBef>
                <a:spcPts val="100"/>
              </a:spcBef>
              <a:spcAft>
                <a:spcPts val="0"/>
              </a:spcAft>
              <a:buClr>
                <a:schemeClr val="dk1"/>
              </a:buClr>
              <a:buSzPts val="500"/>
              <a:buNone/>
              <a:defRPr sz="500"/>
            </a:lvl4pPr>
            <a:lvl5pPr marL="2286000" lvl="4" indent="-228600" algn="l" rtl="0">
              <a:spcBef>
                <a:spcPts val="100"/>
              </a:spcBef>
              <a:spcAft>
                <a:spcPts val="0"/>
              </a:spcAft>
              <a:buClr>
                <a:schemeClr val="dk1"/>
              </a:buClr>
              <a:buSzPts val="500"/>
              <a:buNone/>
              <a:defRPr sz="500"/>
            </a:lvl5pPr>
            <a:lvl6pPr marL="2743200" lvl="5" indent="-228600" algn="l" rtl="0">
              <a:spcBef>
                <a:spcPts val="100"/>
              </a:spcBef>
              <a:spcAft>
                <a:spcPts val="0"/>
              </a:spcAft>
              <a:buClr>
                <a:schemeClr val="dk1"/>
              </a:buClr>
              <a:buSzPts val="500"/>
              <a:buNone/>
              <a:defRPr sz="500"/>
            </a:lvl6pPr>
            <a:lvl7pPr marL="3200400" lvl="6" indent="-228600" algn="l" rtl="0">
              <a:spcBef>
                <a:spcPts val="100"/>
              </a:spcBef>
              <a:spcAft>
                <a:spcPts val="0"/>
              </a:spcAft>
              <a:buClr>
                <a:schemeClr val="dk1"/>
              </a:buClr>
              <a:buSzPts val="500"/>
              <a:buNone/>
              <a:defRPr sz="500"/>
            </a:lvl7pPr>
            <a:lvl8pPr marL="3657600" lvl="7" indent="-228600" algn="l" rtl="0">
              <a:spcBef>
                <a:spcPts val="100"/>
              </a:spcBef>
              <a:spcAft>
                <a:spcPts val="0"/>
              </a:spcAft>
              <a:buClr>
                <a:schemeClr val="dk1"/>
              </a:buClr>
              <a:buSzPts val="500"/>
              <a:buNone/>
              <a:defRPr sz="500"/>
            </a:lvl8pPr>
            <a:lvl9pPr marL="4114800" lvl="8" indent="-228600" algn="l" rtl="0">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rmAutofit/>
          </a:bodyPr>
          <a:lstStyle>
            <a:lvl1pPr lvl="0" algn="l" rtl="0">
              <a:spcBef>
                <a:spcPts val="0"/>
              </a:spcBef>
              <a:spcAft>
                <a:spcPts val="0"/>
              </a:spcAft>
              <a:buClr>
                <a:schemeClr val="dk1"/>
              </a:buClr>
              <a:buSzPts val="1000"/>
              <a:buFont typeface="Calibri"/>
              <a:buNone/>
              <a:defRPr sz="1000" b="1"/>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600"/>
          </a:xfrm>
          <a:prstGeom prst="rect">
            <a:avLst/>
          </a:prstGeom>
          <a:noFill/>
          <a:ln>
            <a:noFill/>
          </a:ln>
        </p:spPr>
        <p:txBody>
          <a:bodyPr spcFirstLastPara="1" wrap="square" lIns="45725" tIns="22850" rIns="45725" bIns="22850" anchor="t" anchorCtr="0">
            <a:normAutofit/>
          </a:bodyPr>
          <a:lstStyle>
            <a:lvl1pPr marL="457200" lvl="0" indent="-228600" algn="l" rtl="0">
              <a:spcBef>
                <a:spcPts val="100"/>
              </a:spcBef>
              <a:spcAft>
                <a:spcPts val="0"/>
              </a:spcAft>
              <a:buClr>
                <a:schemeClr val="dk1"/>
              </a:buClr>
              <a:buSzPts val="700"/>
              <a:buNone/>
              <a:defRPr sz="700"/>
            </a:lvl1pPr>
            <a:lvl2pPr marL="914400" lvl="1" indent="-228600" algn="l" rtl="0">
              <a:spcBef>
                <a:spcPts val="100"/>
              </a:spcBef>
              <a:spcAft>
                <a:spcPts val="0"/>
              </a:spcAft>
              <a:buClr>
                <a:schemeClr val="dk1"/>
              </a:buClr>
              <a:buSzPts val="600"/>
              <a:buNone/>
              <a:defRPr sz="600"/>
            </a:lvl2pPr>
            <a:lvl3pPr marL="1371600" lvl="2" indent="-228600" algn="l" rtl="0">
              <a:spcBef>
                <a:spcPts val="100"/>
              </a:spcBef>
              <a:spcAft>
                <a:spcPts val="0"/>
              </a:spcAft>
              <a:buClr>
                <a:schemeClr val="dk1"/>
              </a:buClr>
              <a:buSzPts val="500"/>
              <a:buNone/>
              <a:defRPr sz="500"/>
            </a:lvl3pPr>
            <a:lvl4pPr marL="1828800" lvl="3" indent="-228600" algn="l" rtl="0">
              <a:spcBef>
                <a:spcPts val="100"/>
              </a:spcBef>
              <a:spcAft>
                <a:spcPts val="0"/>
              </a:spcAft>
              <a:buClr>
                <a:schemeClr val="dk1"/>
              </a:buClr>
              <a:buSzPts val="500"/>
              <a:buNone/>
              <a:defRPr sz="500"/>
            </a:lvl4pPr>
            <a:lvl5pPr marL="2286000" lvl="4" indent="-228600" algn="l" rtl="0">
              <a:spcBef>
                <a:spcPts val="100"/>
              </a:spcBef>
              <a:spcAft>
                <a:spcPts val="0"/>
              </a:spcAft>
              <a:buClr>
                <a:schemeClr val="dk1"/>
              </a:buClr>
              <a:buSzPts val="500"/>
              <a:buNone/>
              <a:defRPr sz="500"/>
            </a:lvl5pPr>
            <a:lvl6pPr marL="2743200" lvl="5" indent="-228600" algn="l" rtl="0">
              <a:spcBef>
                <a:spcPts val="100"/>
              </a:spcBef>
              <a:spcAft>
                <a:spcPts val="0"/>
              </a:spcAft>
              <a:buClr>
                <a:schemeClr val="dk1"/>
              </a:buClr>
              <a:buSzPts val="500"/>
              <a:buNone/>
              <a:defRPr sz="500"/>
            </a:lvl6pPr>
            <a:lvl7pPr marL="3200400" lvl="6" indent="-228600" algn="l" rtl="0">
              <a:spcBef>
                <a:spcPts val="100"/>
              </a:spcBef>
              <a:spcAft>
                <a:spcPts val="0"/>
              </a:spcAft>
              <a:buClr>
                <a:schemeClr val="dk1"/>
              </a:buClr>
              <a:buSzPts val="500"/>
              <a:buNone/>
              <a:defRPr sz="500"/>
            </a:lvl7pPr>
            <a:lvl8pPr marL="3657600" lvl="7" indent="-228600" algn="l" rtl="0">
              <a:spcBef>
                <a:spcPts val="100"/>
              </a:spcBef>
              <a:spcAft>
                <a:spcPts val="0"/>
              </a:spcAft>
              <a:buClr>
                <a:schemeClr val="dk1"/>
              </a:buClr>
              <a:buSzPts val="500"/>
              <a:buNone/>
              <a:defRPr sz="500"/>
            </a:lvl8pPr>
            <a:lvl9pPr marL="4114800" lvl="8" indent="-228600" algn="l" rtl="0">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400" y="-125700"/>
            <a:ext cx="2263200" cy="4114800"/>
          </a:xfrm>
          <a:prstGeom prst="rect">
            <a:avLst/>
          </a:prstGeom>
          <a:noFill/>
          <a:ln>
            <a:noFill/>
          </a:ln>
        </p:spPr>
        <p:txBody>
          <a:bodyPr spcFirstLastPara="1" wrap="square" lIns="45725" tIns="22850" rIns="45725" bIns="22850" anchor="t" anchorCtr="0">
            <a:normAutofit/>
          </a:bodyPr>
          <a:lstStyle>
            <a:lvl1pPr marL="457200" lvl="0" indent="-285750" algn="l" rtl="0">
              <a:spcBef>
                <a:spcPts val="200"/>
              </a:spcBef>
              <a:spcAft>
                <a:spcPts val="0"/>
              </a:spcAft>
              <a:buClr>
                <a:schemeClr val="dk1"/>
              </a:buClr>
              <a:buSzPts val="900"/>
              <a:buChar char="•"/>
              <a:defRPr/>
            </a:lvl1pPr>
            <a:lvl2pPr marL="914400" lvl="1" indent="-285750" algn="l" rtl="0">
              <a:spcBef>
                <a:spcPts val="200"/>
              </a:spcBef>
              <a:spcAft>
                <a:spcPts val="0"/>
              </a:spcAft>
              <a:buClr>
                <a:schemeClr val="dk1"/>
              </a:buClr>
              <a:buSzPts val="900"/>
              <a:buChar char="–"/>
              <a:defRPr/>
            </a:lvl2pPr>
            <a:lvl3pPr marL="1371600" lvl="2" indent="-285750" algn="l" rtl="0">
              <a:spcBef>
                <a:spcPts val="200"/>
              </a:spcBef>
              <a:spcAft>
                <a:spcPts val="0"/>
              </a:spcAft>
              <a:buClr>
                <a:schemeClr val="dk1"/>
              </a:buClr>
              <a:buSzPts val="900"/>
              <a:buChar char="•"/>
              <a:defRPr/>
            </a:lvl3pPr>
            <a:lvl4pPr marL="1828800" lvl="3" indent="-285750" algn="l" rtl="0">
              <a:spcBef>
                <a:spcPts val="200"/>
              </a:spcBef>
              <a:spcAft>
                <a:spcPts val="0"/>
              </a:spcAft>
              <a:buClr>
                <a:schemeClr val="dk1"/>
              </a:buClr>
              <a:buSzPts val="900"/>
              <a:buChar char="–"/>
              <a:defRPr/>
            </a:lvl4pPr>
            <a:lvl5pPr marL="2286000" lvl="4" indent="-285750" algn="l" rtl="0">
              <a:spcBef>
                <a:spcPts val="200"/>
              </a:spcBef>
              <a:spcAft>
                <a:spcPts val="0"/>
              </a:spcAft>
              <a:buClr>
                <a:schemeClr val="dk1"/>
              </a:buClr>
              <a:buSzPts val="900"/>
              <a:buChar char="»"/>
              <a:defRPr/>
            </a:lvl5pPr>
            <a:lvl6pPr marL="2743200" lvl="5" indent="-285750" algn="l" rtl="0">
              <a:spcBef>
                <a:spcPts val="200"/>
              </a:spcBef>
              <a:spcAft>
                <a:spcPts val="0"/>
              </a:spcAft>
              <a:buClr>
                <a:schemeClr val="dk1"/>
              </a:buClr>
              <a:buSzPts val="9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rmAutofit/>
          </a:bodyPr>
          <a:lstStyle>
            <a:lvl1pPr lvl="0" algn="ctr" rtl="0">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rmAutofit/>
          </a:bodyPr>
          <a:lstStyle>
            <a:lvl1pPr marL="457200" lvl="0" indent="-285750" algn="l" rtl="0">
              <a:spcBef>
                <a:spcPts val="200"/>
              </a:spcBef>
              <a:spcAft>
                <a:spcPts val="0"/>
              </a:spcAft>
              <a:buClr>
                <a:schemeClr val="dk1"/>
              </a:buClr>
              <a:buSzPts val="900"/>
              <a:buChar char="•"/>
              <a:defRPr/>
            </a:lvl1pPr>
            <a:lvl2pPr marL="914400" lvl="1" indent="-285750" algn="l" rtl="0">
              <a:spcBef>
                <a:spcPts val="200"/>
              </a:spcBef>
              <a:spcAft>
                <a:spcPts val="0"/>
              </a:spcAft>
              <a:buClr>
                <a:schemeClr val="dk1"/>
              </a:buClr>
              <a:buSzPts val="900"/>
              <a:buChar char="–"/>
              <a:defRPr/>
            </a:lvl2pPr>
            <a:lvl3pPr marL="1371600" lvl="2" indent="-285750" algn="l" rtl="0">
              <a:spcBef>
                <a:spcPts val="200"/>
              </a:spcBef>
              <a:spcAft>
                <a:spcPts val="0"/>
              </a:spcAft>
              <a:buClr>
                <a:schemeClr val="dk1"/>
              </a:buClr>
              <a:buSzPts val="900"/>
              <a:buChar char="•"/>
              <a:defRPr/>
            </a:lvl3pPr>
            <a:lvl4pPr marL="1828800" lvl="3" indent="-285750" algn="l" rtl="0">
              <a:spcBef>
                <a:spcPts val="200"/>
              </a:spcBef>
              <a:spcAft>
                <a:spcPts val="0"/>
              </a:spcAft>
              <a:buClr>
                <a:schemeClr val="dk1"/>
              </a:buClr>
              <a:buSzPts val="900"/>
              <a:buChar char="–"/>
              <a:defRPr/>
            </a:lvl4pPr>
            <a:lvl5pPr marL="2286000" lvl="4" indent="-285750" algn="l" rtl="0">
              <a:spcBef>
                <a:spcPts val="200"/>
              </a:spcBef>
              <a:spcAft>
                <a:spcPts val="0"/>
              </a:spcAft>
              <a:buClr>
                <a:schemeClr val="dk1"/>
              </a:buClr>
              <a:buSzPts val="900"/>
              <a:buChar char="»"/>
              <a:defRPr/>
            </a:lvl5pPr>
            <a:lvl6pPr marL="2743200" lvl="5" indent="-285750" algn="l" rtl="0">
              <a:spcBef>
                <a:spcPts val="200"/>
              </a:spcBef>
              <a:spcAft>
                <a:spcPts val="0"/>
              </a:spcAft>
              <a:buClr>
                <a:schemeClr val="dk1"/>
              </a:buClr>
              <a:buSzPts val="900"/>
              <a:buChar char="•"/>
              <a:defRPr/>
            </a:lvl6pPr>
            <a:lvl7pPr marL="3200400" lvl="6" indent="-285750" algn="l" rtl="0">
              <a:spcBef>
                <a:spcPts val="200"/>
              </a:spcBef>
              <a:spcAft>
                <a:spcPts val="0"/>
              </a:spcAft>
              <a:buClr>
                <a:schemeClr val="dk1"/>
              </a:buClr>
              <a:buSzPts val="900"/>
              <a:buChar char="•"/>
              <a:defRPr/>
            </a:lvl7pPr>
            <a:lvl8pPr marL="3657600" lvl="7" indent="-285750" algn="l" rtl="0">
              <a:spcBef>
                <a:spcPts val="200"/>
              </a:spcBef>
              <a:spcAft>
                <a:spcPts val="0"/>
              </a:spcAft>
              <a:buClr>
                <a:schemeClr val="dk1"/>
              </a:buClr>
              <a:buSzPts val="900"/>
              <a:buChar char="•"/>
              <a:defRPr/>
            </a:lvl8pPr>
            <a:lvl9pPr marL="4114800" lvl="8" indent="-285750" algn="l" rtl="0">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rtl="0">
              <a:spcBef>
                <a:spcPts val="0"/>
              </a:spcBef>
              <a:spcAft>
                <a:spcPts val="0"/>
              </a:spcAft>
              <a:buSzPts val="700"/>
              <a:buNone/>
              <a:defRPr/>
            </a:lvl1pPr>
            <a:lvl2pPr lvl="1" algn="l" rtl="0">
              <a:spcBef>
                <a:spcPts val="0"/>
              </a:spcBef>
              <a:spcAft>
                <a:spcPts val="0"/>
              </a:spcAft>
              <a:buSzPts val="700"/>
              <a:buNone/>
              <a:defRPr/>
            </a:lvl2pPr>
            <a:lvl3pPr lvl="2" algn="l" rtl="0">
              <a:spcBef>
                <a:spcPts val="0"/>
              </a:spcBef>
              <a:spcAft>
                <a:spcPts val="0"/>
              </a:spcAft>
              <a:buSzPts val="700"/>
              <a:buNone/>
              <a:defRPr/>
            </a:lvl3pPr>
            <a:lvl4pPr lvl="3" algn="l" rtl="0">
              <a:spcBef>
                <a:spcPts val="0"/>
              </a:spcBef>
              <a:spcAft>
                <a:spcPts val="0"/>
              </a:spcAft>
              <a:buSzPts val="700"/>
              <a:buNone/>
              <a:defRPr/>
            </a:lvl4pPr>
            <a:lvl5pPr lvl="4" algn="l" rtl="0">
              <a:spcBef>
                <a:spcPts val="0"/>
              </a:spcBef>
              <a:spcAft>
                <a:spcPts val="0"/>
              </a:spcAft>
              <a:buSzPts val="700"/>
              <a:buNone/>
              <a:defRPr/>
            </a:lvl5pPr>
            <a:lvl6pPr lvl="5" algn="l" rtl="0">
              <a:spcBef>
                <a:spcPts val="0"/>
              </a:spcBef>
              <a:spcAft>
                <a:spcPts val="0"/>
              </a:spcAft>
              <a:buSzPts val="700"/>
              <a:buNone/>
              <a:defRPr/>
            </a:lvl6pPr>
            <a:lvl7pPr lvl="6" algn="l" rtl="0">
              <a:spcBef>
                <a:spcPts val="0"/>
              </a:spcBef>
              <a:spcAft>
                <a:spcPts val="0"/>
              </a:spcAft>
              <a:buSzPts val="700"/>
              <a:buNone/>
              <a:defRPr/>
            </a:lvl7pPr>
            <a:lvl8pPr lvl="7" algn="l" rtl="0">
              <a:spcBef>
                <a:spcPts val="0"/>
              </a:spcBef>
              <a:spcAft>
                <a:spcPts val="0"/>
              </a:spcAft>
              <a:buSzPts val="700"/>
              <a:buNone/>
              <a:defRPr/>
            </a:lvl8pPr>
            <a:lvl9pPr lvl="8" algn="l" rtl="0">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228600" y="800100"/>
            <a:ext cx="4114800" cy="2263200"/>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youtube.com/watch?v=oBxIIvNXcQE" TargetMode="External"/><Relationship Id="rId5" Type="http://schemas.openxmlformats.org/officeDocument/2006/relationships/image" Target="../media/image9.png"/><Relationship Id="rId4" Type="http://schemas.openxmlformats.org/officeDocument/2006/relationships/hyperlink" Target="https://www.youtube.com/watch?v=oBxIIvNXcQ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hyperlink" Target="http://www.youtube.com/watch?v=DFTICCjMAs8"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hyperlink" Target="http://www.youtube.com/watch?v=x647d4NCQj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hyperlink" Target="http://www.youtube.com/watch?v=A_Xd6xPNGJ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hyperlink" Target="http://www.youtube.com/watch?v=41g64r_1cG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4B04"/>
        </a:solidFill>
        <a:effectLst/>
      </p:bgPr>
    </p:bg>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l="22903" t="18294"/>
          <a:stretch/>
        </p:blipFill>
        <p:spPr>
          <a:xfrm>
            <a:off x="0" y="0"/>
            <a:ext cx="6614357" cy="7009792"/>
          </a:xfrm>
          <a:prstGeom prst="rect">
            <a:avLst/>
          </a:prstGeom>
          <a:noFill/>
          <a:ln>
            <a:noFill/>
          </a:ln>
        </p:spPr>
      </p:pic>
      <p:pic>
        <p:nvPicPr>
          <p:cNvPr id="130" name="Google Shape;130;p25"/>
          <p:cNvPicPr preferRelativeResize="0"/>
          <p:nvPr/>
        </p:nvPicPr>
        <p:blipFill rotWithShape="1">
          <a:blip r:embed="rId4">
            <a:alphaModFix/>
          </a:blip>
          <a:srcRect/>
          <a:stretch/>
        </p:blipFill>
        <p:spPr>
          <a:xfrm>
            <a:off x="195177" y="4334942"/>
            <a:ext cx="1508760" cy="588416"/>
          </a:xfrm>
          <a:prstGeom prst="rect">
            <a:avLst/>
          </a:prstGeom>
          <a:noFill/>
          <a:ln>
            <a:noFill/>
          </a:ln>
        </p:spPr>
      </p:pic>
      <p:pic>
        <p:nvPicPr>
          <p:cNvPr id="131" name="Google Shape;131;p25"/>
          <p:cNvPicPr preferRelativeResize="0"/>
          <p:nvPr/>
        </p:nvPicPr>
        <p:blipFill rotWithShape="1">
          <a:blip r:embed="rId5">
            <a:alphaModFix/>
          </a:blip>
          <a:srcRect t="2940"/>
          <a:stretch/>
        </p:blipFill>
        <p:spPr>
          <a:xfrm>
            <a:off x="1961600" y="4459352"/>
            <a:ext cx="2299200" cy="384947"/>
          </a:xfrm>
          <a:prstGeom prst="rect">
            <a:avLst/>
          </a:prstGeom>
          <a:noFill/>
          <a:ln>
            <a:noFill/>
          </a:ln>
        </p:spPr>
      </p:pic>
      <p:sp>
        <p:nvSpPr>
          <p:cNvPr id="132" name="Google Shape;132;p25"/>
          <p:cNvSpPr txBox="1"/>
          <p:nvPr/>
        </p:nvSpPr>
        <p:spPr>
          <a:xfrm>
            <a:off x="628851" y="627575"/>
            <a:ext cx="4786500" cy="2793900"/>
          </a:xfrm>
          <a:prstGeom prst="rect">
            <a:avLst/>
          </a:prstGeom>
          <a:noFill/>
          <a:ln>
            <a:noFill/>
          </a:ln>
        </p:spPr>
        <p:txBody>
          <a:bodyPr spcFirstLastPara="1" wrap="square" lIns="0" tIns="0" rIns="0" bIns="0" anchor="t" anchorCtr="0">
            <a:spAutoFit/>
          </a:bodyPr>
          <a:lstStyle/>
          <a:p>
            <a:pPr marL="0" marR="0" lvl="0" indent="0" algn="l" rtl="0">
              <a:lnSpc>
                <a:spcPct val="110002"/>
              </a:lnSpc>
              <a:spcBef>
                <a:spcPts val="0"/>
              </a:spcBef>
              <a:spcAft>
                <a:spcPts val="0"/>
              </a:spcAft>
              <a:buNone/>
            </a:pPr>
            <a:r>
              <a:rPr lang="en" sz="4100">
                <a:solidFill>
                  <a:srgbClr val="FFFFFF"/>
                </a:solidFill>
                <a:latin typeface="Roboto"/>
                <a:ea typeface="Roboto"/>
                <a:cs typeface="Roboto"/>
                <a:sym typeface="Roboto"/>
              </a:rPr>
              <a:t>PSA Series Rollout, Messaging &amp; Marketing Plan</a:t>
            </a:r>
            <a:endParaRPr sz="100"/>
          </a:p>
          <a:p>
            <a:pPr marL="0" marR="0" lvl="0" indent="0" algn="l" rtl="0">
              <a:lnSpc>
                <a:spcPct val="110006"/>
              </a:lnSpc>
              <a:spcBef>
                <a:spcPts val="0"/>
              </a:spcBef>
              <a:spcAft>
                <a:spcPts val="0"/>
              </a:spcAft>
              <a:buNone/>
            </a:pPr>
            <a:endParaRPr sz="2200">
              <a:solidFill>
                <a:srgbClr val="FFFFFF"/>
              </a:solidFill>
              <a:latin typeface="Roboto"/>
              <a:ea typeface="Roboto"/>
              <a:cs typeface="Roboto"/>
              <a:sym typeface="Roboto"/>
            </a:endParaRPr>
          </a:p>
          <a:p>
            <a:pPr marL="0" marR="0" lvl="0" indent="0" algn="l" rtl="0">
              <a:lnSpc>
                <a:spcPct val="110006"/>
              </a:lnSpc>
              <a:spcBef>
                <a:spcPts val="0"/>
              </a:spcBef>
              <a:spcAft>
                <a:spcPts val="0"/>
              </a:spcAft>
              <a:buNone/>
            </a:pPr>
            <a:r>
              <a:rPr lang="en" sz="2200">
                <a:solidFill>
                  <a:srgbClr val="FFFFFF"/>
                </a:solidFill>
                <a:latin typeface="Roboto"/>
                <a:ea typeface="Roboto"/>
                <a:cs typeface="Roboto"/>
                <a:sym typeface="Roboto"/>
              </a:rPr>
              <a:t>March 16, 2022</a:t>
            </a:r>
            <a:endParaRPr sz="700"/>
          </a:p>
        </p:txBody>
      </p:sp>
      <p:sp>
        <p:nvSpPr>
          <p:cNvPr id="133" name="Google Shape;133;p25"/>
          <p:cNvSpPr txBox="1"/>
          <p:nvPr/>
        </p:nvSpPr>
        <p:spPr>
          <a:xfrm>
            <a:off x="6515534" y="2013414"/>
            <a:ext cx="2299200" cy="465300"/>
          </a:xfrm>
          <a:prstGeom prst="rect">
            <a:avLst/>
          </a:prstGeom>
          <a:noFill/>
          <a:ln>
            <a:noFill/>
          </a:ln>
        </p:spPr>
        <p:txBody>
          <a:bodyPr spcFirstLastPara="1" wrap="square" lIns="0" tIns="0" rIns="0" bIns="0" anchor="t" anchorCtr="0">
            <a:spAutoFit/>
          </a:bodyPr>
          <a:lstStyle/>
          <a:p>
            <a:pPr marL="0" marR="0" lvl="0" indent="0" algn="ctr" rtl="0">
              <a:lnSpc>
                <a:spcPct val="129011"/>
              </a:lnSpc>
              <a:spcBef>
                <a:spcPts val="0"/>
              </a:spcBef>
              <a:spcAft>
                <a:spcPts val="0"/>
              </a:spcAft>
              <a:buNone/>
            </a:pPr>
            <a:r>
              <a:rPr lang="en" sz="1800" b="1" i="0" u="none" strike="noStrike" cap="none">
                <a:solidFill>
                  <a:srgbClr val="CF4B04"/>
                </a:solidFill>
                <a:latin typeface="Roboto"/>
                <a:ea typeface="Roboto"/>
                <a:cs typeface="Roboto"/>
                <a:sym typeface="Roboto"/>
              </a:rPr>
              <a:t>OUR APPROACH:</a:t>
            </a:r>
            <a:r>
              <a:rPr lang="en" sz="1800" b="0" i="0" u="none" strike="noStrike" cap="none">
                <a:solidFill>
                  <a:srgbClr val="000000"/>
                </a:solidFill>
                <a:latin typeface="Roboto"/>
                <a:ea typeface="Roboto"/>
                <a:cs typeface="Roboto"/>
                <a:sym typeface="Roboto"/>
              </a:rPr>
              <a:t> </a:t>
            </a:r>
            <a:endParaRPr sz="700"/>
          </a:p>
          <a:p>
            <a:pPr marL="0" marR="0" lvl="0" indent="0" algn="ctr" rtl="0">
              <a:lnSpc>
                <a:spcPct val="129012"/>
              </a:lnSpc>
              <a:spcBef>
                <a:spcPts val="0"/>
              </a:spcBef>
              <a:spcAft>
                <a:spcPts val="0"/>
              </a:spcAft>
              <a:buNone/>
            </a:pPr>
            <a:endParaRPr sz="700"/>
          </a:p>
        </p:txBody>
      </p:sp>
      <p:sp>
        <p:nvSpPr>
          <p:cNvPr id="134" name="Google Shape;134;p25"/>
          <p:cNvSpPr/>
          <p:nvPr/>
        </p:nvSpPr>
        <p:spPr>
          <a:xfrm>
            <a:off x="4512609" y="2479417"/>
            <a:ext cx="118800" cy="184800"/>
          </a:xfrm>
          <a:prstGeom prst="rect">
            <a:avLst/>
          </a:prstGeom>
          <a:noFill/>
          <a:ln>
            <a:noFill/>
          </a:ln>
        </p:spPr>
        <p:txBody>
          <a:bodyPr spcFirstLastPara="1" wrap="square" lIns="45725" tIns="22850" rIns="45725" bIns="22850" anchor="t" anchorCtr="0">
            <a:noAutofit/>
          </a:bodyPr>
          <a:lstStyle/>
          <a:p>
            <a:pPr marL="0" marR="0" lvl="0" indent="0" algn="l" rtl="0">
              <a:spcBef>
                <a:spcPts val="0"/>
              </a:spcBef>
              <a:spcAft>
                <a:spcPts val="0"/>
              </a:spcAft>
              <a:buNone/>
            </a:pPr>
            <a:r>
              <a:rPr lang="en" sz="900" b="0" i="0" u="none" strike="noStrike" cap="none">
                <a:solidFill>
                  <a:srgbClr val="000000"/>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sp>
        <p:nvSpPr>
          <p:cNvPr id="135" name="Google Shape;135;p25"/>
          <p:cNvSpPr/>
          <p:nvPr/>
        </p:nvSpPr>
        <p:spPr>
          <a:xfrm>
            <a:off x="4512609" y="2479417"/>
            <a:ext cx="118800" cy="184800"/>
          </a:xfrm>
          <a:prstGeom prst="rect">
            <a:avLst/>
          </a:prstGeom>
          <a:noFill/>
          <a:ln>
            <a:noFill/>
          </a:ln>
        </p:spPr>
        <p:txBody>
          <a:bodyPr spcFirstLastPara="1" wrap="square" lIns="45725" tIns="22850" rIns="45725" bIns="22850" anchor="t" anchorCtr="0">
            <a:noAutofit/>
          </a:bodyPr>
          <a:lstStyle/>
          <a:p>
            <a:pPr marL="0" marR="0" lvl="0" indent="0" algn="l" rtl="0">
              <a:spcBef>
                <a:spcPts val="0"/>
              </a:spcBef>
              <a:spcAft>
                <a:spcPts val="0"/>
              </a:spcAft>
              <a:buNone/>
            </a:pPr>
            <a:r>
              <a:rPr lang="en" sz="900">
                <a:solidFill>
                  <a:srgbClr val="000000"/>
                </a:solidFill>
                <a:latin typeface="Calibri"/>
                <a:ea typeface="Calibri"/>
                <a:cs typeface="Calibri"/>
                <a:sym typeface="Calibri"/>
              </a:rPr>
              <a:t> </a:t>
            </a:r>
            <a:endParaRPr sz="900">
              <a:solidFill>
                <a:schemeClr val="dk1"/>
              </a:solidFill>
              <a:latin typeface="Calibri"/>
              <a:ea typeface="Calibri"/>
              <a:cs typeface="Calibri"/>
              <a:sym typeface="Calibri"/>
            </a:endParaRPr>
          </a:p>
        </p:txBody>
      </p:sp>
      <p:sp>
        <p:nvSpPr>
          <p:cNvPr id="136" name="Google Shape;13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CB1"/>
        </a:solidFill>
        <a:effectLst/>
      </p:bgPr>
    </p:bg>
    <p:spTree>
      <p:nvGrpSpPr>
        <p:cNvPr id="1" name="Shape 216"/>
        <p:cNvGrpSpPr/>
        <p:nvPr/>
      </p:nvGrpSpPr>
      <p:grpSpPr>
        <a:xfrm>
          <a:off x="0" y="0"/>
          <a:ext cx="0" cy="0"/>
          <a:chOff x="0" y="0"/>
          <a:chExt cx="0" cy="0"/>
        </a:xfrm>
      </p:grpSpPr>
      <p:sp>
        <p:nvSpPr>
          <p:cNvPr id="217" name="Google Shape;217;p34"/>
          <p:cNvSpPr txBox="1"/>
          <p:nvPr/>
        </p:nvSpPr>
        <p:spPr>
          <a:xfrm>
            <a:off x="4105863" y="1506392"/>
            <a:ext cx="4864800" cy="21579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700" b="1">
                <a:solidFill>
                  <a:srgbClr val="FFFFFF"/>
                </a:solidFill>
                <a:latin typeface="Roboto"/>
                <a:ea typeface="Roboto"/>
                <a:cs typeface="Roboto"/>
                <a:sym typeface="Roboto"/>
              </a:rPr>
              <a:t>Marketing Plan </a:t>
            </a:r>
            <a:endParaRPr sz="3700" b="1">
              <a:solidFill>
                <a:srgbClr val="FFFFFF"/>
              </a:solidFill>
              <a:latin typeface="Roboto"/>
              <a:ea typeface="Roboto"/>
              <a:cs typeface="Roboto"/>
              <a:sym typeface="Roboto"/>
            </a:endParaRPr>
          </a:p>
          <a:p>
            <a:pPr marL="0" marR="0" lvl="0" indent="0" algn="l" rtl="0">
              <a:lnSpc>
                <a:spcPct val="140000"/>
              </a:lnSpc>
              <a:spcBef>
                <a:spcPts val="0"/>
              </a:spcBef>
              <a:spcAft>
                <a:spcPts val="0"/>
              </a:spcAft>
              <a:buNone/>
            </a:pPr>
            <a:r>
              <a:rPr lang="en" sz="1700" b="0" i="0" u="none" strike="noStrike" cap="none">
                <a:solidFill>
                  <a:srgbClr val="FFFFFF"/>
                </a:solidFill>
                <a:latin typeface="Roboto"/>
                <a:ea typeface="Roboto"/>
                <a:cs typeface="Roboto"/>
                <a:sym typeface="Roboto"/>
              </a:rPr>
              <a:t>Focus PSA roll-out and communications activities to showcase the campaign, engage talent and Affiliates, secure placements, garner greater attention, awareness and media coverage.</a:t>
            </a:r>
            <a:endParaRPr sz="100"/>
          </a:p>
        </p:txBody>
      </p:sp>
      <p:sp>
        <p:nvSpPr>
          <p:cNvPr id="218" name="Google Shape;218;p34"/>
          <p:cNvSpPr/>
          <p:nvPr/>
        </p:nvSpPr>
        <p:spPr>
          <a:xfrm>
            <a:off x="620417" y="953803"/>
            <a:ext cx="3238500" cy="3238487"/>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t="-15469" b="-15458"/>
            </a:stretch>
          </a:bli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1" name="Google Shape;221;p34"/>
          <p:cNvSpPr txBox="1">
            <a:spLocks noGrp="1"/>
          </p:cNvSpPr>
          <p:nvPr>
            <p:ph type="sldNum" idx="12"/>
          </p:nvPr>
        </p:nvSpPr>
        <p:spPr>
          <a:xfrm>
            <a:off x="3276600" y="3178175"/>
            <a:ext cx="1066800" cy="1827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222" name="Google Shape;222;p34"/>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None/>
            </a:pPr>
            <a:fld id="{00000000-1234-1234-1234-123412341234}" type="slidenum">
              <a:rPr lang="en" sz="1000">
                <a:solidFill>
                  <a:schemeClr val="lt1"/>
                </a:solidFill>
                <a:latin typeface="Arial"/>
                <a:ea typeface="Arial"/>
                <a:cs typeface="Arial"/>
                <a:sym typeface="Arial"/>
              </a:rPr>
              <a:t>10</a:t>
            </a:fld>
            <a:endParaRPr sz="1000">
              <a:solidFill>
                <a:schemeClr val="lt1"/>
              </a:solidFill>
              <a:latin typeface="Arial"/>
              <a:ea typeface="Arial"/>
              <a:cs typeface="Arial"/>
              <a:sym typeface="Arial"/>
            </a:endParaRPr>
          </a:p>
        </p:txBody>
      </p:sp>
      <p:pic>
        <p:nvPicPr>
          <p:cNvPr id="3" name="Picture 2" descr="Shape, circle&#10;&#10;Description automatically generated">
            <a:extLst>
              <a:ext uri="{FF2B5EF4-FFF2-40B4-BE49-F238E27FC236}">
                <a16:creationId xmlns:a16="http://schemas.microsoft.com/office/drawing/2014/main" id="{7856E6B5-588D-4518-9A54-2ECA20BCC960}"/>
              </a:ext>
            </a:extLst>
          </p:cNvPr>
          <p:cNvPicPr>
            <a:picLocks noChangeAspect="1"/>
          </p:cNvPicPr>
          <p:nvPr/>
        </p:nvPicPr>
        <p:blipFill rotWithShape="1">
          <a:blip r:embed="rId4"/>
          <a:srcRect b="39525"/>
          <a:stretch/>
        </p:blipFill>
        <p:spPr>
          <a:xfrm>
            <a:off x="392928" y="3915201"/>
            <a:ext cx="2022783" cy="1228299"/>
          </a:xfrm>
          <a:prstGeom prst="rect">
            <a:avLst/>
          </a:prstGeom>
        </p:spPr>
      </p:pic>
      <p:pic>
        <p:nvPicPr>
          <p:cNvPr id="5" name="Picture 4" descr="Shape, circle&#10;&#10;Description automatically generated">
            <a:extLst>
              <a:ext uri="{FF2B5EF4-FFF2-40B4-BE49-F238E27FC236}">
                <a16:creationId xmlns:a16="http://schemas.microsoft.com/office/drawing/2014/main" id="{10C7B513-4D51-4A3F-9D95-64B1837FAD54}"/>
              </a:ext>
            </a:extLst>
          </p:cNvPr>
          <p:cNvPicPr>
            <a:picLocks noChangeAspect="1"/>
          </p:cNvPicPr>
          <p:nvPr/>
        </p:nvPicPr>
        <p:blipFill rotWithShape="1">
          <a:blip r:embed="rId4"/>
          <a:srcRect t="65935"/>
          <a:stretch/>
        </p:blipFill>
        <p:spPr>
          <a:xfrm>
            <a:off x="4778746" y="0"/>
            <a:ext cx="2022783" cy="6918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5"/>
          <p:cNvPicPr preferRelativeResize="0"/>
          <p:nvPr/>
        </p:nvPicPr>
        <p:blipFill rotWithShape="1">
          <a:blip r:embed="rId3">
            <a:alphaModFix/>
          </a:blip>
          <a:srcRect t="7705" b="7705"/>
          <a:stretch/>
        </p:blipFill>
        <p:spPr>
          <a:xfrm>
            <a:off x="0" y="0"/>
            <a:ext cx="9144005" cy="5143503"/>
          </a:xfrm>
          <a:prstGeom prst="rect">
            <a:avLst/>
          </a:prstGeom>
          <a:noFill/>
          <a:ln>
            <a:noFill/>
          </a:ln>
        </p:spPr>
      </p:pic>
      <p:sp>
        <p:nvSpPr>
          <p:cNvPr id="228" name="Google Shape;228;p35"/>
          <p:cNvSpPr/>
          <p:nvPr/>
        </p:nvSpPr>
        <p:spPr>
          <a:xfrm>
            <a:off x="3729292" y="182803"/>
            <a:ext cx="1651000" cy="1650993"/>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CF4B0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29" name="Google Shape;229;p35"/>
          <p:cNvSpPr txBox="1"/>
          <p:nvPr/>
        </p:nvSpPr>
        <p:spPr>
          <a:xfrm>
            <a:off x="5387644" y="3579920"/>
            <a:ext cx="3756300" cy="1462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2500" b="1" i="0" u="none" strike="noStrike" cap="none">
                <a:solidFill>
                  <a:srgbClr val="004473"/>
                </a:solidFill>
                <a:latin typeface="Roboto"/>
                <a:ea typeface="Roboto"/>
                <a:cs typeface="Roboto"/>
                <a:sym typeface="Roboto"/>
              </a:rPr>
              <a:t>"That's My Easterseals" Primary Distribution Efforts &amp; Focus </a:t>
            </a:r>
            <a:endParaRPr sz="700" b="1">
              <a:latin typeface="Roboto"/>
              <a:ea typeface="Roboto"/>
              <a:cs typeface="Roboto"/>
              <a:sym typeface="Roboto"/>
            </a:endParaRPr>
          </a:p>
        </p:txBody>
      </p:sp>
      <p:sp>
        <p:nvSpPr>
          <p:cNvPr id="230" name="Google Shape;230;p35"/>
          <p:cNvSpPr/>
          <p:nvPr/>
        </p:nvSpPr>
        <p:spPr>
          <a:xfrm>
            <a:off x="2449206" y="1706070"/>
            <a:ext cx="1651000" cy="1650993"/>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7CB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1" name="Google Shape;231;p35"/>
          <p:cNvSpPr/>
          <p:nvPr/>
        </p:nvSpPr>
        <p:spPr>
          <a:xfrm>
            <a:off x="3729292" y="3231859"/>
            <a:ext cx="1651000" cy="1650993"/>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99CC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2" name="Google Shape;232;p35"/>
          <p:cNvSpPr/>
          <p:nvPr/>
        </p:nvSpPr>
        <p:spPr>
          <a:xfrm>
            <a:off x="5296584" y="1610020"/>
            <a:ext cx="1651000" cy="1650993"/>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00447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3" name="Google Shape;233;p35"/>
          <p:cNvSpPr/>
          <p:nvPr/>
        </p:nvSpPr>
        <p:spPr>
          <a:xfrm>
            <a:off x="7325682" y="913404"/>
            <a:ext cx="1651000" cy="1650993"/>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A3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4" name="Google Shape;234;p35"/>
          <p:cNvSpPr txBox="1"/>
          <p:nvPr/>
        </p:nvSpPr>
        <p:spPr>
          <a:xfrm>
            <a:off x="3833885" y="3877034"/>
            <a:ext cx="1449300" cy="261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700" b="1" i="0" u="none" strike="noStrike" cap="none">
                <a:solidFill>
                  <a:srgbClr val="FFFFFF"/>
                </a:solidFill>
                <a:latin typeface="Roboto"/>
                <a:ea typeface="Roboto"/>
                <a:cs typeface="Roboto"/>
                <a:sym typeface="Roboto"/>
              </a:rPr>
              <a:t>Affiliates</a:t>
            </a:r>
            <a:endParaRPr sz="700"/>
          </a:p>
        </p:txBody>
      </p:sp>
      <p:sp>
        <p:nvSpPr>
          <p:cNvPr id="235" name="Google Shape;235;p35"/>
          <p:cNvSpPr txBox="1"/>
          <p:nvPr/>
        </p:nvSpPr>
        <p:spPr>
          <a:xfrm>
            <a:off x="2631575" y="2049801"/>
            <a:ext cx="1293600" cy="9945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700" b="1" i="0" u="none" strike="noStrike" cap="none">
                <a:solidFill>
                  <a:srgbClr val="FFFFFF"/>
                </a:solidFill>
                <a:latin typeface="Roboto"/>
                <a:ea typeface="Roboto"/>
                <a:cs typeface="Roboto"/>
                <a:sym typeface="Roboto"/>
              </a:rPr>
              <a:t>Broadcast, Radio &amp; </a:t>
            </a:r>
            <a:r>
              <a:rPr lang="en" sz="1700" b="1">
                <a:solidFill>
                  <a:srgbClr val="FFFFFF"/>
                </a:solidFill>
                <a:latin typeface="Roboto"/>
                <a:ea typeface="Roboto"/>
                <a:cs typeface="Roboto"/>
                <a:sym typeface="Roboto"/>
              </a:rPr>
              <a:t>Digital</a:t>
            </a:r>
            <a:endParaRPr sz="700"/>
          </a:p>
        </p:txBody>
      </p:sp>
      <p:sp>
        <p:nvSpPr>
          <p:cNvPr id="236" name="Google Shape;236;p35"/>
          <p:cNvSpPr txBox="1"/>
          <p:nvPr/>
        </p:nvSpPr>
        <p:spPr>
          <a:xfrm>
            <a:off x="3847417" y="846083"/>
            <a:ext cx="1449300" cy="261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700" b="1" i="0" u="none" strike="noStrike" cap="none">
                <a:solidFill>
                  <a:srgbClr val="FFFFFF"/>
                </a:solidFill>
                <a:latin typeface="Roboto"/>
                <a:ea typeface="Roboto"/>
                <a:cs typeface="Roboto"/>
                <a:sym typeface="Roboto"/>
              </a:rPr>
              <a:t>Talent </a:t>
            </a:r>
            <a:endParaRPr sz="700"/>
          </a:p>
        </p:txBody>
      </p:sp>
      <p:sp>
        <p:nvSpPr>
          <p:cNvPr id="237" name="Google Shape;237;p35"/>
          <p:cNvSpPr txBox="1"/>
          <p:nvPr/>
        </p:nvSpPr>
        <p:spPr>
          <a:xfrm>
            <a:off x="5387644" y="2273300"/>
            <a:ext cx="1449300" cy="261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700" b="1" i="0" u="none" strike="noStrike" cap="none">
                <a:solidFill>
                  <a:srgbClr val="FFFFFF"/>
                </a:solidFill>
                <a:latin typeface="Roboto"/>
                <a:ea typeface="Roboto"/>
                <a:cs typeface="Roboto"/>
                <a:sym typeface="Roboto"/>
              </a:rPr>
              <a:t>PR &amp; MEDIA</a:t>
            </a:r>
            <a:endParaRPr sz="700"/>
          </a:p>
        </p:txBody>
      </p:sp>
      <p:sp>
        <p:nvSpPr>
          <p:cNvPr id="238" name="Google Shape;238;p35"/>
          <p:cNvSpPr txBox="1"/>
          <p:nvPr/>
        </p:nvSpPr>
        <p:spPr>
          <a:xfrm>
            <a:off x="7430275" y="1421902"/>
            <a:ext cx="1449300" cy="6279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700" b="1" i="0" u="none" strike="noStrike" cap="none">
                <a:solidFill>
                  <a:srgbClr val="FFFFFF"/>
                </a:solidFill>
                <a:latin typeface="Roboto"/>
                <a:ea typeface="Roboto"/>
                <a:cs typeface="Roboto"/>
                <a:sym typeface="Roboto"/>
              </a:rPr>
              <a:t>Thought Leadership</a:t>
            </a:r>
            <a:endParaRPr sz="700"/>
          </a:p>
        </p:txBody>
      </p:sp>
      <p:sp>
        <p:nvSpPr>
          <p:cNvPr id="239" name="Google Shape;239;p35"/>
          <p:cNvSpPr/>
          <p:nvPr/>
        </p:nvSpPr>
        <p:spPr>
          <a:xfrm>
            <a:off x="686260" y="3213755"/>
            <a:ext cx="1651000" cy="1650993"/>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A3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40" name="Google Shape;240;p35"/>
          <p:cNvSpPr txBox="1"/>
          <p:nvPr/>
        </p:nvSpPr>
        <p:spPr>
          <a:xfrm>
            <a:off x="836141" y="3376945"/>
            <a:ext cx="1351200" cy="13608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700" b="1" i="0" u="none" strike="noStrike" cap="none">
                <a:solidFill>
                  <a:srgbClr val="FFFFFF"/>
                </a:solidFill>
                <a:latin typeface="Roboto"/>
                <a:ea typeface="Roboto"/>
                <a:cs typeface="Roboto"/>
                <a:sym typeface="Roboto"/>
              </a:rPr>
              <a:t>DEI&amp;A</a:t>
            </a:r>
            <a:endParaRPr sz="700"/>
          </a:p>
          <a:p>
            <a:pPr marL="0" marR="0" lvl="0" indent="0" algn="ctr" rtl="0">
              <a:lnSpc>
                <a:spcPct val="140011"/>
              </a:lnSpc>
              <a:spcBef>
                <a:spcPts val="0"/>
              </a:spcBef>
              <a:spcAft>
                <a:spcPts val="0"/>
              </a:spcAft>
              <a:buNone/>
            </a:pPr>
            <a:r>
              <a:rPr lang="en" sz="1700" b="1" i="0" u="none" strike="noStrike" cap="none">
                <a:solidFill>
                  <a:srgbClr val="FFFFFF"/>
                </a:solidFill>
                <a:latin typeface="Roboto"/>
                <a:ea typeface="Roboto"/>
                <a:cs typeface="Roboto"/>
                <a:sym typeface="Roboto"/>
              </a:rPr>
              <a:t>&amp; </a:t>
            </a:r>
            <a:r>
              <a:rPr lang="en" sz="1700" b="1" i="1" u="none" strike="noStrike" cap="none">
                <a:solidFill>
                  <a:srgbClr val="FFFFFF"/>
                </a:solidFill>
                <a:latin typeface="Roboto"/>
                <a:ea typeface="Roboto"/>
                <a:cs typeface="Roboto"/>
                <a:sym typeface="Roboto"/>
              </a:rPr>
              <a:t>All In for Disability Inclusion</a:t>
            </a:r>
            <a:endParaRPr sz="700"/>
          </a:p>
        </p:txBody>
      </p:sp>
      <p:sp>
        <p:nvSpPr>
          <p:cNvPr id="241" name="Google Shape;241;p35"/>
          <p:cNvSpPr/>
          <p:nvPr/>
        </p:nvSpPr>
        <p:spPr>
          <a:xfrm>
            <a:off x="514350" y="1011977"/>
            <a:ext cx="1651000" cy="1650993"/>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99CC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42" name="Google Shape;242;p35"/>
          <p:cNvSpPr txBox="1"/>
          <p:nvPr/>
        </p:nvSpPr>
        <p:spPr>
          <a:xfrm>
            <a:off x="618943" y="1520474"/>
            <a:ext cx="1449300" cy="6279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 sz="1700" b="1" i="0" u="none" strike="noStrike" cap="none">
                <a:solidFill>
                  <a:srgbClr val="FFFFFF"/>
                </a:solidFill>
                <a:latin typeface="Roboto"/>
                <a:ea typeface="Roboto"/>
                <a:cs typeface="Roboto"/>
                <a:sym typeface="Roboto"/>
              </a:rPr>
              <a:t>Social &amp; Digital </a:t>
            </a:r>
            <a:endParaRPr sz="700"/>
          </a:p>
        </p:txBody>
      </p:sp>
      <p:sp>
        <p:nvSpPr>
          <p:cNvPr id="243" name="Google Shape;243;p35"/>
          <p:cNvSpPr txBox="1">
            <a:spLocks noGrp="1"/>
          </p:cNvSpPr>
          <p:nvPr>
            <p:ph type="sldNum" idx="12"/>
          </p:nvPr>
        </p:nvSpPr>
        <p:spPr>
          <a:xfrm>
            <a:off x="3276600" y="3178175"/>
            <a:ext cx="1066800" cy="1827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244" name="Google Shape;244;p35"/>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None/>
            </a:pPr>
            <a:fld id="{00000000-1234-1234-1234-123412341234}" type="slidenum">
              <a:rPr lang="en" sz="1000">
                <a:solidFill>
                  <a:schemeClr val="lt1"/>
                </a:solidFill>
                <a:latin typeface="Arial"/>
                <a:ea typeface="Arial"/>
                <a:cs typeface="Arial"/>
                <a:sym typeface="Arial"/>
              </a:rPr>
              <a:t>11</a:t>
            </a:fld>
            <a:endParaRPr sz="10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4B04"/>
        </a:solidFill>
        <a:effectLst/>
      </p:bgPr>
    </p:bg>
    <p:spTree>
      <p:nvGrpSpPr>
        <p:cNvPr id="1" name="Shape 248"/>
        <p:cNvGrpSpPr/>
        <p:nvPr/>
      </p:nvGrpSpPr>
      <p:grpSpPr>
        <a:xfrm>
          <a:off x="0" y="0"/>
          <a:ext cx="0" cy="0"/>
          <a:chOff x="0" y="0"/>
          <a:chExt cx="0" cy="0"/>
        </a:xfrm>
      </p:grpSpPr>
      <p:cxnSp>
        <p:nvCxnSpPr>
          <p:cNvPr id="249" name="Google Shape;249;p36"/>
          <p:cNvCxnSpPr>
            <a:cxnSpLocks/>
          </p:cNvCxnSpPr>
          <p:nvPr/>
        </p:nvCxnSpPr>
        <p:spPr>
          <a:xfrm>
            <a:off x="-311826" y="2197836"/>
            <a:ext cx="9455826" cy="0"/>
          </a:xfrm>
          <a:prstGeom prst="straightConnector1">
            <a:avLst/>
          </a:prstGeom>
          <a:noFill/>
          <a:ln w="19050" cap="rnd" cmpd="sng">
            <a:solidFill>
              <a:srgbClr val="FFFFFF"/>
            </a:solidFill>
            <a:prstDash val="solid"/>
            <a:round/>
            <a:headEnd type="none" w="sm" len="sm"/>
            <a:tailEnd type="none" w="sm" len="sm"/>
          </a:ln>
        </p:spPr>
      </p:cxnSp>
      <p:pic>
        <p:nvPicPr>
          <p:cNvPr id="250" name="Google Shape;250;p36"/>
          <p:cNvPicPr preferRelativeResize="0"/>
          <p:nvPr/>
        </p:nvPicPr>
        <p:blipFill rotWithShape="1">
          <a:blip r:embed="rId3">
            <a:alphaModFix/>
          </a:blip>
          <a:srcRect/>
          <a:stretch/>
        </p:blipFill>
        <p:spPr>
          <a:xfrm>
            <a:off x="1235670" y="2197836"/>
            <a:ext cx="586474" cy="293237"/>
          </a:xfrm>
          <a:prstGeom prst="rect">
            <a:avLst/>
          </a:prstGeom>
          <a:noFill/>
          <a:ln>
            <a:noFill/>
          </a:ln>
        </p:spPr>
      </p:pic>
      <p:pic>
        <p:nvPicPr>
          <p:cNvPr id="251" name="Google Shape;251;p36"/>
          <p:cNvPicPr preferRelativeResize="0"/>
          <p:nvPr/>
        </p:nvPicPr>
        <p:blipFill rotWithShape="1">
          <a:blip r:embed="rId3">
            <a:alphaModFix/>
          </a:blip>
          <a:srcRect/>
          <a:stretch/>
        </p:blipFill>
        <p:spPr>
          <a:xfrm>
            <a:off x="4188399" y="2207361"/>
            <a:ext cx="586474" cy="293237"/>
          </a:xfrm>
          <a:prstGeom prst="rect">
            <a:avLst/>
          </a:prstGeom>
          <a:noFill/>
          <a:ln>
            <a:noFill/>
          </a:ln>
        </p:spPr>
      </p:pic>
      <p:pic>
        <p:nvPicPr>
          <p:cNvPr id="252" name="Google Shape;252;p36"/>
          <p:cNvPicPr preferRelativeResize="0"/>
          <p:nvPr/>
        </p:nvPicPr>
        <p:blipFill rotWithShape="1">
          <a:blip r:embed="rId3">
            <a:alphaModFix/>
          </a:blip>
          <a:srcRect/>
          <a:stretch/>
        </p:blipFill>
        <p:spPr>
          <a:xfrm>
            <a:off x="7132538" y="2207361"/>
            <a:ext cx="586474" cy="293237"/>
          </a:xfrm>
          <a:prstGeom prst="rect">
            <a:avLst/>
          </a:prstGeom>
          <a:noFill/>
          <a:ln>
            <a:noFill/>
          </a:ln>
        </p:spPr>
      </p:pic>
      <p:sp>
        <p:nvSpPr>
          <p:cNvPr id="253" name="Google Shape;253;p36"/>
          <p:cNvSpPr txBox="1"/>
          <p:nvPr/>
        </p:nvSpPr>
        <p:spPr>
          <a:xfrm>
            <a:off x="732100" y="315850"/>
            <a:ext cx="7940100" cy="10959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3200" b="1" i="0" u="none" strike="noStrike" cap="none">
                <a:solidFill>
                  <a:srgbClr val="FFFFFF"/>
                </a:solidFill>
                <a:latin typeface="Roboto"/>
                <a:ea typeface="Roboto"/>
                <a:cs typeface="Roboto"/>
                <a:sym typeface="Roboto"/>
              </a:rPr>
              <a:t>Talent Engagement</a:t>
            </a:r>
            <a:endParaRPr sz="700"/>
          </a:p>
          <a:p>
            <a:pPr marL="0" marR="0" lvl="0" indent="0" algn="ctr" rtl="0">
              <a:lnSpc>
                <a:spcPct val="140000"/>
              </a:lnSpc>
              <a:spcBef>
                <a:spcPts val="0"/>
              </a:spcBef>
              <a:spcAft>
                <a:spcPts val="0"/>
              </a:spcAft>
              <a:buNone/>
            </a:pPr>
            <a:r>
              <a:rPr lang="en" sz="1100" b="1" i="0" u="none" strike="noStrike" cap="none">
                <a:solidFill>
                  <a:srgbClr val="FFFFFF"/>
                </a:solidFill>
                <a:latin typeface="Roboto"/>
                <a:ea typeface="Roboto"/>
                <a:cs typeface="Roboto"/>
                <a:sym typeface="Roboto"/>
              </a:rPr>
              <a:t>Deepen </a:t>
            </a:r>
            <a:r>
              <a:rPr lang="en" sz="1100" b="1">
                <a:solidFill>
                  <a:srgbClr val="FFFFFF"/>
                </a:solidFill>
                <a:latin typeface="Roboto"/>
                <a:ea typeface="Roboto"/>
                <a:cs typeface="Roboto"/>
                <a:sym typeface="Roboto"/>
              </a:rPr>
              <a:t>Talent’s</a:t>
            </a:r>
            <a:r>
              <a:rPr lang="en" sz="1100" b="1" i="0" u="none" strike="noStrike" cap="none">
                <a:solidFill>
                  <a:srgbClr val="FFFFFF"/>
                </a:solidFill>
                <a:latin typeface="Roboto"/>
                <a:ea typeface="Roboto"/>
                <a:cs typeface="Roboto"/>
                <a:sym typeface="Roboto"/>
              </a:rPr>
              <a:t> Relationships with Easterseals, </a:t>
            </a:r>
            <a:r>
              <a:rPr lang="en" sz="1100" b="1">
                <a:solidFill>
                  <a:srgbClr val="FFFFFF"/>
                </a:solidFill>
                <a:latin typeface="Roboto"/>
                <a:ea typeface="Roboto"/>
                <a:cs typeface="Roboto"/>
                <a:sym typeface="Roboto"/>
              </a:rPr>
              <a:t>Elevate Awareness of Support and </a:t>
            </a:r>
            <a:r>
              <a:rPr lang="en" sz="1100" b="1" i="0" u="none" strike="noStrike" cap="none">
                <a:solidFill>
                  <a:srgbClr val="FFFFFF"/>
                </a:solidFill>
                <a:latin typeface="Roboto"/>
                <a:ea typeface="Roboto"/>
                <a:cs typeface="Roboto"/>
                <a:sym typeface="Roboto"/>
              </a:rPr>
              <a:t>and Value the Organization Provides, Tap </a:t>
            </a:r>
            <a:r>
              <a:rPr lang="en" sz="1100" b="1">
                <a:solidFill>
                  <a:srgbClr val="FFFFFF"/>
                </a:solidFill>
                <a:latin typeface="Roboto"/>
                <a:ea typeface="Roboto"/>
                <a:cs typeface="Roboto"/>
                <a:sym typeface="Roboto"/>
              </a:rPr>
              <a:t>I</a:t>
            </a:r>
            <a:r>
              <a:rPr lang="en" sz="1100" b="1" i="0" u="none" strike="noStrike" cap="none">
                <a:solidFill>
                  <a:srgbClr val="FFFFFF"/>
                </a:solidFill>
                <a:latin typeface="Roboto"/>
                <a:ea typeface="Roboto"/>
                <a:cs typeface="Roboto"/>
                <a:sym typeface="Roboto"/>
              </a:rPr>
              <a:t>nto </a:t>
            </a:r>
            <a:r>
              <a:rPr lang="en" sz="1100" b="1">
                <a:solidFill>
                  <a:srgbClr val="FFFFFF"/>
                </a:solidFill>
                <a:latin typeface="Roboto"/>
                <a:ea typeface="Roboto"/>
                <a:cs typeface="Roboto"/>
                <a:sym typeface="Roboto"/>
              </a:rPr>
              <a:t>T</a:t>
            </a:r>
            <a:r>
              <a:rPr lang="en" sz="1100" b="1" i="0" u="none" strike="noStrike" cap="none">
                <a:solidFill>
                  <a:srgbClr val="FFFFFF"/>
                </a:solidFill>
                <a:latin typeface="Roboto"/>
                <a:ea typeface="Roboto"/>
                <a:cs typeface="Roboto"/>
                <a:sym typeface="Roboto"/>
              </a:rPr>
              <a:t>heir Personal Networks and Reach with Compelling Messages/Content, and Celebrate Personal Successes.</a:t>
            </a:r>
            <a:endParaRPr sz="700"/>
          </a:p>
        </p:txBody>
      </p:sp>
      <p:sp>
        <p:nvSpPr>
          <p:cNvPr id="254" name="Google Shape;254;p36"/>
          <p:cNvSpPr txBox="1"/>
          <p:nvPr/>
        </p:nvSpPr>
        <p:spPr>
          <a:xfrm>
            <a:off x="514350" y="2851899"/>
            <a:ext cx="2268000" cy="2277900"/>
          </a:xfrm>
          <a:prstGeom prst="rect">
            <a:avLst/>
          </a:prstGeom>
          <a:noFill/>
          <a:ln>
            <a:noFill/>
          </a:ln>
        </p:spPr>
        <p:txBody>
          <a:bodyPr spcFirstLastPara="1" wrap="square" lIns="0" tIns="0" rIns="0" bIns="0" anchor="t" anchorCtr="0">
            <a:spAutoFit/>
          </a:bodyPr>
          <a:lstStyle/>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Develop personalized social tool kits for </a:t>
            </a:r>
            <a:r>
              <a:rPr lang="en" sz="1000">
                <a:solidFill>
                  <a:srgbClr val="FFFFFF"/>
                </a:solidFill>
                <a:latin typeface="Roboto"/>
                <a:ea typeface="Roboto"/>
                <a:cs typeface="Roboto"/>
                <a:sym typeface="Roboto"/>
              </a:rPr>
              <a:t>all talent</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Include key dates for promotions, hashtags, images, easy links to all PSAs/theirs, suggested post scripts and behind the scene photos, links to Easterseals national website</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Map roll-out of their PSA launch to encourage their sharing</a:t>
            </a:r>
            <a:endParaRPr sz="600"/>
          </a:p>
          <a:p>
            <a:pPr marL="0" marR="0" lvl="0" indent="0" algn="l" rtl="0">
              <a:lnSpc>
                <a:spcPct val="140000"/>
              </a:lnSpc>
              <a:spcBef>
                <a:spcPts val="0"/>
              </a:spcBef>
              <a:spcAft>
                <a:spcPts val="0"/>
              </a:spcAft>
              <a:buNone/>
            </a:pPr>
            <a:endParaRPr sz="1000" b="0" i="0" u="none" strike="noStrike" cap="none">
              <a:solidFill>
                <a:srgbClr val="FFFFFF"/>
              </a:solidFill>
              <a:latin typeface="Roboto"/>
              <a:ea typeface="Roboto"/>
              <a:cs typeface="Roboto"/>
              <a:sym typeface="Roboto"/>
            </a:endParaRPr>
          </a:p>
          <a:p>
            <a:pPr marL="0" marR="0" lvl="0" indent="0" algn="l" rtl="0">
              <a:lnSpc>
                <a:spcPct val="79952"/>
              </a:lnSpc>
              <a:spcBef>
                <a:spcPts val="0"/>
              </a:spcBef>
              <a:spcAft>
                <a:spcPts val="0"/>
              </a:spcAft>
              <a:buNone/>
            </a:pPr>
            <a:endParaRPr sz="1000" b="0" i="0" u="none" strike="noStrike" cap="none">
              <a:solidFill>
                <a:srgbClr val="FFFFFF"/>
              </a:solidFill>
              <a:latin typeface="Roboto"/>
              <a:ea typeface="Roboto"/>
              <a:cs typeface="Roboto"/>
              <a:sym typeface="Roboto"/>
            </a:endParaRPr>
          </a:p>
        </p:txBody>
      </p:sp>
      <p:sp>
        <p:nvSpPr>
          <p:cNvPr id="255" name="Google Shape;255;p36"/>
          <p:cNvSpPr txBox="1"/>
          <p:nvPr/>
        </p:nvSpPr>
        <p:spPr>
          <a:xfrm>
            <a:off x="395015" y="2543175"/>
            <a:ext cx="22680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PERSONALIZED KITS</a:t>
            </a:r>
            <a:endParaRPr sz="700"/>
          </a:p>
        </p:txBody>
      </p:sp>
      <p:sp>
        <p:nvSpPr>
          <p:cNvPr id="256" name="Google Shape;256;p36"/>
          <p:cNvSpPr txBox="1"/>
          <p:nvPr/>
        </p:nvSpPr>
        <p:spPr>
          <a:xfrm>
            <a:off x="3347744" y="2851899"/>
            <a:ext cx="2268000" cy="2062500"/>
          </a:xfrm>
          <a:prstGeom prst="rect">
            <a:avLst/>
          </a:prstGeom>
          <a:noFill/>
          <a:ln>
            <a:noFill/>
          </a:ln>
        </p:spPr>
        <p:txBody>
          <a:bodyPr spcFirstLastPara="1" wrap="square" lIns="0" tIns="0" rIns="0" bIns="0" anchor="t" anchorCtr="0">
            <a:spAutoFit/>
          </a:bodyPr>
          <a:lstStyle/>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Craft Q&amp;A blogs to run on Easterseals channels, one for each of </a:t>
            </a:r>
            <a:r>
              <a:rPr lang="en" sz="1000">
                <a:solidFill>
                  <a:srgbClr val="FFFFFF"/>
                </a:solidFill>
                <a:latin typeface="Roboto"/>
                <a:ea typeface="Roboto"/>
                <a:cs typeface="Roboto"/>
                <a:sym typeface="Roboto"/>
              </a:rPr>
              <a:t>all </a:t>
            </a:r>
            <a:r>
              <a:rPr lang="en" sz="1000" b="0" i="0" u="none" strike="noStrike" cap="none">
                <a:solidFill>
                  <a:srgbClr val="FFFFFF"/>
                </a:solidFill>
                <a:latin typeface="Roboto"/>
                <a:ea typeface="Roboto"/>
                <a:cs typeface="Roboto"/>
                <a:sym typeface="Roboto"/>
              </a:rPr>
              <a:t>talent and crew</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a:solidFill>
                  <a:srgbClr val="FFFFFF"/>
                </a:solidFill>
                <a:latin typeface="Roboto"/>
                <a:ea typeface="Roboto"/>
                <a:cs typeface="Roboto"/>
                <a:sym typeface="Roboto"/>
              </a:rPr>
              <a:t>Produce</a:t>
            </a:r>
            <a:r>
              <a:rPr lang="en" sz="1000" b="0" i="0" u="none" strike="noStrike" cap="none">
                <a:solidFill>
                  <a:srgbClr val="FFFFFF"/>
                </a:solidFill>
                <a:latin typeface="Roboto"/>
                <a:ea typeface="Roboto"/>
                <a:cs typeface="Roboto"/>
                <a:sym typeface="Roboto"/>
              </a:rPr>
              <a:t> a Zoom event with talent where they speak to why they got involved in the PSAs, their personal ties to issue areas </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a:solidFill>
                  <a:srgbClr val="FFFFFF"/>
                </a:solidFill>
                <a:latin typeface="Roboto"/>
                <a:ea typeface="Roboto"/>
                <a:cs typeface="Roboto"/>
                <a:sym typeface="Roboto"/>
              </a:rPr>
              <a:t>Align</a:t>
            </a:r>
            <a:r>
              <a:rPr lang="en" sz="1000" b="0" i="0" u="none" strike="noStrike" cap="none">
                <a:solidFill>
                  <a:srgbClr val="FFFFFF"/>
                </a:solidFill>
                <a:latin typeface="Roboto"/>
                <a:ea typeface="Roboto"/>
                <a:cs typeface="Roboto"/>
                <a:sym typeface="Roboto"/>
              </a:rPr>
              <a:t> drop of the articles to when each PSA goes live</a:t>
            </a:r>
            <a:endParaRPr sz="600"/>
          </a:p>
          <a:p>
            <a:pPr marL="0" marR="0" lvl="0" indent="0" algn="l" rtl="0">
              <a:lnSpc>
                <a:spcPct val="79952"/>
              </a:lnSpc>
              <a:spcBef>
                <a:spcPts val="0"/>
              </a:spcBef>
              <a:spcAft>
                <a:spcPts val="0"/>
              </a:spcAft>
              <a:buNone/>
            </a:pPr>
            <a:endParaRPr sz="1000" b="0" i="0" u="none" strike="noStrike" cap="none">
              <a:solidFill>
                <a:srgbClr val="FFFFFF"/>
              </a:solidFill>
              <a:latin typeface="Roboto"/>
              <a:ea typeface="Roboto"/>
              <a:cs typeface="Roboto"/>
              <a:sym typeface="Roboto"/>
            </a:endParaRPr>
          </a:p>
        </p:txBody>
      </p:sp>
      <p:sp>
        <p:nvSpPr>
          <p:cNvPr id="257" name="Google Shape;257;p36"/>
          <p:cNvSpPr txBox="1"/>
          <p:nvPr/>
        </p:nvSpPr>
        <p:spPr>
          <a:xfrm>
            <a:off x="3200083" y="2543175"/>
            <a:ext cx="25632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ONE-ON-ONES WITH </a:t>
            </a:r>
            <a:r>
              <a:rPr lang="en" sz="1200" b="1">
                <a:solidFill>
                  <a:srgbClr val="FFFFFF"/>
                </a:solidFill>
                <a:latin typeface="Roboto"/>
                <a:ea typeface="Roboto"/>
                <a:cs typeface="Roboto"/>
                <a:sym typeface="Roboto"/>
              </a:rPr>
              <a:t>TALENT</a:t>
            </a:r>
            <a:endParaRPr sz="700"/>
          </a:p>
        </p:txBody>
      </p:sp>
      <p:sp>
        <p:nvSpPr>
          <p:cNvPr id="258" name="Google Shape;258;p36"/>
          <p:cNvSpPr txBox="1"/>
          <p:nvPr/>
        </p:nvSpPr>
        <p:spPr>
          <a:xfrm>
            <a:off x="5728025" y="2846750"/>
            <a:ext cx="3288900" cy="2277900"/>
          </a:xfrm>
          <a:prstGeom prst="rect">
            <a:avLst/>
          </a:prstGeom>
          <a:noFill/>
          <a:ln>
            <a:noFill/>
          </a:ln>
        </p:spPr>
        <p:txBody>
          <a:bodyPr spcFirstLastPara="1" wrap="square" lIns="0" tIns="0" rIns="0" bIns="0" anchor="t" anchorCtr="0">
            <a:spAutoFit/>
          </a:bodyPr>
          <a:lstStyle/>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Craft "open letter" from PSA</a:t>
            </a:r>
            <a:r>
              <a:rPr lang="en" sz="1000">
                <a:solidFill>
                  <a:srgbClr val="FFFFFF"/>
                </a:solidFill>
                <a:latin typeface="Roboto"/>
                <a:ea typeface="Roboto"/>
                <a:cs typeface="Roboto"/>
                <a:sym typeface="Roboto"/>
              </a:rPr>
              <a:t> cast and crew </a:t>
            </a:r>
            <a:r>
              <a:rPr lang="en" sz="1000" b="0" i="0" u="none" strike="noStrike" cap="none">
                <a:solidFill>
                  <a:srgbClr val="FFFFFF"/>
                </a:solidFill>
                <a:latin typeface="Roboto"/>
                <a:ea typeface="Roboto"/>
                <a:cs typeface="Roboto"/>
                <a:sym typeface="Roboto"/>
              </a:rPr>
              <a:t>to encourage inclusion of people with disabilities</a:t>
            </a:r>
            <a:r>
              <a:rPr lang="en" sz="1000">
                <a:solidFill>
                  <a:srgbClr val="FFFFFF"/>
                </a:solidFill>
                <a:latin typeface="Roboto"/>
                <a:ea typeface="Roboto"/>
                <a:cs typeface="Roboto"/>
                <a:sym typeface="Roboto"/>
              </a:rPr>
              <a:t>; </a:t>
            </a:r>
            <a:r>
              <a:rPr lang="en" sz="1000" b="0" i="0" u="none" strike="noStrike" cap="none">
                <a:solidFill>
                  <a:srgbClr val="FFFFFF"/>
                </a:solidFill>
                <a:latin typeface="Roboto"/>
                <a:ea typeface="Roboto"/>
                <a:cs typeface="Roboto"/>
                <a:sym typeface="Roboto"/>
              </a:rPr>
              <a:t>synch to "All In" and showcase th</a:t>
            </a:r>
            <a:r>
              <a:rPr lang="en" sz="1000">
                <a:solidFill>
                  <a:srgbClr val="FFFFFF"/>
                </a:solidFill>
                <a:latin typeface="Roboto"/>
                <a:ea typeface="Roboto"/>
                <a:cs typeface="Roboto"/>
                <a:sym typeface="Roboto"/>
              </a:rPr>
              <a:t>at</a:t>
            </a:r>
            <a:r>
              <a:rPr lang="en" sz="1000" b="0" i="0" u="none" strike="noStrike" cap="none">
                <a:solidFill>
                  <a:srgbClr val="FFFFFF"/>
                </a:solidFill>
                <a:latin typeface="Roboto"/>
                <a:ea typeface="Roboto"/>
                <a:cs typeface="Roboto"/>
                <a:sym typeface="Roboto"/>
              </a:rPr>
              <a:t> 70%</a:t>
            </a:r>
            <a:r>
              <a:rPr lang="en" sz="1000">
                <a:solidFill>
                  <a:srgbClr val="FFFFFF"/>
                </a:solidFill>
                <a:latin typeface="Roboto"/>
                <a:ea typeface="Roboto"/>
                <a:cs typeface="Roboto"/>
                <a:sym typeface="Roboto"/>
              </a:rPr>
              <a:t> of the production team included people with disabilities</a:t>
            </a:r>
            <a:r>
              <a:rPr lang="en" sz="1000" b="0" i="0" u="none" strike="noStrike" cap="none">
                <a:solidFill>
                  <a:srgbClr val="FFFFFF"/>
                </a:solidFill>
                <a:latin typeface="Roboto"/>
                <a:ea typeface="Roboto"/>
                <a:cs typeface="Roboto"/>
                <a:sym typeface="Roboto"/>
              </a:rPr>
              <a:t>; make ask of our </a:t>
            </a:r>
            <a:r>
              <a:rPr lang="en" sz="1000">
                <a:solidFill>
                  <a:srgbClr val="FFFFFF"/>
                </a:solidFill>
                <a:latin typeface="Roboto"/>
                <a:ea typeface="Roboto"/>
                <a:cs typeface="Roboto"/>
                <a:sym typeface="Roboto"/>
              </a:rPr>
              <a:t>l</a:t>
            </a:r>
            <a:r>
              <a:rPr lang="en" sz="1000" b="0" i="0" u="none" strike="noStrike" cap="none">
                <a:solidFill>
                  <a:srgbClr val="FFFFFF"/>
                </a:solidFill>
                <a:latin typeface="Roboto"/>
                <a:ea typeface="Roboto"/>
                <a:cs typeface="Roboto"/>
                <a:sym typeface="Roboto"/>
              </a:rPr>
              <a:t>eaders</a:t>
            </a:r>
            <a:r>
              <a:rPr lang="en" sz="1000">
                <a:solidFill>
                  <a:srgbClr val="FFFFFF"/>
                </a:solidFill>
                <a:latin typeface="Roboto"/>
                <a:ea typeface="Roboto"/>
                <a:cs typeface="Roboto"/>
                <a:sym typeface="Roboto"/>
              </a:rPr>
              <a:t>, </a:t>
            </a:r>
            <a:r>
              <a:rPr lang="en" sz="1000" b="0" i="0" u="none" strike="noStrike" cap="none">
                <a:solidFill>
                  <a:srgbClr val="FFFFFF"/>
                </a:solidFill>
                <a:latin typeface="Roboto"/>
                <a:ea typeface="Roboto"/>
                <a:cs typeface="Roboto"/>
                <a:sym typeface="Roboto"/>
              </a:rPr>
              <a:t>companies</a:t>
            </a:r>
            <a:r>
              <a:rPr lang="en" sz="1000">
                <a:solidFill>
                  <a:srgbClr val="FFFFFF"/>
                </a:solidFill>
                <a:latin typeface="Roboto"/>
                <a:ea typeface="Roboto"/>
                <a:cs typeface="Roboto"/>
                <a:sym typeface="Roboto"/>
              </a:rPr>
              <a:t>, </a:t>
            </a:r>
            <a:r>
              <a:rPr lang="en" sz="1000" b="0" i="0" u="none" strike="noStrike" cap="none">
                <a:solidFill>
                  <a:srgbClr val="FFFFFF"/>
                </a:solidFill>
                <a:latin typeface="Roboto"/>
                <a:ea typeface="Roboto"/>
                <a:cs typeface="Roboto"/>
                <a:sym typeface="Roboto"/>
              </a:rPr>
              <a:t>government to think differently; show what's possible </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Pitch as an OpEd to </a:t>
            </a:r>
            <a:r>
              <a:rPr lang="en" sz="1000">
                <a:solidFill>
                  <a:srgbClr val="FFFFFF"/>
                </a:solidFill>
                <a:latin typeface="Roboto"/>
                <a:ea typeface="Roboto"/>
                <a:cs typeface="Roboto"/>
                <a:sym typeface="Roboto"/>
              </a:rPr>
              <a:t>increase</a:t>
            </a:r>
            <a:r>
              <a:rPr lang="en" sz="1000" b="0" i="0" u="none" strike="noStrike" cap="none">
                <a:solidFill>
                  <a:srgbClr val="FFFFFF"/>
                </a:solidFill>
                <a:latin typeface="Roboto"/>
                <a:ea typeface="Roboto"/>
                <a:cs typeface="Roboto"/>
                <a:sym typeface="Roboto"/>
              </a:rPr>
              <a:t> aw</a:t>
            </a:r>
            <a:r>
              <a:rPr lang="en" sz="1000">
                <a:solidFill>
                  <a:srgbClr val="FFFFFF"/>
                </a:solidFill>
                <a:latin typeface="Roboto"/>
                <a:ea typeface="Roboto"/>
                <a:cs typeface="Roboto"/>
                <a:sym typeface="Roboto"/>
              </a:rPr>
              <a:t>areness of Easterseals’ commitment to full equity, inclusion, and access for people with disabilities, families and communities.</a:t>
            </a:r>
            <a:r>
              <a:rPr lang="en" sz="1000" b="0" i="0" u="none" strike="noStrike" cap="none">
                <a:solidFill>
                  <a:srgbClr val="FFFFFF"/>
                </a:solidFill>
                <a:latin typeface="Roboto"/>
                <a:ea typeface="Roboto"/>
                <a:cs typeface="Roboto"/>
                <a:sym typeface="Roboto"/>
              </a:rPr>
              <a:t>; secure placement and support of talent/crew</a:t>
            </a:r>
            <a:endParaRPr sz="600"/>
          </a:p>
          <a:p>
            <a:pPr marL="0" marR="0" lvl="0" indent="0" algn="l" rtl="0">
              <a:lnSpc>
                <a:spcPct val="79952"/>
              </a:lnSpc>
              <a:spcBef>
                <a:spcPts val="0"/>
              </a:spcBef>
              <a:spcAft>
                <a:spcPts val="0"/>
              </a:spcAft>
              <a:buNone/>
            </a:pPr>
            <a:endParaRPr sz="1000" b="0" i="0" u="none" strike="noStrike" cap="none">
              <a:solidFill>
                <a:srgbClr val="FFFFFF"/>
              </a:solidFill>
              <a:latin typeface="Roboto"/>
              <a:ea typeface="Roboto"/>
              <a:cs typeface="Roboto"/>
              <a:sym typeface="Roboto"/>
            </a:endParaRPr>
          </a:p>
        </p:txBody>
      </p:sp>
      <p:sp>
        <p:nvSpPr>
          <p:cNvPr id="259" name="Google Shape;259;p36"/>
          <p:cNvSpPr txBox="1"/>
          <p:nvPr/>
        </p:nvSpPr>
        <p:spPr>
          <a:xfrm>
            <a:off x="6291883" y="2543175"/>
            <a:ext cx="22680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TIE TO MEDIA OUTREACH</a:t>
            </a:r>
            <a:endParaRPr sz="700"/>
          </a:p>
        </p:txBody>
      </p:sp>
      <p:sp>
        <p:nvSpPr>
          <p:cNvPr id="260" name="Google Shape;260;p36"/>
          <p:cNvSpPr txBox="1"/>
          <p:nvPr/>
        </p:nvSpPr>
        <p:spPr>
          <a:xfrm>
            <a:off x="514350" y="1807605"/>
            <a:ext cx="20292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Social Media</a:t>
            </a:r>
            <a:endParaRPr sz="700"/>
          </a:p>
        </p:txBody>
      </p:sp>
      <p:sp>
        <p:nvSpPr>
          <p:cNvPr id="261" name="Google Shape;261;p36"/>
          <p:cNvSpPr txBox="1"/>
          <p:nvPr/>
        </p:nvSpPr>
        <p:spPr>
          <a:xfrm>
            <a:off x="3814057" y="1807605"/>
            <a:ext cx="13353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Blogs/Articles</a:t>
            </a:r>
            <a:endParaRPr sz="700"/>
          </a:p>
        </p:txBody>
      </p:sp>
      <p:sp>
        <p:nvSpPr>
          <p:cNvPr id="262" name="Google Shape;262;p36"/>
          <p:cNvSpPr txBox="1"/>
          <p:nvPr/>
        </p:nvSpPr>
        <p:spPr>
          <a:xfrm>
            <a:off x="6801264" y="1807605"/>
            <a:ext cx="10275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Open Letter</a:t>
            </a:r>
            <a:endParaRPr sz="700"/>
          </a:p>
        </p:txBody>
      </p:sp>
      <p:sp>
        <p:nvSpPr>
          <p:cNvPr id="263" name="Google Shape;263;p36"/>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None/>
            </a:pPr>
            <a:fld id="{00000000-1234-1234-1234-123412341234}" type="slidenum">
              <a:rPr lang="en" sz="1000">
                <a:solidFill>
                  <a:schemeClr val="lt1"/>
                </a:solidFill>
                <a:latin typeface="Arial"/>
                <a:ea typeface="Arial"/>
                <a:cs typeface="Arial"/>
                <a:sym typeface="Arial"/>
              </a:rPr>
              <a:t>12</a:t>
            </a:fld>
            <a:endParaRPr sz="10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473"/>
        </a:solidFill>
        <a:effectLst/>
      </p:bgPr>
    </p:bg>
    <p:spTree>
      <p:nvGrpSpPr>
        <p:cNvPr id="1" name="Shape 267"/>
        <p:cNvGrpSpPr/>
        <p:nvPr/>
      </p:nvGrpSpPr>
      <p:grpSpPr>
        <a:xfrm>
          <a:off x="0" y="0"/>
          <a:ext cx="0" cy="0"/>
          <a:chOff x="0" y="0"/>
          <a:chExt cx="0" cy="0"/>
        </a:xfrm>
      </p:grpSpPr>
      <p:cxnSp>
        <p:nvCxnSpPr>
          <p:cNvPr id="268" name="Google Shape;268;p37"/>
          <p:cNvCxnSpPr>
            <a:cxnSpLocks/>
          </p:cNvCxnSpPr>
          <p:nvPr/>
        </p:nvCxnSpPr>
        <p:spPr>
          <a:xfrm>
            <a:off x="-229711" y="2136311"/>
            <a:ext cx="9373711" cy="0"/>
          </a:xfrm>
          <a:prstGeom prst="straightConnector1">
            <a:avLst/>
          </a:prstGeom>
          <a:noFill/>
          <a:ln w="19050" cap="rnd" cmpd="sng">
            <a:solidFill>
              <a:srgbClr val="FFFFFF"/>
            </a:solidFill>
            <a:prstDash val="solid"/>
            <a:round/>
            <a:headEnd type="none" w="sm" len="sm"/>
            <a:tailEnd type="none" w="sm" len="sm"/>
          </a:ln>
        </p:spPr>
      </p:cxnSp>
      <p:sp>
        <p:nvSpPr>
          <p:cNvPr id="269" name="Google Shape;269;p37"/>
          <p:cNvSpPr txBox="1"/>
          <p:nvPr/>
        </p:nvSpPr>
        <p:spPr>
          <a:xfrm>
            <a:off x="1029749" y="230518"/>
            <a:ext cx="7084500" cy="13329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3200" b="1" i="0" u="none" strike="noStrike" cap="none">
                <a:solidFill>
                  <a:srgbClr val="FFFFFF"/>
                </a:solidFill>
                <a:latin typeface="Roboto"/>
                <a:ea typeface="Roboto"/>
                <a:cs typeface="Roboto"/>
                <a:sym typeface="Roboto"/>
              </a:rPr>
              <a:t>PR &amp; Media</a:t>
            </a:r>
            <a:endParaRPr sz="700"/>
          </a:p>
          <a:p>
            <a:pPr marL="0" marR="0" lvl="0" indent="0" algn="ctr" rtl="0">
              <a:lnSpc>
                <a:spcPct val="140000"/>
              </a:lnSpc>
              <a:spcBef>
                <a:spcPts val="0"/>
              </a:spcBef>
              <a:spcAft>
                <a:spcPts val="0"/>
              </a:spcAft>
              <a:buNone/>
            </a:pPr>
            <a:r>
              <a:rPr lang="en" sz="1100" b="1" i="0" u="none" strike="noStrike" cap="none">
                <a:solidFill>
                  <a:srgbClr val="FFFFFF"/>
                </a:solidFill>
                <a:latin typeface="Roboto"/>
                <a:ea typeface="Roboto"/>
                <a:cs typeface="Roboto"/>
                <a:sym typeface="Roboto"/>
              </a:rPr>
              <a:t>Pitch/Angle - Celebrate Easterseals New PSAs and Campaign Created by Majority Cast and Crew with Disabilities; a First of its Kind; Proof of Inclusion and Encourages Communities to Take this Lead and Think Differently about Equity, Inclusion &amp; Access; Offer Up Talent as Easterseals</a:t>
            </a:r>
            <a:r>
              <a:rPr lang="en" sz="1100" b="1">
                <a:solidFill>
                  <a:srgbClr val="FFFFFF"/>
                </a:solidFill>
                <a:latin typeface="Roboto"/>
                <a:ea typeface="Roboto"/>
                <a:cs typeface="Roboto"/>
                <a:sym typeface="Roboto"/>
              </a:rPr>
              <a:t>’</a:t>
            </a:r>
            <a:r>
              <a:rPr lang="en" sz="1100" b="1" i="0" u="none" strike="noStrike" cap="none">
                <a:solidFill>
                  <a:srgbClr val="FFFFFF"/>
                </a:solidFill>
                <a:latin typeface="Roboto"/>
                <a:ea typeface="Roboto"/>
                <a:cs typeface="Roboto"/>
                <a:sym typeface="Roboto"/>
              </a:rPr>
              <a:t> Spokespeople.</a:t>
            </a:r>
            <a:endParaRPr sz="700"/>
          </a:p>
        </p:txBody>
      </p:sp>
      <p:pic>
        <p:nvPicPr>
          <p:cNvPr id="270" name="Google Shape;270;p37"/>
          <p:cNvPicPr preferRelativeResize="0"/>
          <p:nvPr/>
        </p:nvPicPr>
        <p:blipFill rotWithShape="1">
          <a:blip r:embed="rId3">
            <a:alphaModFix/>
          </a:blip>
          <a:srcRect/>
          <a:stretch/>
        </p:blipFill>
        <p:spPr>
          <a:xfrm>
            <a:off x="1229940" y="2145836"/>
            <a:ext cx="586474" cy="293237"/>
          </a:xfrm>
          <a:prstGeom prst="rect">
            <a:avLst/>
          </a:prstGeom>
          <a:noFill/>
          <a:ln>
            <a:noFill/>
          </a:ln>
        </p:spPr>
      </p:pic>
      <p:sp>
        <p:nvSpPr>
          <p:cNvPr id="271" name="Google Shape;271;p37"/>
          <p:cNvSpPr txBox="1"/>
          <p:nvPr/>
        </p:nvSpPr>
        <p:spPr>
          <a:xfrm>
            <a:off x="514350" y="2817307"/>
            <a:ext cx="2268000" cy="2709000"/>
          </a:xfrm>
          <a:prstGeom prst="rect">
            <a:avLst/>
          </a:prstGeom>
          <a:noFill/>
          <a:ln>
            <a:noFill/>
          </a:ln>
        </p:spPr>
        <p:txBody>
          <a:bodyPr spcFirstLastPara="1" wrap="square" lIns="0" tIns="0" rIns="0" bIns="0" anchor="t" anchorCtr="0">
            <a:spAutoFit/>
          </a:bodyPr>
          <a:lstStyle/>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Finalize press release </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Craft pitch variations</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Build media list</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Secure talent for media, if available/interested</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Distribute via PRNewswire and Cision, Wednesday, March 23</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Offer template version of release for Affiliate localization</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Provide sample pitch for Affiliates to use with local media </a:t>
            </a:r>
            <a:endParaRPr sz="600"/>
          </a:p>
          <a:p>
            <a:pPr marL="0" marR="0" lvl="0" indent="0" algn="l" rtl="0">
              <a:lnSpc>
                <a:spcPct val="140000"/>
              </a:lnSpc>
              <a:spcBef>
                <a:spcPts val="0"/>
              </a:spcBef>
              <a:spcAft>
                <a:spcPts val="0"/>
              </a:spcAft>
              <a:buNone/>
            </a:pPr>
            <a:endParaRPr sz="1000" b="0" i="0" u="none" strike="noStrike" cap="none">
              <a:solidFill>
                <a:srgbClr val="FFFFFF"/>
              </a:solidFill>
              <a:latin typeface="Roboto"/>
              <a:ea typeface="Roboto"/>
              <a:cs typeface="Roboto"/>
              <a:sym typeface="Roboto"/>
            </a:endParaRPr>
          </a:p>
          <a:p>
            <a:pPr marL="0" marR="0" lvl="0" indent="0" algn="l" rtl="0">
              <a:lnSpc>
                <a:spcPct val="79952"/>
              </a:lnSpc>
              <a:spcBef>
                <a:spcPts val="0"/>
              </a:spcBef>
              <a:spcAft>
                <a:spcPts val="0"/>
              </a:spcAft>
              <a:buNone/>
            </a:pPr>
            <a:endParaRPr sz="1000" b="0" i="0" u="none" strike="noStrike" cap="none">
              <a:solidFill>
                <a:srgbClr val="FFFFFF"/>
              </a:solidFill>
              <a:latin typeface="Roboto"/>
              <a:ea typeface="Roboto"/>
              <a:cs typeface="Roboto"/>
              <a:sym typeface="Roboto"/>
            </a:endParaRPr>
          </a:p>
        </p:txBody>
      </p:sp>
      <p:sp>
        <p:nvSpPr>
          <p:cNvPr id="272" name="Google Shape;272;p37"/>
          <p:cNvSpPr txBox="1"/>
          <p:nvPr/>
        </p:nvSpPr>
        <p:spPr>
          <a:xfrm>
            <a:off x="487726" y="2543175"/>
            <a:ext cx="22680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LAUNCH</a:t>
            </a:r>
            <a:endParaRPr sz="700"/>
          </a:p>
        </p:txBody>
      </p:sp>
      <p:sp>
        <p:nvSpPr>
          <p:cNvPr id="273" name="Google Shape;273;p37"/>
          <p:cNvSpPr txBox="1"/>
          <p:nvPr/>
        </p:nvSpPr>
        <p:spPr>
          <a:xfrm>
            <a:off x="2860225" y="2809800"/>
            <a:ext cx="3609000" cy="2493600"/>
          </a:xfrm>
          <a:prstGeom prst="rect">
            <a:avLst/>
          </a:prstGeom>
          <a:noFill/>
          <a:ln>
            <a:noFill/>
          </a:ln>
        </p:spPr>
        <p:txBody>
          <a:bodyPr spcFirstLastPara="1" wrap="square" lIns="0" tIns="0" rIns="0" bIns="0" anchor="t" anchorCtr="0">
            <a:spAutoFit/>
          </a:bodyPr>
          <a:lstStyle/>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Entertainment Industry - studios, networks, top-down approach (a</a:t>
            </a:r>
            <a:r>
              <a:rPr lang="en" sz="1000">
                <a:solidFill>
                  <a:srgbClr val="FFFFFF"/>
                </a:solidFill>
                <a:latin typeface="Roboto"/>
                <a:ea typeface="Roboto"/>
                <a:cs typeface="Roboto"/>
                <a:sym typeface="Roboto"/>
              </a:rPr>
              <a:t>ka</a:t>
            </a:r>
            <a:r>
              <a:rPr lang="en" sz="1000" b="0" i="0" u="none" strike="noStrike" cap="none">
                <a:solidFill>
                  <a:srgbClr val="FFFFFF"/>
                </a:solidFill>
                <a:latin typeface="Roboto"/>
                <a:ea typeface="Roboto"/>
                <a:cs typeface="Roboto"/>
                <a:sym typeface="Roboto"/>
              </a:rPr>
              <a:t> NBCUniversal, Disney, Hulu, DE&amp;I leaders, etc.)</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Major news networks &amp; programs, emphasis on morning shows and afternoon talk shows, general interest</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Entertainment media (Access, Extra, Variety, People, PopSugar, Bustle, Ellen, Kelly, etc.)</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Disability media &amp; trades, business, nonprofit, women's, advocacy/DC-based, parenting</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Key Affiliate markets, including talent's home town</a:t>
            </a:r>
            <a:r>
              <a:rPr lang="en" sz="1000">
                <a:solidFill>
                  <a:srgbClr val="FFFFFF"/>
                </a:solidFill>
                <a:latin typeface="Roboto"/>
                <a:ea typeface="Roboto"/>
                <a:cs typeface="Roboto"/>
                <a:sym typeface="Roboto"/>
              </a:rPr>
              <a:t> DMAs - NY, MO, SCA and NCA</a:t>
            </a:r>
            <a:endParaRPr sz="600"/>
          </a:p>
          <a:p>
            <a:pPr marL="0" marR="0" lvl="0" indent="0" algn="l" rtl="0">
              <a:lnSpc>
                <a:spcPct val="140000"/>
              </a:lnSpc>
              <a:spcBef>
                <a:spcPts val="0"/>
              </a:spcBef>
              <a:spcAft>
                <a:spcPts val="0"/>
              </a:spcAft>
              <a:buNone/>
            </a:pPr>
            <a:endParaRPr sz="1000" b="0" i="0" u="none" strike="noStrike" cap="none">
              <a:solidFill>
                <a:srgbClr val="FFFFFF"/>
              </a:solidFill>
              <a:latin typeface="Roboto"/>
              <a:ea typeface="Roboto"/>
              <a:cs typeface="Roboto"/>
              <a:sym typeface="Roboto"/>
            </a:endParaRPr>
          </a:p>
          <a:p>
            <a:pPr marL="0" marR="0" lvl="0" indent="0" algn="l" rtl="0">
              <a:lnSpc>
                <a:spcPct val="79952"/>
              </a:lnSpc>
              <a:spcBef>
                <a:spcPts val="0"/>
              </a:spcBef>
              <a:spcAft>
                <a:spcPts val="0"/>
              </a:spcAft>
              <a:buNone/>
            </a:pPr>
            <a:endParaRPr sz="1000" b="0" i="0" u="none" strike="noStrike" cap="none">
              <a:solidFill>
                <a:srgbClr val="FFFFFF"/>
              </a:solidFill>
              <a:latin typeface="Roboto"/>
              <a:ea typeface="Roboto"/>
              <a:cs typeface="Roboto"/>
              <a:sym typeface="Roboto"/>
            </a:endParaRPr>
          </a:p>
        </p:txBody>
      </p:sp>
      <p:sp>
        <p:nvSpPr>
          <p:cNvPr id="274" name="Google Shape;274;p37"/>
          <p:cNvSpPr txBox="1"/>
          <p:nvPr/>
        </p:nvSpPr>
        <p:spPr>
          <a:xfrm>
            <a:off x="3200083" y="2543175"/>
            <a:ext cx="25632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PRIORITY MEDIA</a:t>
            </a:r>
            <a:endParaRPr sz="700"/>
          </a:p>
        </p:txBody>
      </p:sp>
      <p:sp>
        <p:nvSpPr>
          <p:cNvPr id="275" name="Google Shape;275;p37"/>
          <p:cNvSpPr txBox="1"/>
          <p:nvPr/>
        </p:nvSpPr>
        <p:spPr>
          <a:xfrm>
            <a:off x="6401666" y="2817307"/>
            <a:ext cx="2354100" cy="2244000"/>
          </a:xfrm>
          <a:prstGeom prst="rect">
            <a:avLst/>
          </a:prstGeom>
          <a:noFill/>
          <a:ln>
            <a:noFill/>
          </a:ln>
        </p:spPr>
        <p:txBody>
          <a:bodyPr spcFirstLastPara="1" wrap="square" lIns="0" tIns="0" rIns="0" bIns="0" anchor="t" anchorCtr="0">
            <a:spAutoFit/>
          </a:bodyPr>
          <a:lstStyle/>
          <a:p>
            <a:pPr marL="228600" marR="0" lvl="1" indent="-107950" algn="l" rtl="0">
              <a:lnSpc>
                <a:spcPct val="140000"/>
              </a:lnSpc>
              <a:spcBef>
                <a:spcPts val="0"/>
              </a:spcBef>
              <a:spcAft>
                <a:spcPts val="0"/>
              </a:spcAft>
              <a:buClr>
                <a:srgbClr val="FFFFFF"/>
              </a:buClr>
              <a:buSzPts val="900"/>
              <a:buFont typeface="Arial"/>
              <a:buChar char="•"/>
            </a:pPr>
            <a:r>
              <a:rPr lang="en" sz="900" b="0" i="0" u="none" strike="noStrike" cap="none">
                <a:solidFill>
                  <a:srgbClr val="FFFFFF"/>
                </a:solidFill>
                <a:latin typeface="Roboto"/>
                <a:ea typeface="Roboto"/>
                <a:cs typeface="Roboto"/>
                <a:sym typeface="Roboto"/>
              </a:rPr>
              <a:t>Pitch "Open Letter" as an OpEd for national publication/placement</a:t>
            </a:r>
            <a:endParaRPr sz="500"/>
          </a:p>
          <a:p>
            <a:pPr marL="228600" marR="0" lvl="1" indent="-107950" algn="l" rtl="0">
              <a:lnSpc>
                <a:spcPct val="140000"/>
              </a:lnSpc>
              <a:spcBef>
                <a:spcPts val="0"/>
              </a:spcBef>
              <a:spcAft>
                <a:spcPts val="0"/>
              </a:spcAft>
              <a:buClr>
                <a:srgbClr val="FFFFFF"/>
              </a:buClr>
              <a:buSzPts val="900"/>
              <a:buFont typeface="Arial"/>
              <a:buChar char="•"/>
            </a:pPr>
            <a:r>
              <a:rPr lang="en" sz="900" b="0" i="0" u="none" strike="noStrike" cap="none">
                <a:solidFill>
                  <a:srgbClr val="FFFFFF"/>
                </a:solidFill>
                <a:latin typeface="Roboto"/>
                <a:ea typeface="Roboto"/>
                <a:cs typeface="Roboto"/>
                <a:sym typeface="Roboto"/>
              </a:rPr>
              <a:t>Focus on New York Times, USA Today, WaPo, Forbes, Politico, Variety, Parade and LA Times</a:t>
            </a:r>
            <a:endParaRPr sz="500"/>
          </a:p>
          <a:p>
            <a:pPr marL="228600" marR="0" lvl="1" indent="-107950" algn="l" rtl="0">
              <a:lnSpc>
                <a:spcPct val="140000"/>
              </a:lnSpc>
              <a:spcBef>
                <a:spcPts val="0"/>
              </a:spcBef>
              <a:spcAft>
                <a:spcPts val="0"/>
              </a:spcAft>
              <a:buClr>
                <a:srgbClr val="FFFFFF"/>
              </a:buClr>
              <a:buSzPts val="900"/>
              <a:buFont typeface="Arial"/>
              <a:buChar char="•"/>
            </a:pPr>
            <a:r>
              <a:rPr lang="en" sz="900" b="0" i="0" u="none" strike="noStrike" cap="none">
                <a:solidFill>
                  <a:srgbClr val="FFFFFF"/>
                </a:solidFill>
                <a:latin typeface="Roboto"/>
                <a:ea typeface="Roboto"/>
                <a:cs typeface="Roboto"/>
                <a:sym typeface="Roboto"/>
              </a:rPr>
              <a:t>Follow up with individualized OpEds based on issue area (Employment OpEd for Sept/October, Back to School for August, ADA and community for July, Health as ties to policy efforts, etc ) and to </a:t>
            </a:r>
            <a:r>
              <a:rPr lang="en" sz="900">
                <a:solidFill>
                  <a:srgbClr val="FFFFFF"/>
                </a:solidFill>
                <a:latin typeface="Roboto"/>
                <a:ea typeface="Roboto"/>
                <a:cs typeface="Roboto"/>
                <a:sym typeface="Roboto"/>
              </a:rPr>
              <a:t>integrate into </a:t>
            </a:r>
            <a:r>
              <a:rPr lang="en" sz="900" b="0" i="0" u="none" strike="noStrike" cap="none">
                <a:solidFill>
                  <a:srgbClr val="FFFFFF"/>
                </a:solidFill>
                <a:latin typeface="Roboto"/>
                <a:ea typeface="Roboto"/>
                <a:cs typeface="Roboto"/>
                <a:sym typeface="Roboto"/>
              </a:rPr>
              <a:t> year-round opps</a:t>
            </a:r>
            <a:endParaRPr sz="500"/>
          </a:p>
          <a:p>
            <a:pPr marL="0" marR="0" lvl="0" indent="0" algn="l" rtl="0">
              <a:lnSpc>
                <a:spcPct val="79952"/>
              </a:lnSpc>
              <a:spcBef>
                <a:spcPts val="0"/>
              </a:spcBef>
              <a:spcAft>
                <a:spcPts val="0"/>
              </a:spcAft>
              <a:buNone/>
            </a:pPr>
            <a:endParaRPr sz="900" b="0" i="0" u="none" strike="noStrike" cap="none">
              <a:solidFill>
                <a:srgbClr val="FFFFFF"/>
              </a:solidFill>
              <a:latin typeface="Roboto"/>
              <a:ea typeface="Roboto"/>
              <a:cs typeface="Roboto"/>
              <a:sym typeface="Roboto"/>
            </a:endParaRPr>
          </a:p>
        </p:txBody>
      </p:sp>
      <p:sp>
        <p:nvSpPr>
          <p:cNvPr id="276" name="Google Shape;276;p37"/>
          <p:cNvSpPr txBox="1"/>
          <p:nvPr/>
        </p:nvSpPr>
        <p:spPr>
          <a:xfrm>
            <a:off x="6401666" y="2543175"/>
            <a:ext cx="22680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OPED PLACEMENT</a:t>
            </a:r>
            <a:endParaRPr sz="700"/>
          </a:p>
        </p:txBody>
      </p:sp>
      <p:pic>
        <p:nvPicPr>
          <p:cNvPr id="277" name="Google Shape;277;p37"/>
          <p:cNvPicPr preferRelativeResize="0"/>
          <p:nvPr/>
        </p:nvPicPr>
        <p:blipFill rotWithShape="1">
          <a:blip r:embed="rId3">
            <a:alphaModFix/>
          </a:blip>
          <a:srcRect/>
          <a:stretch/>
        </p:blipFill>
        <p:spPr>
          <a:xfrm>
            <a:off x="4188399" y="2136311"/>
            <a:ext cx="586474" cy="293237"/>
          </a:xfrm>
          <a:prstGeom prst="rect">
            <a:avLst/>
          </a:prstGeom>
          <a:noFill/>
          <a:ln>
            <a:noFill/>
          </a:ln>
        </p:spPr>
      </p:pic>
      <p:pic>
        <p:nvPicPr>
          <p:cNvPr id="278" name="Google Shape;278;p37"/>
          <p:cNvPicPr preferRelativeResize="0"/>
          <p:nvPr/>
        </p:nvPicPr>
        <p:blipFill rotWithShape="1">
          <a:blip r:embed="rId3">
            <a:alphaModFix/>
          </a:blip>
          <a:srcRect/>
          <a:stretch/>
        </p:blipFill>
        <p:spPr>
          <a:xfrm>
            <a:off x="7242320" y="2145836"/>
            <a:ext cx="586474" cy="293237"/>
          </a:xfrm>
          <a:prstGeom prst="rect">
            <a:avLst/>
          </a:prstGeom>
          <a:noFill/>
          <a:ln>
            <a:noFill/>
          </a:ln>
        </p:spPr>
      </p:pic>
      <p:sp>
        <p:nvSpPr>
          <p:cNvPr id="279" name="Google Shape;279;p37"/>
          <p:cNvSpPr txBox="1"/>
          <p:nvPr/>
        </p:nvSpPr>
        <p:spPr>
          <a:xfrm>
            <a:off x="607061" y="1733775"/>
            <a:ext cx="20292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Press Release</a:t>
            </a:r>
            <a:endParaRPr sz="700"/>
          </a:p>
        </p:txBody>
      </p:sp>
      <p:sp>
        <p:nvSpPr>
          <p:cNvPr id="280" name="Google Shape;280;p37"/>
          <p:cNvSpPr txBox="1"/>
          <p:nvPr/>
        </p:nvSpPr>
        <p:spPr>
          <a:xfrm>
            <a:off x="2971800" y="1733775"/>
            <a:ext cx="32244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Outreach &amp; Targets/Priority Media</a:t>
            </a:r>
            <a:endParaRPr sz="700"/>
          </a:p>
        </p:txBody>
      </p:sp>
      <p:sp>
        <p:nvSpPr>
          <p:cNvPr id="281" name="Google Shape;281;p37"/>
          <p:cNvSpPr txBox="1"/>
          <p:nvPr/>
        </p:nvSpPr>
        <p:spPr>
          <a:xfrm>
            <a:off x="7021793" y="1733775"/>
            <a:ext cx="10275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Open Letter</a:t>
            </a:r>
            <a:endParaRPr sz="700"/>
          </a:p>
        </p:txBody>
      </p:sp>
      <p:sp>
        <p:nvSpPr>
          <p:cNvPr id="282" name="Google Shape;282;p37"/>
          <p:cNvSpPr txBox="1">
            <a:spLocks noGrp="1"/>
          </p:cNvSpPr>
          <p:nvPr>
            <p:ph type="sldNum" idx="12"/>
          </p:nvPr>
        </p:nvSpPr>
        <p:spPr>
          <a:xfrm>
            <a:off x="3276600" y="3178175"/>
            <a:ext cx="1066800" cy="1827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
        <p:nvSpPr>
          <p:cNvPr id="283" name="Google Shape;283;p37"/>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None/>
            </a:pPr>
            <a:fld id="{00000000-1234-1234-1234-123412341234}" type="slidenum">
              <a:rPr lang="en" sz="1000">
                <a:solidFill>
                  <a:schemeClr val="lt1"/>
                </a:solidFill>
                <a:latin typeface="Arial"/>
                <a:ea typeface="Arial"/>
                <a:cs typeface="Arial"/>
                <a:sym typeface="Arial"/>
              </a:rPr>
              <a:t>13</a:t>
            </a:fld>
            <a:endParaRPr sz="10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CB1"/>
        </a:solidFill>
        <a:effectLst/>
      </p:bgPr>
    </p:bg>
    <p:spTree>
      <p:nvGrpSpPr>
        <p:cNvPr id="1" name="Shape 287"/>
        <p:cNvGrpSpPr/>
        <p:nvPr/>
      </p:nvGrpSpPr>
      <p:grpSpPr>
        <a:xfrm>
          <a:off x="0" y="0"/>
          <a:ext cx="0" cy="0"/>
          <a:chOff x="0" y="0"/>
          <a:chExt cx="0" cy="0"/>
        </a:xfrm>
      </p:grpSpPr>
      <p:cxnSp>
        <p:nvCxnSpPr>
          <p:cNvPr id="288" name="Google Shape;288;p38"/>
          <p:cNvCxnSpPr/>
          <p:nvPr/>
        </p:nvCxnSpPr>
        <p:spPr>
          <a:xfrm>
            <a:off x="-229711" y="2136311"/>
            <a:ext cx="9767700" cy="0"/>
          </a:xfrm>
          <a:prstGeom prst="straightConnector1">
            <a:avLst/>
          </a:prstGeom>
          <a:noFill/>
          <a:ln w="19050" cap="rnd" cmpd="sng">
            <a:solidFill>
              <a:srgbClr val="FFFFFF"/>
            </a:solidFill>
            <a:prstDash val="solid"/>
            <a:round/>
            <a:headEnd type="none" w="sm" len="sm"/>
            <a:tailEnd type="none" w="sm" len="sm"/>
          </a:ln>
        </p:spPr>
      </p:cxnSp>
      <p:sp>
        <p:nvSpPr>
          <p:cNvPr id="289" name="Google Shape;289;p38"/>
          <p:cNvSpPr txBox="1"/>
          <p:nvPr/>
        </p:nvSpPr>
        <p:spPr>
          <a:xfrm>
            <a:off x="90025" y="154325"/>
            <a:ext cx="8911800" cy="15117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3300" b="1" i="0" u="none" strike="noStrike" cap="none">
                <a:solidFill>
                  <a:srgbClr val="FFFFFF"/>
                </a:solidFill>
                <a:latin typeface="Roboto"/>
                <a:ea typeface="Roboto"/>
                <a:cs typeface="Roboto"/>
                <a:sym typeface="Roboto"/>
              </a:rPr>
              <a:t>Broadcast, Radio &amp; </a:t>
            </a:r>
            <a:r>
              <a:rPr lang="en" sz="3300" b="1">
                <a:solidFill>
                  <a:srgbClr val="FFFFFF"/>
                </a:solidFill>
                <a:latin typeface="Roboto"/>
                <a:ea typeface="Roboto"/>
                <a:cs typeface="Roboto"/>
                <a:sym typeface="Roboto"/>
              </a:rPr>
              <a:t>Digital</a:t>
            </a:r>
            <a:endParaRPr sz="400"/>
          </a:p>
          <a:p>
            <a:pPr marL="0" marR="0" lvl="0" indent="0" algn="ctr" rtl="0">
              <a:lnSpc>
                <a:spcPct val="140006"/>
              </a:lnSpc>
              <a:spcBef>
                <a:spcPts val="0"/>
              </a:spcBef>
              <a:spcAft>
                <a:spcPts val="0"/>
              </a:spcAft>
              <a:buNone/>
            </a:pPr>
            <a:r>
              <a:rPr lang="en" sz="1000" b="1" i="0" u="none" strike="noStrike" cap="none">
                <a:solidFill>
                  <a:srgbClr val="FFFFFF"/>
                </a:solidFill>
                <a:latin typeface="Roboto"/>
                <a:ea typeface="Roboto"/>
                <a:cs typeface="Roboto"/>
                <a:sym typeface="Roboto"/>
              </a:rPr>
              <a:t>Easterseals </a:t>
            </a:r>
            <a:r>
              <a:rPr lang="en" sz="1000" b="1">
                <a:solidFill>
                  <a:srgbClr val="FFFFFF"/>
                </a:solidFill>
                <a:latin typeface="Roboto"/>
                <a:ea typeface="Roboto"/>
                <a:cs typeface="Roboto"/>
                <a:sym typeface="Roboto"/>
              </a:rPr>
              <a:t>will</a:t>
            </a:r>
            <a:r>
              <a:rPr lang="en" sz="1000" b="1" i="0" u="none" strike="noStrike" cap="none">
                <a:solidFill>
                  <a:srgbClr val="FFFFFF"/>
                </a:solidFill>
                <a:latin typeface="Roboto"/>
                <a:ea typeface="Roboto"/>
                <a:cs typeface="Roboto"/>
                <a:sym typeface="Roboto"/>
              </a:rPr>
              <a:t> distribute PSAs nationally to TV and radio stations nationwide to secure at least 101+  million in reach and $3.2M in donated media value, targeting topical message to area services when </a:t>
            </a:r>
            <a:r>
              <a:rPr lang="en" sz="1000" b="1">
                <a:solidFill>
                  <a:srgbClr val="FFFFFF"/>
                </a:solidFill>
                <a:latin typeface="Roboto"/>
                <a:ea typeface="Roboto"/>
                <a:cs typeface="Roboto"/>
                <a:sym typeface="Roboto"/>
              </a:rPr>
              <a:t>possible</a:t>
            </a:r>
            <a:r>
              <a:rPr lang="en" sz="1000" b="1" i="0" u="none" strike="noStrike" cap="none">
                <a:solidFill>
                  <a:srgbClr val="FFFFFF"/>
                </a:solidFill>
                <a:latin typeface="Roboto"/>
                <a:ea typeface="Roboto"/>
                <a:cs typeface="Roboto"/>
                <a:sym typeface="Roboto"/>
              </a:rPr>
              <a:t>, reporting monthly results and conducting two key waves of outreach in April and October, for 6-month campaigns while maintaining master brand spot year-round. W</a:t>
            </a:r>
            <a:r>
              <a:rPr lang="en" sz="1000" b="1">
                <a:solidFill>
                  <a:srgbClr val="FFFFFF"/>
                </a:solidFill>
                <a:latin typeface="Roboto"/>
                <a:ea typeface="Roboto"/>
                <a:cs typeface="Roboto"/>
                <a:sym typeface="Roboto"/>
              </a:rPr>
              <a:t>ill also leverage Comcast NBCU partnership in November and December to secure additional placement and media value ($3.1M in 2021). </a:t>
            </a:r>
            <a:r>
              <a:rPr lang="en" sz="1000" b="1" i="0" u="none" strike="noStrike" cap="none">
                <a:solidFill>
                  <a:srgbClr val="FFFFFF"/>
                </a:solidFill>
                <a:latin typeface="Roboto"/>
                <a:ea typeface="Roboto"/>
                <a:cs typeface="Roboto"/>
                <a:sym typeface="Roboto"/>
              </a:rPr>
              <a:t> </a:t>
            </a:r>
            <a:endParaRPr sz="1000"/>
          </a:p>
        </p:txBody>
      </p:sp>
      <p:pic>
        <p:nvPicPr>
          <p:cNvPr id="290" name="Google Shape;290;p38"/>
          <p:cNvPicPr preferRelativeResize="0"/>
          <p:nvPr/>
        </p:nvPicPr>
        <p:blipFill rotWithShape="1">
          <a:blip r:embed="rId3">
            <a:alphaModFix/>
          </a:blip>
          <a:srcRect/>
          <a:stretch/>
        </p:blipFill>
        <p:spPr>
          <a:xfrm>
            <a:off x="1229940" y="2145836"/>
            <a:ext cx="586474" cy="293237"/>
          </a:xfrm>
          <a:prstGeom prst="rect">
            <a:avLst/>
          </a:prstGeom>
          <a:noFill/>
          <a:ln>
            <a:noFill/>
          </a:ln>
        </p:spPr>
      </p:pic>
      <p:sp>
        <p:nvSpPr>
          <p:cNvPr id="291" name="Google Shape;291;p38"/>
          <p:cNvSpPr txBox="1"/>
          <p:nvPr/>
        </p:nvSpPr>
        <p:spPr>
          <a:xfrm>
            <a:off x="514350" y="2817307"/>
            <a:ext cx="2268000" cy="2924400"/>
          </a:xfrm>
          <a:prstGeom prst="rect">
            <a:avLst/>
          </a:prstGeom>
          <a:noFill/>
          <a:ln>
            <a:noFill/>
          </a:ln>
        </p:spPr>
        <p:txBody>
          <a:bodyPr spcFirstLastPara="1" wrap="square" lIns="0" tIns="0" rIns="0" bIns="0" anchor="t" anchorCtr="0">
            <a:spAutoFit/>
          </a:bodyPr>
          <a:lstStyle/>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Sigma encode &amp; monthly reports</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Create Electronic PSA Kit™ with campaign background, graphics, embedded video, audio files, live links, scripts, PSA cover letter, 501c3 certificate, etc</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April push to 1,900 TV </a:t>
            </a:r>
            <a:r>
              <a:rPr lang="en" sz="1000">
                <a:solidFill>
                  <a:srgbClr val="FFFFFF"/>
                </a:solidFill>
                <a:latin typeface="Roboto"/>
                <a:ea typeface="Roboto"/>
                <a:cs typeface="Roboto"/>
                <a:sym typeface="Roboto"/>
              </a:rPr>
              <a:t>stations</a:t>
            </a:r>
            <a:r>
              <a:rPr lang="en" sz="1000" b="0" i="0" u="none" strike="noStrike" cap="none">
                <a:solidFill>
                  <a:srgbClr val="FFFFFF"/>
                </a:solidFill>
                <a:latin typeface="Roboto"/>
                <a:ea typeface="Roboto"/>
                <a:cs typeface="Roboto"/>
                <a:sym typeface="Roboto"/>
              </a:rPr>
              <a:t> (Brand, Education &amp; Community) with a refresh in Oct to 1,900 TV </a:t>
            </a:r>
            <a:r>
              <a:rPr lang="en" sz="1000">
                <a:solidFill>
                  <a:srgbClr val="FFFFFF"/>
                </a:solidFill>
                <a:latin typeface="Roboto"/>
                <a:ea typeface="Roboto"/>
                <a:cs typeface="Roboto"/>
                <a:sym typeface="Roboto"/>
              </a:rPr>
              <a:t>stations</a:t>
            </a:r>
            <a:r>
              <a:rPr lang="en" sz="1000" b="0" i="0" u="none" strike="noStrike" cap="none">
                <a:solidFill>
                  <a:srgbClr val="FFFFFF"/>
                </a:solidFill>
                <a:latin typeface="Roboto"/>
                <a:ea typeface="Roboto"/>
                <a:cs typeface="Roboto"/>
                <a:sym typeface="Roboto"/>
              </a:rPr>
              <a:t> (Brand, Employment &amp; Health)</a:t>
            </a:r>
            <a:endParaRPr sz="600"/>
          </a:p>
          <a:p>
            <a:pPr marL="0" marR="0" lvl="0" indent="0" algn="l" rtl="0">
              <a:lnSpc>
                <a:spcPct val="140000"/>
              </a:lnSpc>
              <a:spcBef>
                <a:spcPts val="0"/>
              </a:spcBef>
              <a:spcAft>
                <a:spcPts val="0"/>
              </a:spcAft>
              <a:buNone/>
            </a:pPr>
            <a:endParaRPr sz="1000" b="0" i="0" u="none" strike="noStrike" cap="none">
              <a:solidFill>
                <a:srgbClr val="FFFFFF"/>
              </a:solidFill>
              <a:latin typeface="Roboto"/>
              <a:ea typeface="Roboto"/>
              <a:cs typeface="Roboto"/>
              <a:sym typeface="Roboto"/>
            </a:endParaRPr>
          </a:p>
          <a:p>
            <a:pPr marL="0" marR="0" lvl="0" indent="0" algn="l" rtl="0">
              <a:lnSpc>
                <a:spcPct val="140000"/>
              </a:lnSpc>
              <a:spcBef>
                <a:spcPts val="0"/>
              </a:spcBef>
              <a:spcAft>
                <a:spcPts val="0"/>
              </a:spcAft>
              <a:buNone/>
            </a:pPr>
            <a:endParaRPr sz="1000" b="0" i="0" u="none" strike="noStrike" cap="none">
              <a:solidFill>
                <a:srgbClr val="FFFFFF"/>
              </a:solidFill>
              <a:latin typeface="Roboto"/>
              <a:ea typeface="Roboto"/>
              <a:cs typeface="Roboto"/>
              <a:sym typeface="Roboto"/>
            </a:endParaRPr>
          </a:p>
          <a:p>
            <a:pPr marL="0" marR="0" lvl="0" indent="0" algn="l" rtl="0">
              <a:lnSpc>
                <a:spcPct val="79952"/>
              </a:lnSpc>
              <a:spcBef>
                <a:spcPts val="0"/>
              </a:spcBef>
              <a:spcAft>
                <a:spcPts val="0"/>
              </a:spcAft>
              <a:buNone/>
            </a:pPr>
            <a:endParaRPr sz="1000" b="0" i="0" u="none" strike="noStrike" cap="none">
              <a:solidFill>
                <a:srgbClr val="FFFFFF"/>
              </a:solidFill>
              <a:latin typeface="Roboto"/>
              <a:ea typeface="Roboto"/>
              <a:cs typeface="Roboto"/>
              <a:sym typeface="Roboto"/>
            </a:endParaRPr>
          </a:p>
        </p:txBody>
      </p:sp>
      <p:sp>
        <p:nvSpPr>
          <p:cNvPr id="292" name="Google Shape;292;p38"/>
          <p:cNvSpPr txBox="1"/>
          <p:nvPr/>
        </p:nvSpPr>
        <p:spPr>
          <a:xfrm>
            <a:off x="253930" y="2543175"/>
            <a:ext cx="25284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APRIL - SEPT; OCT - MARCH</a:t>
            </a:r>
            <a:endParaRPr sz="700"/>
          </a:p>
        </p:txBody>
      </p:sp>
      <p:sp>
        <p:nvSpPr>
          <p:cNvPr id="293" name="Google Shape;293;p38"/>
          <p:cNvSpPr txBox="1"/>
          <p:nvPr/>
        </p:nvSpPr>
        <p:spPr>
          <a:xfrm>
            <a:off x="3200083" y="2817307"/>
            <a:ext cx="2895300" cy="1200600"/>
          </a:xfrm>
          <a:prstGeom prst="rect">
            <a:avLst/>
          </a:prstGeom>
          <a:noFill/>
          <a:ln>
            <a:noFill/>
          </a:ln>
        </p:spPr>
        <p:txBody>
          <a:bodyPr spcFirstLastPara="1" wrap="square" lIns="0" tIns="0" rIns="0" bIns="0" anchor="t" anchorCtr="0">
            <a:spAutoFit/>
          </a:bodyPr>
          <a:lstStyle/>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Similar to TV, national push to radio stations of the Brand PSA (first spot)</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Reach to 9,100 radio stations in April, with a refresh push in Oct</a:t>
            </a:r>
            <a:endParaRPr sz="600"/>
          </a:p>
          <a:p>
            <a:pPr marL="0" marR="0" lvl="0" indent="0" algn="l" rtl="0">
              <a:lnSpc>
                <a:spcPct val="140000"/>
              </a:lnSpc>
              <a:spcBef>
                <a:spcPts val="0"/>
              </a:spcBef>
              <a:spcAft>
                <a:spcPts val="0"/>
              </a:spcAft>
              <a:buNone/>
            </a:pPr>
            <a:endParaRPr sz="1000" b="0" i="0" u="none" strike="noStrike" cap="none">
              <a:solidFill>
                <a:srgbClr val="FFFFFF"/>
              </a:solidFill>
              <a:latin typeface="Roboto"/>
              <a:ea typeface="Roboto"/>
              <a:cs typeface="Roboto"/>
              <a:sym typeface="Roboto"/>
            </a:endParaRPr>
          </a:p>
          <a:p>
            <a:pPr marL="0" marR="0" lvl="0" indent="0" algn="l" rtl="0">
              <a:lnSpc>
                <a:spcPct val="79952"/>
              </a:lnSpc>
              <a:spcBef>
                <a:spcPts val="0"/>
              </a:spcBef>
              <a:spcAft>
                <a:spcPts val="0"/>
              </a:spcAft>
              <a:buNone/>
            </a:pPr>
            <a:endParaRPr sz="1000" b="0" i="0" u="none" strike="noStrike" cap="none">
              <a:solidFill>
                <a:srgbClr val="FFFFFF"/>
              </a:solidFill>
              <a:latin typeface="Roboto"/>
              <a:ea typeface="Roboto"/>
              <a:cs typeface="Roboto"/>
              <a:sym typeface="Roboto"/>
            </a:endParaRPr>
          </a:p>
        </p:txBody>
      </p:sp>
      <p:sp>
        <p:nvSpPr>
          <p:cNvPr id="294" name="Google Shape;294;p38"/>
          <p:cNvSpPr txBox="1"/>
          <p:nvPr/>
        </p:nvSpPr>
        <p:spPr>
          <a:xfrm>
            <a:off x="3200083" y="2543175"/>
            <a:ext cx="25632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APRIL 2022 - MARCH 2023</a:t>
            </a:r>
            <a:endParaRPr sz="700"/>
          </a:p>
        </p:txBody>
      </p:sp>
      <p:sp>
        <p:nvSpPr>
          <p:cNvPr id="295" name="Google Shape;295;p38"/>
          <p:cNvSpPr txBox="1"/>
          <p:nvPr/>
        </p:nvSpPr>
        <p:spPr>
          <a:xfrm>
            <a:off x="6401666" y="2817307"/>
            <a:ext cx="2600100" cy="2277900"/>
          </a:xfrm>
          <a:prstGeom prst="rect">
            <a:avLst/>
          </a:prstGeom>
          <a:noFill/>
          <a:ln>
            <a:noFill/>
          </a:ln>
        </p:spPr>
        <p:txBody>
          <a:bodyPr spcFirstLastPara="1" wrap="square" lIns="0" tIns="0" rIns="0" bIns="0" anchor="t" anchorCtr="0">
            <a:spAutoFit/>
          </a:bodyPr>
          <a:lstStyle/>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Arimo"/>
                <a:ea typeface="Arimo"/>
                <a:cs typeface="Arimo"/>
                <a:sym typeface="Arimo"/>
              </a:rPr>
              <a:t>One :30 video for targeted distribution on top streaming channels through a consumers’ Smart TV or over-the-top (OTT) device such as Roku, Apple TV, Amazon Fire, Xbox, PlayStation, HGTV, Discovery, etc</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Runs for </a:t>
            </a:r>
            <a:r>
              <a:rPr lang="en" sz="1000">
                <a:solidFill>
                  <a:srgbClr val="FFFFFF"/>
                </a:solidFill>
                <a:latin typeface="Roboto"/>
                <a:ea typeface="Roboto"/>
                <a:cs typeface="Roboto"/>
                <a:sym typeface="Roboto"/>
              </a:rPr>
              <a:t>two </a:t>
            </a:r>
            <a:r>
              <a:rPr lang="en" sz="1000" b="0" i="0" u="none" strike="noStrike" cap="none">
                <a:solidFill>
                  <a:srgbClr val="FFFFFF"/>
                </a:solidFill>
                <a:latin typeface="Roboto"/>
                <a:ea typeface="Roboto"/>
                <a:cs typeface="Roboto"/>
                <a:sym typeface="Roboto"/>
              </a:rPr>
              <a:t>two-month periods with switch up of spot</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Total views btwn 900K - 925K for promo period</a:t>
            </a:r>
            <a:endParaRPr sz="600"/>
          </a:p>
          <a:p>
            <a:pPr marL="0" marR="0" lvl="0" indent="0" algn="l" rtl="0">
              <a:lnSpc>
                <a:spcPct val="79952"/>
              </a:lnSpc>
              <a:spcBef>
                <a:spcPts val="0"/>
              </a:spcBef>
              <a:spcAft>
                <a:spcPts val="0"/>
              </a:spcAft>
              <a:buNone/>
            </a:pPr>
            <a:endParaRPr sz="1000" b="0" i="0" u="none" strike="noStrike" cap="none">
              <a:solidFill>
                <a:srgbClr val="FFFFFF"/>
              </a:solidFill>
              <a:latin typeface="Roboto"/>
              <a:ea typeface="Roboto"/>
              <a:cs typeface="Roboto"/>
              <a:sym typeface="Roboto"/>
            </a:endParaRPr>
          </a:p>
        </p:txBody>
      </p:sp>
      <p:sp>
        <p:nvSpPr>
          <p:cNvPr id="296" name="Google Shape;296;p38"/>
          <p:cNvSpPr txBox="1"/>
          <p:nvPr/>
        </p:nvSpPr>
        <p:spPr>
          <a:xfrm>
            <a:off x="6401666" y="2543175"/>
            <a:ext cx="22680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FOCUS ON MOMS &amp; FAMILIES</a:t>
            </a:r>
            <a:endParaRPr sz="700"/>
          </a:p>
        </p:txBody>
      </p:sp>
      <p:pic>
        <p:nvPicPr>
          <p:cNvPr id="297" name="Google Shape;297;p38"/>
          <p:cNvPicPr preferRelativeResize="0"/>
          <p:nvPr/>
        </p:nvPicPr>
        <p:blipFill rotWithShape="1">
          <a:blip r:embed="rId3">
            <a:alphaModFix/>
          </a:blip>
          <a:srcRect/>
          <a:stretch/>
        </p:blipFill>
        <p:spPr>
          <a:xfrm>
            <a:off x="4188399" y="2136311"/>
            <a:ext cx="586474" cy="293237"/>
          </a:xfrm>
          <a:prstGeom prst="rect">
            <a:avLst/>
          </a:prstGeom>
          <a:noFill/>
          <a:ln>
            <a:noFill/>
          </a:ln>
        </p:spPr>
      </p:pic>
      <p:pic>
        <p:nvPicPr>
          <p:cNvPr id="298" name="Google Shape;298;p38"/>
          <p:cNvPicPr preferRelativeResize="0"/>
          <p:nvPr/>
        </p:nvPicPr>
        <p:blipFill rotWithShape="1">
          <a:blip r:embed="rId3">
            <a:alphaModFix/>
          </a:blip>
          <a:srcRect/>
          <a:stretch/>
        </p:blipFill>
        <p:spPr>
          <a:xfrm>
            <a:off x="7242320" y="2145836"/>
            <a:ext cx="586474" cy="293237"/>
          </a:xfrm>
          <a:prstGeom prst="rect">
            <a:avLst/>
          </a:prstGeom>
          <a:noFill/>
          <a:ln>
            <a:noFill/>
          </a:ln>
        </p:spPr>
      </p:pic>
      <p:sp>
        <p:nvSpPr>
          <p:cNvPr id="299" name="Google Shape;299;p38"/>
          <p:cNvSpPr txBox="1"/>
          <p:nvPr/>
        </p:nvSpPr>
        <p:spPr>
          <a:xfrm>
            <a:off x="514350" y="1733775"/>
            <a:ext cx="20292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Broadcast</a:t>
            </a:r>
            <a:endParaRPr sz="700"/>
          </a:p>
        </p:txBody>
      </p:sp>
      <p:sp>
        <p:nvSpPr>
          <p:cNvPr id="300" name="Google Shape;300;p38"/>
          <p:cNvSpPr txBox="1"/>
          <p:nvPr/>
        </p:nvSpPr>
        <p:spPr>
          <a:xfrm>
            <a:off x="3732151" y="1733775"/>
            <a:ext cx="16797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Radio</a:t>
            </a:r>
            <a:endParaRPr sz="700"/>
          </a:p>
        </p:txBody>
      </p:sp>
      <p:sp>
        <p:nvSpPr>
          <p:cNvPr id="301" name="Google Shape;301;p38"/>
          <p:cNvSpPr txBox="1"/>
          <p:nvPr/>
        </p:nvSpPr>
        <p:spPr>
          <a:xfrm>
            <a:off x="6886437" y="1733775"/>
            <a:ext cx="14247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a:solidFill>
                  <a:srgbClr val="FFFFFF"/>
                </a:solidFill>
                <a:latin typeface="Roboto"/>
                <a:ea typeface="Roboto"/>
                <a:cs typeface="Roboto"/>
                <a:sym typeface="Roboto"/>
              </a:rPr>
              <a:t>Digital</a:t>
            </a:r>
            <a:endParaRPr sz="700"/>
          </a:p>
        </p:txBody>
      </p:sp>
      <p:sp>
        <p:nvSpPr>
          <p:cNvPr id="302" name="Google Shape;302;p38"/>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None/>
            </a:pPr>
            <a:fld id="{00000000-1234-1234-1234-123412341234}" type="slidenum">
              <a:rPr lang="en" sz="1000">
                <a:solidFill>
                  <a:schemeClr val="lt1"/>
                </a:solidFill>
                <a:latin typeface="Arial"/>
                <a:ea typeface="Arial"/>
                <a:cs typeface="Arial"/>
                <a:sym typeface="Arial"/>
              </a:rPr>
              <a:t>14</a:t>
            </a:fld>
            <a:endParaRPr sz="10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941E"/>
        </a:solidFill>
        <a:effectLst/>
      </p:bgPr>
    </p:bg>
    <p:spTree>
      <p:nvGrpSpPr>
        <p:cNvPr id="1" name="Shape 306"/>
        <p:cNvGrpSpPr/>
        <p:nvPr/>
      </p:nvGrpSpPr>
      <p:grpSpPr>
        <a:xfrm>
          <a:off x="0" y="0"/>
          <a:ext cx="0" cy="0"/>
          <a:chOff x="0" y="0"/>
          <a:chExt cx="0" cy="0"/>
        </a:xfrm>
      </p:grpSpPr>
      <p:cxnSp>
        <p:nvCxnSpPr>
          <p:cNvPr id="307" name="Google Shape;307;p39"/>
          <p:cNvCxnSpPr/>
          <p:nvPr/>
        </p:nvCxnSpPr>
        <p:spPr>
          <a:xfrm>
            <a:off x="-229711" y="2136311"/>
            <a:ext cx="9767700" cy="0"/>
          </a:xfrm>
          <a:prstGeom prst="straightConnector1">
            <a:avLst/>
          </a:prstGeom>
          <a:noFill/>
          <a:ln w="19050" cap="rnd" cmpd="sng">
            <a:solidFill>
              <a:srgbClr val="FFFFFF"/>
            </a:solidFill>
            <a:prstDash val="solid"/>
            <a:round/>
            <a:headEnd type="none" w="sm" len="sm"/>
            <a:tailEnd type="none" w="sm" len="sm"/>
          </a:ln>
        </p:spPr>
      </p:cxnSp>
      <p:sp>
        <p:nvSpPr>
          <p:cNvPr id="308" name="Google Shape;308;p39"/>
          <p:cNvSpPr txBox="1"/>
          <p:nvPr/>
        </p:nvSpPr>
        <p:spPr>
          <a:xfrm>
            <a:off x="513726" y="-7939"/>
            <a:ext cx="8268000" cy="15702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3200" b="1" i="0" u="none" strike="noStrike" cap="none">
                <a:solidFill>
                  <a:srgbClr val="FFFFFF"/>
                </a:solidFill>
                <a:latin typeface="Roboto"/>
                <a:ea typeface="Roboto"/>
                <a:cs typeface="Roboto"/>
                <a:sym typeface="Roboto"/>
              </a:rPr>
              <a:t>Thought Leadership, DEI&amp;A/All In </a:t>
            </a:r>
            <a:endParaRPr sz="700"/>
          </a:p>
          <a:p>
            <a:pPr marL="0" marR="0" lvl="0" indent="0" algn="ctr" rtl="0">
              <a:lnSpc>
                <a:spcPct val="140000"/>
              </a:lnSpc>
              <a:spcBef>
                <a:spcPts val="0"/>
              </a:spcBef>
              <a:spcAft>
                <a:spcPts val="0"/>
              </a:spcAft>
              <a:buNone/>
            </a:pPr>
            <a:r>
              <a:rPr lang="en" sz="1100" b="1" i="0" u="none" strike="noStrike" cap="none">
                <a:solidFill>
                  <a:srgbClr val="FFFFFF"/>
                </a:solidFill>
                <a:latin typeface="Roboto"/>
                <a:ea typeface="Roboto"/>
                <a:cs typeface="Roboto"/>
                <a:sym typeface="Roboto"/>
              </a:rPr>
              <a:t>Using PSAs and campaign, further tap into DEI&amp;A space to drive new opportunities for Easterseals; Position Easterseals as the thought leader, consistently showcasing its important POV on a number of issues surrounding education, employment, health and community for all; National Office exploring entries, timing and mapping out opportunities for the year; </a:t>
            </a:r>
            <a:endParaRPr sz="1100" b="1" i="0" u="none" strike="noStrike" cap="none">
              <a:solidFill>
                <a:srgbClr val="FFFFFF"/>
              </a:solidFill>
              <a:latin typeface="Roboto"/>
              <a:ea typeface="Roboto"/>
              <a:cs typeface="Roboto"/>
              <a:sym typeface="Roboto"/>
            </a:endParaRPr>
          </a:p>
          <a:p>
            <a:pPr marL="0" marR="0" lvl="0" indent="0" algn="ctr" rtl="0">
              <a:lnSpc>
                <a:spcPct val="140000"/>
              </a:lnSpc>
              <a:spcBef>
                <a:spcPts val="0"/>
              </a:spcBef>
              <a:spcAft>
                <a:spcPts val="0"/>
              </a:spcAft>
              <a:buNone/>
            </a:pPr>
            <a:r>
              <a:rPr lang="en" sz="1100" b="1" i="0" u="none" strike="noStrike" cap="none">
                <a:solidFill>
                  <a:srgbClr val="FFFFFF"/>
                </a:solidFill>
                <a:latin typeface="Roboto"/>
                <a:ea typeface="Roboto"/>
                <a:cs typeface="Roboto"/>
                <a:sym typeface="Roboto"/>
              </a:rPr>
              <a:t>Extend </a:t>
            </a:r>
            <a:r>
              <a:rPr lang="en" sz="1100" b="1" i="1" u="none" strike="noStrike" cap="none">
                <a:solidFill>
                  <a:srgbClr val="FFFFFF"/>
                </a:solidFill>
                <a:latin typeface="Roboto"/>
                <a:ea typeface="Roboto"/>
                <a:cs typeface="Roboto"/>
                <a:sym typeface="Roboto"/>
              </a:rPr>
              <a:t>All In for Disability Inclusion</a:t>
            </a:r>
            <a:r>
              <a:rPr lang="en" sz="1100" b="1" i="0" u="none" strike="noStrike" cap="none">
                <a:solidFill>
                  <a:srgbClr val="FFFFFF"/>
                </a:solidFill>
                <a:latin typeface="Roboto"/>
                <a:ea typeface="Roboto"/>
                <a:cs typeface="Roboto"/>
                <a:sym typeface="Roboto"/>
              </a:rPr>
              <a:t> efforts, building content and awareness of this resource.</a:t>
            </a:r>
            <a:endParaRPr sz="700"/>
          </a:p>
        </p:txBody>
      </p:sp>
      <p:pic>
        <p:nvPicPr>
          <p:cNvPr id="309" name="Google Shape;309;p39"/>
          <p:cNvPicPr preferRelativeResize="0"/>
          <p:nvPr/>
        </p:nvPicPr>
        <p:blipFill rotWithShape="1">
          <a:blip r:embed="rId3">
            <a:alphaModFix/>
          </a:blip>
          <a:srcRect/>
          <a:stretch/>
        </p:blipFill>
        <p:spPr>
          <a:xfrm>
            <a:off x="1229940" y="2145836"/>
            <a:ext cx="586474" cy="293237"/>
          </a:xfrm>
          <a:prstGeom prst="rect">
            <a:avLst/>
          </a:prstGeom>
          <a:noFill/>
          <a:ln>
            <a:noFill/>
          </a:ln>
        </p:spPr>
      </p:pic>
      <p:sp>
        <p:nvSpPr>
          <p:cNvPr id="310" name="Google Shape;310;p39"/>
          <p:cNvSpPr txBox="1"/>
          <p:nvPr/>
        </p:nvSpPr>
        <p:spPr>
          <a:xfrm>
            <a:off x="514350" y="2817307"/>
            <a:ext cx="2268000" cy="2062500"/>
          </a:xfrm>
          <a:prstGeom prst="rect">
            <a:avLst/>
          </a:prstGeom>
          <a:noFill/>
          <a:ln>
            <a:noFill/>
          </a:ln>
        </p:spPr>
        <p:txBody>
          <a:bodyPr spcFirstLastPara="1" wrap="square" lIns="0" tIns="0" rIns="0" bIns="0" anchor="t" anchorCtr="0">
            <a:spAutoFit/>
          </a:bodyPr>
          <a:lstStyle/>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PRWeek Purpose &amp; Brand Film</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PRSA &amp; Ragan</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Campaign US</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AdWeek &amp; AdAge</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Webby's</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Classy's</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Canne</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AMA's Nonprofit Marketing</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Others, TBD</a:t>
            </a:r>
            <a:endParaRPr sz="600"/>
          </a:p>
          <a:p>
            <a:pPr marL="0" marR="0" lvl="0" indent="0" algn="l" rtl="0">
              <a:lnSpc>
                <a:spcPct val="79952"/>
              </a:lnSpc>
              <a:spcBef>
                <a:spcPts val="0"/>
              </a:spcBef>
              <a:spcAft>
                <a:spcPts val="0"/>
              </a:spcAft>
              <a:buNone/>
            </a:pPr>
            <a:endParaRPr sz="1000" b="0" i="0" u="none" strike="noStrike" cap="none">
              <a:solidFill>
                <a:srgbClr val="FFFFFF"/>
              </a:solidFill>
              <a:latin typeface="Roboto"/>
              <a:ea typeface="Roboto"/>
              <a:cs typeface="Roboto"/>
              <a:sym typeface="Roboto"/>
            </a:endParaRPr>
          </a:p>
        </p:txBody>
      </p:sp>
      <p:sp>
        <p:nvSpPr>
          <p:cNvPr id="311" name="Google Shape;311;p39"/>
          <p:cNvSpPr txBox="1"/>
          <p:nvPr/>
        </p:nvSpPr>
        <p:spPr>
          <a:xfrm>
            <a:off x="487726" y="2543175"/>
            <a:ext cx="22680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TARGETS</a:t>
            </a:r>
            <a:endParaRPr sz="700"/>
          </a:p>
        </p:txBody>
      </p:sp>
      <p:sp>
        <p:nvSpPr>
          <p:cNvPr id="312" name="Google Shape;312;p39"/>
          <p:cNvSpPr txBox="1"/>
          <p:nvPr/>
        </p:nvSpPr>
        <p:spPr>
          <a:xfrm>
            <a:off x="3200083" y="2817307"/>
            <a:ext cx="2895300" cy="2493600"/>
          </a:xfrm>
          <a:prstGeom prst="rect">
            <a:avLst/>
          </a:prstGeom>
          <a:noFill/>
          <a:ln>
            <a:noFill/>
          </a:ln>
        </p:spPr>
        <p:txBody>
          <a:bodyPr spcFirstLastPara="1" wrap="square" lIns="0" tIns="0" rIns="0" bIns="0" anchor="t" anchorCtr="0">
            <a:spAutoFit/>
          </a:bodyPr>
          <a:lstStyle/>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Education: EdWeek, NEA, US Dept of Ed, etc.</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HR: SHRM &amp; HCRI</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PR &amp; Marketing (in front of brands)</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Nonprofit: Upswell, Independent Sector, Ford Foundation, Disability &amp; Philanthropy, National Health Council</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Disability orgs - AUCD, DisabilityIN</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Chicago Ideas</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Aspen Ideas</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Forbes, Fortune, Fast Company, The Atlantic </a:t>
            </a:r>
            <a:endParaRPr sz="600"/>
          </a:p>
          <a:p>
            <a:pPr marL="0" marR="0" lvl="0" indent="0" algn="l" rtl="0">
              <a:lnSpc>
                <a:spcPct val="140000"/>
              </a:lnSpc>
              <a:spcBef>
                <a:spcPts val="0"/>
              </a:spcBef>
              <a:spcAft>
                <a:spcPts val="0"/>
              </a:spcAft>
              <a:buNone/>
            </a:pPr>
            <a:endParaRPr sz="1000" b="0" i="0" u="none" strike="noStrike" cap="none">
              <a:solidFill>
                <a:srgbClr val="FFFFFF"/>
              </a:solidFill>
              <a:latin typeface="Roboto"/>
              <a:ea typeface="Roboto"/>
              <a:cs typeface="Roboto"/>
              <a:sym typeface="Roboto"/>
            </a:endParaRPr>
          </a:p>
          <a:p>
            <a:pPr marL="0" marR="0" lvl="0" indent="0" algn="l" rtl="0">
              <a:lnSpc>
                <a:spcPct val="79952"/>
              </a:lnSpc>
              <a:spcBef>
                <a:spcPts val="0"/>
              </a:spcBef>
              <a:spcAft>
                <a:spcPts val="0"/>
              </a:spcAft>
              <a:buNone/>
            </a:pPr>
            <a:endParaRPr sz="1000" b="0" i="0" u="none" strike="noStrike" cap="none">
              <a:solidFill>
                <a:srgbClr val="FFFFFF"/>
              </a:solidFill>
              <a:latin typeface="Roboto"/>
              <a:ea typeface="Roboto"/>
              <a:cs typeface="Roboto"/>
              <a:sym typeface="Roboto"/>
            </a:endParaRPr>
          </a:p>
        </p:txBody>
      </p:sp>
      <p:sp>
        <p:nvSpPr>
          <p:cNvPr id="313" name="Google Shape;313;p39"/>
          <p:cNvSpPr txBox="1"/>
          <p:nvPr/>
        </p:nvSpPr>
        <p:spPr>
          <a:xfrm>
            <a:off x="3200083" y="2543175"/>
            <a:ext cx="25632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TARGETS</a:t>
            </a:r>
            <a:endParaRPr sz="700"/>
          </a:p>
        </p:txBody>
      </p:sp>
      <p:sp>
        <p:nvSpPr>
          <p:cNvPr id="314" name="Google Shape;314;p39"/>
          <p:cNvSpPr txBox="1"/>
          <p:nvPr/>
        </p:nvSpPr>
        <p:spPr>
          <a:xfrm>
            <a:off x="6401666" y="2817307"/>
            <a:ext cx="2354100" cy="1760700"/>
          </a:xfrm>
          <a:prstGeom prst="rect">
            <a:avLst/>
          </a:prstGeom>
          <a:noFill/>
          <a:ln>
            <a:noFill/>
          </a:ln>
        </p:spPr>
        <p:txBody>
          <a:bodyPr spcFirstLastPara="1" wrap="square" lIns="0" tIns="0" rIns="0" bIns="0" anchor="t" anchorCtr="0">
            <a:spAutoFit/>
          </a:bodyPr>
          <a:lstStyle/>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Grow ES relationships</a:t>
            </a:r>
            <a:r>
              <a:rPr lang="en" sz="1000">
                <a:solidFill>
                  <a:srgbClr val="FFFFFF"/>
                </a:solidFill>
                <a:latin typeface="Roboto"/>
                <a:ea typeface="Roboto"/>
                <a:cs typeface="Roboto"/>
                <a:sym typeface="Roboto"/>
              </a:rPr>
              <a:t> with PSA talent</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Continue to showcase their personal successes, offer ES platform to celebrate and elevate their presence and work</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Collaborate alongside each for Variety Special Report </a:t>
            </a:r>
            <a:endParaRPr sz="600"/>
          </a:p>
          <a:p>
            <a:pPr marL="457200" marR="0" lvl="0" indent="0" algn="l" rtl="0">
              <a:lnSpc>
                <a:spcPct val="140000"/>
              </a:lnSpc>
              <a:spcBef>
                <a:spcPts val="0"/>
              </a:spcBef>
              <a:spcAft>
                <a:spcPts val="0"/>
              </a:spcAft>
              <a:buNone/>
            </a:pPr>
            <a:endParaRPr sz="600"/>
          </a:p>
          <a:p>
            <a:pPr marL="0" marR="0" lvl="0" indent="0" algn="l" rtl="0">
              <a:lnSpc>
                <a:spcPct val="79952"/>
              </a:lnSpc>
              <a:spcBef>
                <a:spcPts val="0"/>
              </a:spcBef>
              <a:spcAft>
                <a:spcPts val="0"/>
              </a:spcAft>
              <a:buNone/>
            </a:pPr>
            <a:endParaRPr sz="1000" b="0" i="0" u="none" strike="noStrike" cap="none">
              <a:solidFill>
                <a:srgbClr val="FFFFFF"/>
              </a:solidFill>
              <a:latin typeface="Roboto"/>
              <a:ea typeface="Roboto"/>
              <a:cs typeface="Roboto"/>
              <a:sym typeface="Roboto"/>
            </a:endParaRPr>
          </a:p>
        </p:txBody>
      </p:sp>
      <p:sp>
        <p:nvSpPr>
          <p:cNvPr id="315" name="Google Shape;315;p39"/>
          <p:cNvSpPr txBox="1"/>
          <p:nvPr/>
        </p:nvSpPr>
        <p:spPr>
          <a:xfrm>
            <a:off x="6401666" y="2543175"/>
            <a:ext cx="22680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TARGETS</a:t>
            </a:r>
            <a:endParaRPr sz="700"/>
          </a:p>
        </p:txBody>
      </p:sp>
      <p:pic>
        <p:nvPicPr>
          <p:cNvPr id="316" name="Google Shape;316;p39"/>
          <p:cNvPicPr preferRelativeResize="0"/>
          <p:nvPr/>
        </p:nvPicPr>
        <p:blipFill rotWithShape="1">
          <a:blip r:embed="rId3">
            <a:alphaModFix/>
          </a:blip>
          <a:srcRect/>
          <a:stretch/>
        </p:blipFill>
        <p:spPr>
          <a:xfrm>
            <a:off x="4188399" y="2136311"/>
            <a:ext cx="586474" cy="293237"/>
          </a:xfrm>
          <a:prstGeom prst="rect">
            <a:avLst/>
          </a:prstGeom>
          <a:noFill/>
          <a:ln>
            <a:noFill/>
          </a:ln>
        </p:spPr>
      </p:pic>
      <p:pic>
        <p:nvPicPr>
          <p:cNvPr id="317" name="Google Shape;317;p39"/>
          <p:cNvPicPr preferRelativeResize="0"/>
          <p:nvPr/>
        </p:nvPicPr>
        <p:blipFill rotWithShape="1">
          <a:blip r:embed="rId3">
            <a:alphaModFix/>
          </a:blip>
          <a:srcRect/>
          <a:stretch/>
        </p:blipFill>
        <p:spPr>
          <a:xfrm>
            <a:off x="7242320" y="2145836"/>
            <a:ext cx="586474" cy="293237"/>
          </a:xfrm>
          <a:prstGeom prst="rect">
            <a:avLst/>
          </a:prstGeom>
          <a:noFill/>
          <a:ln>
            <a:noFill/>
          </a:ln>
        </p:spPr>
      </p:pic>
      <p:sp>
        <p:nvSpPr>
          <p:cNvPr id="318" name="Google Shape;318;p39"/>
          <p:cNvSpPr txBox="1"/>
          <p:nvPr/>
        </p:nvSpPr>
        <p:spPr>
          <a:xfrm>
            <a:off x="487726" y="1733775"/>
            <a:ext cx="20292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Industry Awards</a:t>
            </a:r>
            <a:endParaRPr sz="700"/>
          </a:p>
        </p:txBody>
      </p:sp>
      <p:sp>
        <p:nvSpPr>
          <p:cNvPr id="319" name="Google Shape;319;p39"/>
          <p:cNvSpPr txBox="1"/>
          <p:nvPr/>
        </p:nvSpPr>
        <p:spPr>
          <a:xfrm>
            <a:off x="3556482" y="1733775"/>
            <a:ext cx="20310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Speaking Engagements</a:t>
            </a:r>
            <a:endParaRPr sz="700"/>
          </a:p>
        </p:txBody>
      </p:sp>
      <p:sp>
        <p:nvSpPr>
          <p:cNvPr id="320" name="Google Shape;320;p39"/>
          <p:cNvSpPr txBox="1"/>
          <p:nvPr/>
        </p:nvSpPr>
        <p:spPr>
          <a:xfrm>
            <a:off x="6738776" y="1733775"/>
            <a:ext cx="17781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Talent </a:t>
            </a:r>
            <a:endParaRPr sz="700"/>
          </a:p>
        </p:txBody>
      </p:sp>
      <p:sp>
        <p:nvSpPr>
          <p:cNvPr id="321" name="Google Shape;321;p39"/>
          <p:cNvSpPr txBox="1">
            <a:spLocks noGrp="1"/>
          </p:cNvSpPr>
          <p:nvPr>
            <p:ph type="sldNum" idx="12"/>
          </p:nvPr>
        </p:nvSpPr>
        <p:spPr>
          <a:xfrm>
            <a:off x="3276600" y="3178175"/>
            <a:ext cx="1066800" cy="1827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
        <p:nvSpPr>
          <p:cNvPr id="322" name="Google Shape;322;p39"/>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None/>
            </a:pPr>
            <a:fld id="{00000000-1234-1234-1234-123412341234}" type="slidenum">
              <a:rPr lang="en" sz="1000">
                <a:solidFill>
                  <a:schemeClr val="lt1"/>
                </a:solidFill>
                <a:latin typeface="Arial"/>
                <a:ea typeface="Arial"/>
                <a:cs typeface="Arial"/>
                <a:sym typeface="Arial"/>
              </a:rPr>
              <a:t>15</a:t>
            </a:fld>
            <a:endParaRPr sz="10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Shape 326"/>
        <p:cNvGrpSpPr/>
        <p:nvPr/>
      </p:nvGrpSpPr>
      <p:grpSpPr>
        <a:xfrm>
          <a:off x="0" y="0"/>
          <a:ext cx="0" cy="0"/>
          <a:chOff x="0" y="0"/>
          <a:chExt cx="0" cy="0"/>
        </a:xfrm>
      </p:grpSpPr>
      <p:cxnSp>
        <p:nvCxnSpPr>
          <p:cNvPr id="327" name="Google Shape;327;p40"/>
          <p:cNvCxnSpPr/>
          <p:nvPr/>
        </p:nvCxnSpPr>
        <p:spPr>
          <a:xfrm>
            <a:off x="-229711" y="2136311"/>
            <a:ext cx="9767700" cy="0"/>
          </a:xfrm>
          <a:prstGeom prst="straightConnector1">
            <a:avLst/>
          </a:prstGeom>
          <a:noFill/>
          <a:ln w="19050" cap="rnd" cmpd="sng">
            <a:solidFill>
              <a:srgbClr val="FFFFFF"/>
            </a:solidFill>
            <a:prstDash val="solid"/>
            <a:round/>
            <a:headEnd type="none" w="sm" len="sm"/>
            <a:tailEnd type="none" w="sm" len="sm"/>
          </a:ln>
        </p:spPr>
      </p:cxnSp>
      <p:sp>
        <p:nvSpPr>
          <p:cNvPr id="328" name="Google Shape;328;p40"/>
          <p:cNvSpPr txBox="1"/>
          <p:nvPr/>
        </p:nvSpPr>
        <p:spPr>
          <a:xfrm>
            <a:off x="915100" y="122400"/>
            <a:ext cx="7478100" cy="13329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 sz="3200" b="1" i="0" u="none" strike="noStrike" cap="none">
                <a:solidFill>
                  <a:srgbClr val="FFFFFF"/>
                </a:solidFill>
                <a:latin typeface="Roboto"/>
                <a:ea typeface="Roboto"/>
                <a:cs typeface="Roboto"/>
                <a:sym typeface="Roboto"/>
              </a:rPr>
              <a:t>Affiliates &amp; Social/Digital</a:t>
            </a:r>
            <a:endParaRPr sz="700"/>
          </a:p>
          <a:p>
            <a:pPr marL="0" marR="0" lvl="0" indent="0" algn="ctr" rtl="0">
              <a:lnSpc>
                <a:spcPct val="140000"/>
              </a:lnSpc>
              <a:spcBef>
                <a:spcPts val="0"/>
              </a:spcBef>
              <a:spcAft>
                <a:spcPts val="0"/>
              </a:spcAft>
              <a:buNone/>
            </a:pPr>
            <a:r>
              <a:rPr lang="en" sz="1100" b="1" i="0" u="none" strike="noStrike" cap="none">
                <a:solidFill>
                  <a:srgbClr val="FFFFFF"/>
                </a:solidFill>
                <a:latin typeface="Roboto"/>
                <a:ea typeface="Roboto"/>
                <a:cs typeface="Roboto"/>
                <a:sym typeface="Roboto"/>
              </a:rPr>
              <a:t>Support </a:t>
            </a:r>
            <a:r>
              <a:rPr lang="en" sz="1100" b="1">
                <a:solidFill>
                  <a:srgbClr val="FFFFFF"/>
                </a:solidFill>
                <a:latin typeface="Roboto"/>
                <a:ea typeface="Roboto"/>
                <a:cs typeface="Roboto"/>
                <a:sym typeface="Roboto"/>
              </a:rPr>
              <a:t>A</a:t>
            </a:r>
            <a:r>
              <a:rPr lang="en" sz="1100" b="1" i="0" u="none" strike="noStrike" cap="none">
                <a:solidFill>
                  <a:srgbClr val="FFFFFF"/>
                </a:solidFill>
                <a:latin typeface="Roboto"/>
                <a:ea typeface="Roboto"/>
                <a:cs typeface="Roboto"/>
                <a:sym typeface="Roboto"/>
              </a:rPr>
              <a:t>ffiliate outreach and use of the PSAs, creating turn-key campaign and templated assets to encourage wide use and further engagement, craft outreach materials to engage lo</a:t>
            </a:r>
            <a:r>
              <a:rPr lang="en" sz="1100" b="1">
                <a:solidFill>
                  <a:srgbClr val="FFFFFF"/>
                </a:solidFill>
                <a:latin typeface="Roboto"/>
                <a:ea typeface="Roboto"/>
                <a:cs typeface="Roboto"/>
                <a:sym typeface="Roboto"/>
              </a:rPr>
              <a:t>cal</a:t>
            </a:r>
            <a:r>
              <a:rPr lang="en" sz="1100" b="1" i="0" u="none" strike="noStrike" cap="none">
                <a:solidFill>
                  <a:srgbClr val="FFFFFF"/>
                </a:solidFill>
                <a:latin typeface="Roboto"/>
                <a:ea typeface="Roboto"/>
                <a:cs typeface="Roboto"/>
                <a:sym typeface="Roboto"/>
              </a:rPr>
              <a:t> media, donors, staff, families, and board</a:t>
            </a:r>
            <a:r>
              <a:rPr lang="en" sz="1100" b="1">
                <a:solidFill>
                  <a:srgbClr val="FFFFFF"/>
                </a:solidFill>
                <a:latin typeface="Roboto"/>
                <a:ea typeface="Roboto"/>
                <a:cs typeface="Roboto"/>
                <a:sym typeface="Roboto"/>
              </a:rPr>
              <a:t>s. </a:t>
            </a:r>
            <a:r>
              <a:rPr lang="en" sz="1100" b="1" i="0" u="none" strike="noStrike" cap="none">
                <a:solidFill>
                  <a:srgbClr val="FFFFFF"/>
                </a:solidFill>
                <a:latin typeface="Roboto"/>
                <a:ea typeface="Roboto"/>
                <a:cs typeface="Roboto"/>
                <a:sym typeface="Roboto"/>
              </a:rPr>
              <a:t> </a:t>
            </a:r>
            <a:r>
              <a:rPr lang="en" sz="1100" b="1">
                <a:solidFill>
                  <a:srgbClr val="FFFFFF"/>
                </a:solidFill>
                <a:latin typeface="Roboto"/>
                <a:ea typeface="Roboto"/>
                <a:cs typeface="Roboto"/>
                <a:sym typeface="Roboto"/>
              </a:rPr>
              <a:t>Use </a:t>
            </a:r>
            <a:r>
              <a:rPr lang="en" sz="1100" b="1" i="0" u="none" strike="noStrike" cap="none">
                <a:solidFill>
                  <a:srgbClr val="FFFFFF"/>
                </a:solidFill>
                <a:latin typeface="Roboto"/>
                <a:ea typeface="Roboto"/>
                <a:cs typeface="Roboto"/>
                <a:sym typeface="Roboto"/>
              </a:rPr>
              <a:t>PSAs a</a:t>
            </a:r>
            <a:r>
              <a:rPr lang="en" sz="1100" b="1">
                <a:solidFill>
                  <a:srgbClr val="FFFFFF"/>
                </a:solidFill>
                <a:latin typeface="Roboto"/>
                <a:ea typeface="Roboto"/>
                <a:cs typeface="Roboto"/>
                <a:sym typeface="Roboto"/>
              </a:rPr>
              <a:t>s</a:t>
            </a:r>
            <a:r>
              <a:rPr lang="en" sz="1100" b="1" i="0" u="none" strike="noStrike" cap="none">
                <a:solidFill>
                  <a:srgbClr val="FFFFFF"/>
                </a:solidFill>
                <a:latin typeface="Roboto"/>
                <a:ea typeface="Roboto"/>
                <a:cs typeface="Roboto"/>
                <a:sym typeface="Roboto"/>
              </a:rPr>
              <a:t> a key tool for helping to socialize Easterseals' new brand langu</a:t>
            </a:r>
            <a:r>
              <a:rPr lang="en" sz="1100" b="1">
                <a:solidFill>
                  <a:srgbClr val="FFFFFF"/>
                </a:solidFill>
                <a:latin typeface="Roboto"/>
                <a:ea typeface="Roboto"/>
                <a:cs typeface="Roboto"/>
                <a:sym typeface="Roboto"/>
              </a:rPr>
              <a:t>a</a:t>
            </a:r>
            <a:r>
              <a:rPr lang="en" sz="1100" b="1" i="0" u="none" strike="noStrike" cap="none">
                <a:solidFill>
                  <a:srgbClr val="FFFFFF"/>
                </a:solidFill>
                <a:latin typeface="Roboto"/>
                <a:ea typeface="Roboto"/>
                <a:cs typeface="Roboto"/>
                <a:sym typeface="Roboto"/>
              </a:rPr>
              <a:t>ge and experience.</a:t>
            </a:r>
            <a:endParaRPr sz="700"/>
          </a:p>
        </p:txBody>
      </p:sp>
      <p:pic>
        <p:nvPicPr>
          <p:cNvPr id="329" name="Google Shape;329;p40"/>
          <p:cNvPicPr preferRelativeResize="0"/>
          <p:nvPr/>
        </p:nvPicPr>
        <p:blipFill rotWithShape="1">
          <a:blip r:embed="rId3">
            <a:alphaModFix/>
          </a:blip>
          <a:srcRect/>
          <a:stretch/>
        </p:blipFill>
        <p:spPr>
          <a:xfrm>
            <a:off x="1229940" y="2145836"/>
            <a:ext cx="586474" cy="293237"/>
          </a:xfrm>
          <a:prstGeom prst="rect">
            <a:avLst/>
          </a:prstGeom>
          <a:noFill/>
          <a:ln>
            <a:noFill/>
          </a:ln>
        </p:spPr>
      </p:pic>
      <p:sp>
        <p:nvSpPr>
          <p:cNvPr id="330" name="Google Shape;330;p40"/>
          <p:cNvSpPr txBox="1"/>
          <p:nvPr/>
        </p:nvSpPr>
        <p:spPr>
          <a:xfrm>
            <a:off x="514350" y="2817307"/>
            <a:ext cx="2268000" cy="2277900"/>
          </a:xfrm>
          <a:prstGeom prst="rect">
            <a:avLst/>
          </a:prstGeom>
          <a:noFill/>
          <a:ln>
            <a:noFill/>
          </a:ln>
        </p:spPr>
        <p:txBody>
          <a:bodyPr spcFirstLastPara="1" wrap="square" lIns="0" tIns="0" rIns="0" bIns="0" anchor="t" anchorCtr="0">
            <a:spAutoFit/>
          </a:bodyPr>
          <a:lstStyle/>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March 16 BMC overview &amp; message training</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Provide templated materials and guidance for using PSAs locally, beyond media outreach</a:t>
            </a:r>
            <a:endParaRPr sz="600"/>
          </a:p>
          <a:p>
            <a:pPr marL="228600" marR="0" lvl="1" indent="-114300" algn="l" rtl="0">
              <a:lnSpc>
                <a:spcPct val="140000"/>
              </a:lnSpc>
              <a:spcBef>
                <a:spcPts val="0"/>
              </a:spcBef>
              <a:spcAft>
                <a:spcPts val="0"/>
              </a:spcAft>
              <a:buClr>
                <a:srgbClr val="FFFFFF"/>
              </a:buClr>
              <a:buSzPts val="1000"/>
              <a:buFont typeface="Arial"/>
              <a:buChar char="•"/>
            </a:pPr>
            <a:r>
              <a:rPr lang="en" sz="1000" b="0" i="0" u="none" strike="noStrike" cap="none">
                <a:solidFill>
                  <a:srgbClr val="FFFFFF"/>
                </a:solidFill>
                <a:latin typeface="Roboto"/>
                <a:ea typeface="Roboto"/>
                <a:cs typeface="Roboto"/>
                <a:sym typeface="Roboto"/>
              </a:rPr>
              <a:t>Create deck about the full campaign to share with stakeholders including</a:t>
            </a:r>
            <a:r>
              <a:rPr lang="en" sz="1000">
                <a:solidFill>
                  <a:srgbClr val="FFFFFF"/>
                </a:solidFill>
                <a:latin typeface="Roboto"/>
                <a:ea typeface="Roboto"/>
                <a:cs typeface="Roboto"/>
                <a:sym typeface="Roboto"/>
              </a:rPr>
              <a:t> </a:t>
            </a:r>
            <a:r>
              <a:rPr lang="en" sz="1000" b="0" i="0" u="none" strike="noStrike" cap="none">
                <a:solidFill>
                  <a:srgbClr val="FFFFFF"/>
                </a:solidFill>
                <a:latin typeface="Roboto"/>
                <a:ea typeface="Roboto"/>
                <a:cs typeface="Roboto"/>
                <a:sym typeface="Roboto"/>
              </a:rPr>
              <a:t>legislators, potential funders and strategic partners, </a:t>
            </a:r>
            <a:r>
              <a:rPr lang="en" sz="1000">
                <a:solidFill>
                  <a:srgbClr val="FFFFFF"/>
                </a:solidFill>
                <a:latin typeface="Roboto"/>
                <a:ea typeface="Roboto"/>
                <a:cs typeface="Roboto"/>
                <a:sym typeface="Roboto"/>
              </a:rPr>
              <a:t>b</a:t>
            </a:r>
            <a:r>
              <a:rPr lang="en" sz="1000" b="0" i="0" u="none" strike="noStrike" cap="none">
                <a:solidFill>
                  <a:srgbClr val="FFFFFF"/>
                </a:solidFill>
                <a:latin typeface="Roboto"/>
                <a:ea typeface="Roboto"/>
                <a:cs typeface="Roboto"/>
                <a:sym typeface="Roboto"/>
              </a:rPr>
              <a:t>oard </a:t>
            </a:r>
            <a:r>
              <a:rPr lang="en" sz="1000">
                <a:solidFill>
                  <a:srgbClr val="FFFFFF"/>
                </a:solidFill>
                <a:latin typeface="Roboto"/>
                <a:ea typeface="Roboto"/>
                <a:cs typeface="Roboto"/>
                <a:sym typeface="Roboto"/>
              </a:rPr>
              <a:t>m</a:t>
            </a:r>
            <a:r>
              <a:rPr lang="en" sz="1000" b="0" i="0" u="none" strike="noStrike" cap="none">
                <a:solidFill>
                  <a:srgbClr val="FFFFFF"/>
                </a:solidFill>
                <a:latin typeface="Roboto"/>
                <a:ea typeface="Roboto"/>
                <a:cs typeface="Roboto"/>
                <a:sym typeface="Roboto"/>
              </a:rPr>
              <a:t>embers, staff, families, donors</a:t>
            </a:r>
            <a:endParaRPr sz="600"/>
          </a:p>
          <a:p>
            <a:pPr marL="0" marR="0" lvl="0" indent="0" algn="l" rtl="0">
              <a:lnSpc>
                <a:spcPct val="79952"/>
              </a:lnSpc>
              <a:spcBef>
                <a:spcPts val="0"/>
              </a:spcBef>
              <a:spcAft>
                <a:spcPts val="0"/>
              </a:spcAft>
              <a:buNone/>
            </a:pPr>
            <a:endParaRPr sz="1000" b="0" i="0" u="none" strike="noStrike" cap="none">
              <a:solidFill>
                <a:srgbClr val="FFFFFF"/>
              </a:solidFill>
              <a:latin typeface="Roboto"/>
              <a:ea typeface="Roboto"/>
              <a:cs typeface="Roboto"/>
              <a:sym typeface="Roboto"/>
            </a:endParaRPr>
          </a:p>
        </p:txBody>
      </p:sp>
      <p:sp>
        <p:nvSpPr>
          <p:cNvPr id="331" name="Google Shape;331;p40"/>
          <p:cNvSpPr txBox="1"/>
          <p:nvPr/>
        </p:nvSpPr>
        <p:spPr>
          <a:xfrm>
            <a:off x="368391" y="2543175"/>
            <a:ext cx="22680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LAUNCH</a:t>
            </a:r>
            <a:endParaRPr sz="700"/>
          </a:p>
        </p:txBody>
      </p:sp>
      <p:sp>
        <p:nvSpPr>
          <p:cNvPr id="332" name="Google Shape;332;p40"/>
          <p:cNvSpPr txBox="1"/>
          <p:nvPr/>
        </p:nvSpPr>
        <p:spPr>
          <a:xfrm>
            <a:off x="3033965" y="2817307"/>
            <a:ext cx="2895300" cy="1557600"/>
          </a:xfrm>
          <a:prstGeom prst="rect">
            <a:avLst/>
          </a:prstGeom>
          <a:noFill/>
          <a:ln>
            <a:noFill/>
          </a:ln>
        </p:spPr>
        <p:txBody>
          <a:bodyPr spcFirstLastPara="1" wrap="square" lIns="0" tIns="0" rIns="0" bIns="0" anchor="t" anchorCtr="0">
            <a:spAutoFit/>
          </a:bodyPr>
          <a:lstStyle/>
          <a:p>
            <a:pPr marL="228600" marR="0" lvl="1" indent="-120650" algn="l" rtl="0">
              <a:lnSpc>
                <a:spcPct val="140000"/>
              </a:lnSpc>
              <a:spcBef>
                <a:spcPts val="0"/>
              </a:spcBef>
              <a:spcAft>
                <a:spcPts val="0"/>
              </a:spcAft>
              <a:buClr>
                <a:srgbClr val="FFFFFF"/>
              </a:buClr>
              <a:buSzPts val="1100"/>
              <a:buFont typeface="Arial"/>
              <a:buChar char="•"/>
            </a:pPr>
            <a:r>
              <a:rPr lang="en" sz="1100" b="0" i="0" u="none" strike="noStrike" cap="none">
                <a:solidFill>
                  <a:srgbClr val="FFFFFF"/>
                </a:solidFill>
                <a:latin typeface="Roboto"/>
                <a:ea typeface="Roboto"/>
                <a:cs typeface="Roboto"/>
                <a:sym typeface="Roboto"/>
              </a:rPr>
              <a:t>Social kits with images, suggested posts, emails</a:t>
            </a:r>
            <a:r>
              <a:rPr lang="en" sz="1100">
                <a:solidFill>
                  <a:srgbClr val="FFFFFF"/>
                </a:solidFill>
                <a:latin typeface="Roboto"/>
                <a:ea typeface="Roboto"/>
                <a:cs typeface="Roboto"/>
                <a:sym typeface="Roboto"/>
              </a:rPr>
              <a:t> and other </a:t>
            </a:r>
            <a:r>
              <a:rPr lang="en" sz="1100" b="0" i="0" u="none" strike="noStrike" cap="none">
                <a:solidFill>
                  <a:srgbClr val="FFFFFF"/>
                </a:solidFill>
                <a:latin typeface="Roboto"/>
                <a:ea typeface="Roboto"/>
                <a:cs typeface="Roboto"/>
                <a:sym typeface="Roboto"/>
              </a:rPr>
              <a:t>ways to share PSAs</a:t>
            </a:r>
            <a:endParaRPr sz="700"/>
          </a:p>
          <a:p>
            <a:pPr marL="228600" marR="0" lvl="1" indent="-120650" algn="l" rtl="0">
              <a:lnSpc>
                <a:spcPct val="140000"/>
              </a:lnSpc>
              <a:spcBef>
                <a:spcPts val="0"/>
              </a:spcBef>
              <a:spcAft>
                <a:spcPts val="0"/>
              </a:spcAft>
              <a:buClr>
                <a:srgbClr val="FFFFFF"/>
              </a:buClr>
              <a:buSzPts val="1100"/>
              <a:buFont typeface="Arial"/>
              <a:buChar char="•"/>
            </a:pPr>
            <a:r>
              <a:rPr lang="en" sz="1100" b="0" i="0" u="none" strike="noStrike" cap="none">
                <a:solidFill>
                  <a:srgbClr val="FFFFFF"/>
                </a:solidFill>
                <a:latin typeface="Roboto"/>
                <a:ea typeface="Roboto"/>
                <a:cs typeface="Roboto"/>
                <a:sym typeface="Roboto"/>
              </a:rPr>
              <a:t>Blank end</a:t>
            </a:r>
            <a:r>
              <a:rPr lang="en" sz="1100">
                <a:solidFill>
                  <a:srgbClr val="FFFFFF"/>
                </a:solidFill>
                <a:latin typeface="Roboto"/>
                <a:ea typeface="Roboto"/>
                <a:cs typeface="Roboto"/>
                <a:sym typeface="Roboto"/>
              </a:rPr>
              <a:t>-</a:t>
            </a:r>
            <a:r>
              <a:rPr lang="en" sz="1100" b="0" i="0" u="none" strike="noStrike" cap="none">
                <a:solidFill>
                  <a:srgbClr val="FFFFFF"/>
                </a:solidFill>
                <a:latin typeface="Roboto"/>
                <a:ea typeface="Roboto"/>
                <a:cs typeface="Roboto"/>
                <a:sym typeface="Roboto"/>
              </a:rPr>
              <a:t>slated versions to tailor PSAs to local markets available to Affiliates on brand microsite</a:t>
            </a:r>
            <a:endParaRPr sz="700"/>
          </a:p>
          <a:p>
            <a:pPr marL="0" marR="0" lvl="0" indent="0" algn="l" rtl="0">
              <a:lnSpc>
                <a:spcPct val="140000"/>
              </a:lnSpc>
              <a:spcBef>
                <a:spcPts val="0"/>
              </a:spcBef>
              <a:spcAft>
                <a:spcPts val="0"/>
              </a:spcAft>
              <a:buNone/>
            </a:pPr>
            <a:endParaRPr sz="1100" b="0" i="0" u="none" strike="noStrike" cap="none">
              <a:solidFill>
                <a:srgbClr val="FFFFFF"/>
              </a:solidFill>
              <a:latin typeface="Roboto"/>
              <a:ea typeface="Roboto"/>
              <a:cs typeface="Roboto"/>
              <a:sym typeface="Roboto"/>
            </a:endParaRPr>
          </a:p>
          <a:p>
            <a:pPr marL="0" marR="0" lvl="0" indent="0" algn="l" rtl="0">
              <a:lnSpc>
                <a:spcPct val="79952"/>
              </a:lnSpc>
              <a:spcBef>
                <a:spcPts val="0"/>
              </a:spcBef>
              <a:spcAft>
                <a:spcPts val="0"/>
              </a:spcAft>
              <a:buNone/>
            </a:pPr>
            <a:endParaRPr sz="1100" b="0" i="0" u="none" strike="noStrike" cap="none">
              <a:solidFill>
                <a:srgbClr val="FFFFFF"/>
              </a:solidFill>
              <a:latin typeface="Roboto"/>
              <a:ea typeface="Roboto"/>
              <a:cs typeface="Roboto"/>
              <a:sym typeface="Roboto"/>
            </a:endParaRPr>
          </a:p>
        </p:txBody>
      </p:sp>
      <p:sp>
        <p:nvSpPr>
          <p:cNvPr id="333" name="Google Shape;333;p40"/>
          <p:cNvSpPr txBox="1"/>
          <p:nvPr/>
        </p:nvSpPr>
        <p:spPr>
          <a:xfrm>
            <a:off x="3200083" y="2543175"/>
            <a:ext cx="25632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TOOLKITS</a:t>
            </a:r>
            <a:endParaRPr sz="700"/>
          </a:p>
        </p:txBody>
      </p:sp>
      <p:sp>
        <p:nvSpPr>
          <p:cNvPr id="334" name="Google Shape;334;p40"/>
          <p:cNvSpPr txBox="1"/>
          <p:nvPr/>
        </p:nvSpPr>
        <p:spPr>
          <a:xfrm>
            <a:off x="6401666" y="2817307"/>
            <a:ext cx="2354100" cy="2268900"/>
          </a:xfrm>
          <a:prstGeom prst="rect">
            <a:avLst/>
          </a:prstGeom>
          <a:noFill/>
          <a:ln>
            <a:noFill/>
          </a:ln>
        </p:spPr>
        <p:txBody>
          <a:bodyPr spcFirstLastPara="1" wrap="square" lIns="0" tIns="0" rIns="0" bIns="0" anchor="t" anchorCtr="0">
            <a:spAutoFit/>
          </a:bodyPr>
          <a:lstStyle/>
          <a:p>
            <a:pPr marL="228600" marR="0" lvl="1" indent="-120650" algn="l" rtl="0">
              <a:lnSpc>
                <a:spcPct val="140000"/>
              </a:lnSpc>
              <a:spcBef>
                <a:spcPts val="0"/>
              </a:spcBef>
              <a:spcAft>
                <a:spcPts val="0"/>
              </a:spcAft>
              <a:buClr>
                <a:srgbClr val="FFFFFF"/>
              </a:buClr>
              <a:buSzPts val="1100"/>
              <a:buFont typeface="Arial"/>
              <a:buChar char="•"/>
            </a:pPr>
            <a:r>
              <a:rPr lang="en" sz="1100" b="0" i="0" u="none" strike="noStrike" cap="none">
                <a:solidFill>
                  <a:srgbClr val="FFFFFF"/>
                </a:solidFill>
                <a:latin typeface="Roboto"/>
                <a:ea typeface="Roboto"/>
                <a:cs typeface="Roboto"/>
                <a:sym typeface="Roboto"/>
              </a:rPr>
              <a:t>Provide templated media materials and </a:t>
            </a:r>
            <a:r>
              <a:rPr lang="en" sz="1100">
                <a:solidFill>
                  <a:srgbClr val="FFFFFF"/>
                </a:solidFill>
                <a:latin typeface="Roboto"/>
                <a:ea typeface="Roboto"/>
                <a:cs typeface="Roboto"/>
                <a:sym typeface="Roboto"/>
              </a:rPr>
              <a:t>recommendations</a:t>
            </a:r>
            <a:r>
              <a:rPr lang="en" sz="1100" b="0" i="0" u="none" strike="noStrike" cap="none">
                <a:solidFill>
                  <a:srgbClr val="FFFFFF"/>
                </a:solidFill>
                <a:latin typeface="Roboto"/>
                <a:ea typeface="Roboto"/>
                <a:cs typeface="Roboto"/>
                <a:sym typeface="Roboto"/>
              </a:rPr>
              <a:t> for how to use spots </a:t>
            </a:r>
            <a:r>
              <a:rPr lang="en" sz="1100">
                <a:solidFill>
                  <a:srgbClr val="FFFFFF"/>
                </a:solidFill>
                <a:latin typeface="Roboto"/>
                <a:ea typeface="Roboto"/>
                <a:cs typeface="Roboto"/>
                <a:sym typeface="Roboto"/>
              </a:rPr>
              <a:t>and</a:t>
            </a:r>
            <a:r>
              <a:rPr lang="en" sz="1100" b="0" i="0" u="none" strike="noStrike" cap="none">
                <a:solidFill>
                  <a:srgbClr val="FFFFFF"/>
                </a:solidFill>
                <a:latin typeface="Roboto"/>
                <a:ea typeface="Roboto"/>
                <a:cs typeface="Roboto"/>
                <a:sym typeface="Roboto"/>
              </a:rPr>
              <a:t> make introductions to PA and News </a:t>
            </a:r>
            <a:r>
              <a:rPr lang="en" sz="1100">
                <a:solidFill>
                  <a:srgbClr val="FFFFFF"/>
                </a:solidFill>
                <a:latin typeface="Roboto"/>
                <a:ea typeface="Roboto"/>
                <a:cs typeface="Roboto"/>
                <a:sym typeface="Roboto"/>
              </a:rPr>
              <a:t>D</a:t>
            </a:r>
            <a:r>
              <a:rPr lang="en" sz="1100" b="0" i="0" u="none" strike="noStrike" cap="none">
                <a:solidFill>
                  <a:srgbClr val="FFFFFF"/>
                </a:solidFill>
                <a:latin typeface="Roboto"/>
                <a:ea typeface="Roboto"/>
                <a:cs typeface="Roboto"/>
                <a:sym typeface="Roboto"/>
              </a:rPr>
              <a:t>irectors locally</a:t>
            </a:r>
            <a:endParaRPr sz="700"/>
          </a:p>
          <a:p>
            <a:pPr marL="228600" marR="0" lvl="1" indent="-120650" algn="l" rtl="0">
              <a:lnSpc>
                <a:spcPct val="140000"/>
              </a:lnSpc>
              <a:spcBef>
                <a:spcPts val="0"/>
              </a:spcBef>
              <a:spcAft>
                <a:spcPts val="0"/>
              </a:spcAft>
              <a:buClr>
                <a:srgbClr val="FFFFFF"/>
              </a:buClr>
              <a:buSzPts val="1100"/>
              <a:buFont typeface="Arial"/>
              <a:buChar char="•"/>
            </a:pPr>
            <a:r>
              <a:rPr lang="en" sz="1100" b="0" i="0" u="none" strike="noStrike" cap="none">
                <a:solidFill>
                  <a:srgbClr val="FFFFFF"/>
                </a:solidFill>
                <a:latin typeface="Roboto"/>
                <a:ea typeface="Roboto"/>
                <a:cs typeface="Roboto"/>
                <a:sym typeface="Roboto"/>
              </a:rPr>
              <a:t>Support with media contacts, if needed</a:t>
            </a:r>
            <a:endParaRPr sz="700"/>
          </a:p>
          <a:p>
            <a:pPr marL="228600" marR="0" lvl="1" indent="-120650" algn="l" rtl="0">
              <a:lnSpc>
                <a:spcPct val="140000"/>
              </a:lnSpc>
              <a:spcBef>
                <a:spcPts val="0"/>
              </a:spcBef>
              <a:spcAft>
                <a:spcPts val="0"/>
              </a:spcAft>
              <a:buClr>
                <a:srgbClr val="FFFFFF"/>
              </a:buClr>
              <a:buSzPts val="1100"/>
              <a:buFont typeface="Arial"/>
              <a:buChar char="•"/>
            </a:pPr>
            <a:r>
              <a:rPr lang="en" sz="1100" b="0" i="0" u="none" strike="noStrike" cap="none">
                <a:solidFill>
                  <a:srgbClr val="FFFFFF"/>
                </a:solidFill>
                <a:latin typeface="Roboto"/>
                <a:ea typeface="Roboto"/>
                <a:cs typeface="Roboto"/>
                <a:sym typeface="Roboto"/>
              </a:rPr>
              <a:t>Templated press release, pitch, OpEd and other digital content</a:t>
            </a:r>
            <a:endParaRPr sz="700"/>
          </a:p>
          <a:p>
            <a:pPr marL="0" marR="0" lvl="0" indent="0" algn="l" rtl="0">
              <a:lnSpc>
                <a:spcPct val="79952"/>
              </a:lnSpc>
              <a:spcBef>
                <a:spcPts val="0"/>
              </a:spcBef>
              <a:spcAft>
                <a:spcPts val="0"/>
              </a:spcAft>
              <a:buNone/>
            </a:pPr>
            <a:endParaRPr sz="1100" b="0" i="0" u="none" strike="noStrike" cap="none">
              <a:solidFill>
                <a:srgbClr val="FFFFFF"/>
              </a:solidFill>
              <a:latin typeface="Roboto"/>
              <a:ea typeface="Roboto"/>
              <a:cs typeface="Roboto"/>
              <a:sym typeface="Roboto"/>
            </a:endParaRPr>
          </a:p>
        </p:txBody>
      </p:sp>
      <p:sp>
        <p:nvSpPr>
          <p:cNvPr id="335" name="Google Shape;335;p40"/>
          <p:cNvSpPr txBox="1"/>
          <p:nvPr/>
        </p:nvSpPr>
        <p:spPr>
          <a:xfrm>
            <a:off x="6401666" y="2543175"/>
            <a:ext cx="2268000" cy="184800"/>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en" sz="1200" b="1" i="0" u="none" strike="noStrike" cap="none">
                <a:solidFill>
                  <a:srgbClr val="FFFFFF"/>
                </a:solidFill>
                <a:latin typeface="Roboto"/>
                <a:ea typeface="Roboto"/>
                <a:cs typeface="Roboto"/>
                <a:sym typeface="Roboto"/>
              </a:rPr>
              <a:t>PITCHING</a:t>
            </a:r>
            <a:endParaRPr sz="700"/>
          </a:p>
        </p:txBody>
      </p:sp>
      <p:pic>
        <p:nvPicPr>
          <p:cNvPr id="336" name="Google Shape;336;p40"/>
          <p:cNvPicPr preferRelativeResize="0"/>
          <p:nvPr/>
        </p:nvPicPr>
        <p:blipFill rotWithShape="1">
          <a:blip r:embed="rId3">
            <a:alphaModFix/>
          </a:blip>
          <a:srcRect/>
          <a:stretch/>
        </p:blipFill>
        <p:spPr>
          <a:xfrm>
            <a:off x="4188399" y="2136311"/>
            <a:ext cx="586474" cy="293237"/>
          </a:xfrm>
          <a:prstGeom prst="rect">
            <a:avLst/>
          </a:prstGeom>
          <a:noFill/>
          <a:ln>
            <a:noFill/>
          </a:ln>
        </p:spPr>
      </p:pic>
      <p:pic>
        <p:nvPicPr>
          <p:cNvPr id="337" name="Google Shape;337;p40"/>
          <p:cNvPicPr preferRelativeResize="0"/>
          <p:nvPr/>
        </p:nvPicPr>
        <p:blipFill rotWithShape="1">
          <a:blip r:embed="rId3">
            <a:alphaModFix/>
          </a:blip>
          <a:srcRect/>
          <a:stretch/>
        </p:blipFill>
        <p:spPr>
          <a:xfrm>
            <a:off x="7242320" y="2145836"/>
            <a:ext cx="586474" cy="293237"/>
          </a:xfrm>
          <a:prstGeom prst="rect">
            <a:avLst/>
          </a:prstGeom>
          <a:noFill/>
          <a:ln>
            <a:noFill/>
          </a:ln>
        </p:spPr>
      </p:pic>
      <p:sp>
        <p:nvSpPr>
          <p:cNvPr id="338" name="Google Shape;338;p40"/>
          <p:cNvSpPr txBox="1"/>
          <p:nvPr/>
        </p:nvSpPr>
        <p:spPr>
          <a:xfrm>
            <a:off x="607061" y="1733775"/>
            <a:ext cx="20292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BMC/Spokespeople</a:t>
            </a:r>
            <a:endParaRPr sz="700"/>
          </a:p>
        </p:txBody>
      </p:sp>
      <p:sp>
        <p:nvSpPr>
          <p:cNvPr id="339" name="Google Shape;339;p40"/>
          <p:cNvSpPr txBox="1"/>
          <p:nvPr/>
        </p:nvSpPr>
        <p:spPr>
          <a:xfrm>
            <a:off x="3732151" y="1733775"/>
            <a:ext cx="16797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Social/Digital </a:t>
            </a:r>
            <a:endParaRPr sz="700"/>
          </a:p>
        </p:txBody>
      </p:sp>
      <p:sp>
        <p:nvSpPr>
          <p:cNvPr id="340" name="Google Shape;340;p40"/>
          <p:cNvSpPr txBox="1"/>
          <p:nvPr/>
        </p:nvSpPr>
        <p:spPr>
          <a:xfrm>
            <a:off x="6401666" y="1733775"/>
            <a:ext cx="2612100" cy="231000"/>
          </a:xfrm>
          <a:prstGeom prst="rect">
            <a:avLst/>
          </a:prstGeom>
          <a:noFill/>
          <a:ln>
            <a:noFill/>
          </a:ln>
        </p:spPr>
        <p:txBody>
          <a:bodyPr spcFirstLastPara="1" wrap="square" lIns="0" tIns="0" rIns="0" bIns="0" anchor="t" anchorCtr="0">
            <a:spAutoFit/>
          </a:bodyPr>
          <a:lstStyle/>
          <a:p>
            <a:pPr marL="0" marR="0" lvl="0" indent="0" algn="ctr" rtl="0">
              <a:lnSpc>
                <a:spcPct val="140013"/>
              </a:lnSpc>
              <a:spcBef>
                <a:spcPts val="0"/>
              </a:spcBef>
              <a:spcAft>
                <a:spcPts val="0"/>
              </a:spcAft>
              <a:buNone/>
            </a:pPr>
            <a:r>
              <a:rPr lang="en" sz="1500" b="1" i="0" u="none" strike="noStrike" cap="none">
                <a:solidFill>
                  <a:srgbClr val="FFFFFF"/>
                </a:solidFill>
                <a:latin typeface="Roboto"/>
                <a:ea typeface="Roboto"/>
                <a:cs typeface="Roboto"/>
                <a:sym typeface="Roboto"/>
              </a:rPr>
              <a:t>Leverage PSAs </a:t>
            </a:r>
            <a:r>
              <a:rPr lang="en" sz="1500" b="1">
                <a:solidFill>
                  <a:srgbClr val="FFFFFF"/>
                </a:solidFill>
                <a:latin typeface="Roboto"/>
                <a:ea typeface="Roboto"/>
                <a:cs typeface="Roboto"/>
                <a:sym typeface="Roboto"/>
              </a:rPr>
              <a:t>Locally</a:t>
            </a:r>
            <a:endParaRPr sz="700"/>
          </a:p>
        </p:txBody>
      </p:sp>
      <p:sp>
        <p:nvSpPr>
          <p:cNvPr id="342" name="Google Shape;342;p40"/>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None/>
            </a:pPr>
            <a:fld id="{00000000-1234-1234-1234-123412341234}" type="slidenum">
              <a:rPr lang="en" sz="1000">
                <a:solidFill>
                  <a:schemeClr val="lt1"/>
                </a:solidFill>
                <a:latin typeface="Arial"/>
                <a:ea typeface="Arial"/>
                <a:cs typeface="Arial"/>
                <a:sym typeface="Arial"/>
              </a:rPr>
              <a:t>16</a:t>
            </a:fld>
            <a:endParaRPr sz="10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cxnSp>
        <p:nvCxnSpPr>
          <p:cNvPr id="347" name="Google Shape;347;p41"/>
          <p:cNvCxnSpPr/>
          <p:nvPr/>
        </p:nvCxnSpPr>
        <p:spPr>
          <a:xfrm rot="10800000" flipH="1">
            <a:off x="1036775" y="1283850"/>
            <a:ext cx="7546500" cy="6300"/>
          </a:xfrm>
          <a:prstGeom prst="straightConnector1">
            <a:avLst/>
          </a:prstGeom>
          <a:noFill/>
          <a:ln w="19050" cap="rnd" cmpd="sng">
            <a:solidFill>
              <a:srgbClr val="D6D6D6"/>
            </a:solidFill>
            <a:prstDash val="solid"/>
            <a:round/>
            <a:headEnd type="none" w="sm" len="sm"/>
            <a:tailEnd type="none" w="sm" len="sm"/>
          </a:ln>
        </p:spPr>
      </p:cxnSp>
      <p:cxnSp>
        <p:nvCxnSpPr>
          <p:cNvPr id="348" name="Google Shape;348;p41"/>
          <p:cNvCxnSpPr/>
          <p:nvPr/>
        </p:nvCxnSpPr>
        <p:spPr>
          <a:xfrm rot="-5400000">
            <a:off x="499283" y="3947588"/>
            <a:ext cx="5886900" cy="0"/>
          </a:xfrm>
          <a:prstGeom prst="straightConnector1">
            <a:avLst/>
          </a:prstGeom>
          <a:noFill/>
          <a:ln w="19050" cap="rnd" cmpd="sng">
            <a:solidFill>
              <a:srgbClr val="D6D6D6"/>
            </a:solidFill>
            <a:prstDash val="solid"/>
            <a:round/>
            <a:headEnd type="none" w="sm" len="sm"/>
            <a:tailEnd type="none" w="sm" len="sm"/>
          </a:ln>
        </p:spPr>
      </p:cxnSp>
      <p:cxnSp>
        <p:nvCxnSpPr>
          <p:cNvPr id="349" name="Google Shape;349;p41"/>
          <p:cNvCxnSpPr/>
          <p:nvPr/>
        </p:nvCxnSpPr>
        <p:spPr>
          <a:xfrm rot="10800000">
            <a:off x="6384125" y="1003375"/>
            <a:ext cx="19200" cy="4149600"/>
          </a:xfrm>
          <a:prstGeom prst="straightConnector1">
            <a:avLst/>
          </a:prstGeom>
          <a:noFill/>
          <a:ln w="19050" cap="rnd" cmpd="sng">
            <a:solidFill>
              <a:srgbClr val="D6D6D6"/>
            </a:solidFill>
            <a:prstDash val="solid"/>
            <a:round/>
            <a:headEnd type="none" w="sm" len="sm"/>
            <a:tailEnd type="none" w="sm" len="sm"/>
          </a:ln>
        </p:spPr>
      </p:cxnSp>
      <p:pic>
        <p:nvPicPr>
          <p:cNvPr id="350" name="Google Shape;350;p41"/>
          <p:cNvPicPr preferRelativeResize="0"/>
          <p:nvPr/>
        </p:nvPicPr>
        <p:blipFill rotWithShape="1">
          <a:blip r:embed="rId3">
            <a:alphaModFix/>
          </a:blip>
          <a:srcRect/>
          <a:stretch/>
        </p:blipFill>
        <p:spPr>
          <a:xfrm rot="-5400000">
            <a:off x="-211028" y="1065321"/>
            <a:ext cx="844115" cy="422058"/>
          </a:xfrm>
          <a:prstGeom prst="rect">
            <a:avLst/>
          </a:prstGeom>
          <a:noFill/>
          <a:ln>
            <a:noFill/>
          </a:ln>
        </p:spPr>
      </p:pic>
      <p:sp>
        <p:nvSpPr>
          <p:cNvPr id="351" name="Google Shape;351;p41"/>
          <p:cNvSpPr txBox="1"/>
          <p:nvPr/>
        </p:nvSpPr>
        <p:spPr>
          <a:xfrm>
            <a:off x="972703" y="1622850"/>
            <a:ext cx="2514600" cy="2268900"/>
          </a:xfrm>
          <a:prstGeom prst="rect">
            <a:avLst/>
          </a:prstGeom>
          <a:noFill/>
          <a:ln>
            <a:noFill/>
          </a:ln>
        </p:spPr>
        <p:txBody>
          <a:bodyPr spcFirstLastPara="1" wrap="square" lIns="0" tIns="0" rIns="0" bIns="0" anchor="t" anchorCtr="0">
            <a:spAutoFit/>
          </a:bodyPr>
          <a:lstStyle/>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March 16 BMC presentation and delivery of 1st wave of assets (focus on brand, education &amp; community)</a:t>
            </a:r>
            <a:endParaRPr sz="700"/>
          </a:p>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All assets for </a:t>
            </a:r>
            <a:r>
              <a:rPr lang="en" sz="1100">
                <a:latin typeface="Roboto"/>
                <a:ea typeface="Roboto"/>
                <a:cs typeface="Roboto"/>
                <a:sym typeface="Roboto"/>
              </a:rPr>
              <a:t>A</a:t>
            </a:r>
            <a:r>
              <a:rPr lang="en" sz="1100" b="0" i="0" u="none" strike="noStrike" cap="none">
                <a:solidFill>
                  <a:srgbClr val="000000"/>
                </a:solidFill>
                <a:latin typeface="Roboto"/>
                <a:ea typeface="Roboto"/>
                <a:cs typeface="Roboto"/>
                <a:sym typeface="Roboto"/>
              </a:rPr>
              <a:t>ffiliates on brand microsite by </a:t>
            </a:r>
            <a:r>
              <a:rPr lang="en" sz="1100">
                <a:latin typeface="Roboto"/>
                <a:ea typeface="Roboto"/>
                <a:cs typeface="Roboto"/>
                <a:sym typeface="Roboto"/>
              </a:rPr>
              <a:t>3/</a:t>
            </a:r>
            <a:r>
              <a:rPr lang="en" sz="1100" b="0" i="0" u="none" strike="noStrike" cap="none">
                <a:solidFill>
                  <a:srgbClr val="000000"/>
                </a:solidFill>
                <a:latin typeface="Roboto"/>
                <a:ea typeface="Roboto"/>
                <a:cs typeface="Roboto"/>
                <a:sym typeface="Roboto"/>
              </a:rPr>
              <a:t>30</a:t>
            </a:r>
            <a:endParaRPr sz="700"/>
          </a:p>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Open Letter and OpEd finalized</a:t>
            </a:r>
            <a:endParaRPr sz="700"/>
          </a:p>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March 23 national press release &amp; pitching begins</a:t>
            </a:r>
            <a:endParaRPr sz="700"/>
          </a:p>
          <a:p>
            <a:pPr marL="0" marR="0" lvl="0" indent="0" algn="l" rtl="0">
              <a:lnSpc>
                <a:spcPct val="79952"/>
              </a:lnSpc>
              <a:spcBef>
                <a:spcPts val="0"/>
              </a:spcBef>
              <a:spcAft>
                <a:spcPts val="0"/>
              </a:spcAft>
              <a:buNone/>
            </a:pPr>
            <a:endParaRPr sz="1100" b="0" i="0" u="none" strike="noStrike" cap="none">
              <a:solidFill>
                <a:srgbClr val="000000"/>
              </a:solidFill>
              <a:latin typeface="Roboto"/>
              <a:ea typeface="Roboto"/>
              <a:cs typeface="Roboto"/>
              <a:sym typeface="Roboto"/>
            </a:endParaRPr>
          </a:p>
        </p:txBody>
      </p:sp>
      <p:sp>
        <p:nvSpPr>
          <p:cNvPr id="352" name="Google Shape;352;p41"/>
          <p:cNvSpPr txBox="1"/>
          <p:nvPr/>
        </p:nvSpPr>
        <p:spPr>
          <a:xfrm>
            <a:off x="1072813" y="1331716"/>
            <a:ext cx="1929600" cy="231000"/>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n" sz="1500" b="1" i="0" u="none" strike="noStrike" cap="none">
                <a:solidFill>
                  <a:srgbClr val="004473"/>
                </a:solidFill>
                <a:latin typeface="Roboto"/>
                <a:ea typeface="Roboto"/>
                <a:cs typeface="Roboto"/>
                <a:sym typeface="Roboto"/>
              </a:rPr>
              <a:t>MARCH</a:t>
            </a:r>
            <a:endParaRPr sz="700"/>
          </a:p>
        </p:txBody>
      </p:sp>
      <p:sp>
        <p:nvSpPr>
          <p:cNvPr id="353" name="Google Shape;353;p41"/>
          <p:cNvSpPr txBox="1"/>
          <p:nvPr/>
        </p:nvSpPr>
        <p:spPr>
          <a:xfrm>
            <a:off x="3829841" y="1573421"/>
            <a:ext cx="2345100" cy="2505900"/>
          </a:xfrm>
          <a:prstGeom prst="rect">
            <a:avLst/>
          </a:prstGeom>
          <a:noFill/>
          <a:ln>
            <a:noFill/>
          </a:ln>
        </p:spPr>
        <p:txBody>
          <a:bodyPr spcFirstLastPara="1" wrap="square" lIns="0" tIns="0" rIns="0" bIns="0" anchor="t" anchorCtr="0">
            <a:spAutoFit/>
          </a:bodyPr>
          <a:lstStyle/>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Connect360 launch for education &amp; community, continued brand PSA</a:t>
            </a:r>
            <a:endParaRPr sz="700"/>
          </a:p>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Open letter drops on ES.com</a:t>
            </a:r>
            <a:endParaRPr sz="700"/>
          </a:p>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Social launch begins, email, blog and website, pitching, cont</a:t>
            </a:r>
            <a:r>
              <a:rPr lang="en" sz="1100">
                <a:latin typeface="Roboto"/>
                <a:ea typeface="Roboto"/>
                <a:cs typeface="Roboto"/>
                <a:sym typeface="Roboto"/>
              </a:rPr>
              <a:t>inues</a:t>
            </a:r>
            <a:endParaRPr sz="700"/>
          </a:p>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April 5 EdWeek event (early childhood) </a:t>
            </a:r>
            <a:endParaRPr sz="700"/>
          </a:p>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Comcast Newsmakers segment airs all month (EI + MtFFC)</a:t>
            </a:r>
            <a:endParaRPr sz="700"/>
          </a:p>
          <a:p>
            <a:pPr marL="0" marR="0" lvl="0" indent="0" algn="l" rtl="0">
              <a:lnSpc>
                <a:spcPct val="79952"/>
              </a:lnSpc>
              <a:spcBef>
                <a:spcPts val="0"/>
              </a:spcBef>
              <a:spcAft>
                <a:spcPts val="0"/>
              </a:spcAft>
              <a:buNone/>
            </a:pPr>
            <a:endParaRPr sz="1100" b="0" i="0" u="none" strike="noStrike" cap="none">
              <a:solidFill>
                <a:srgbClr val="000000"/>
              </a:solidFill>
              <a:latin typeface="Roboto"/>
              <a:ea typeface="Roboto"/>
              <a:cs typeface="Roboto"/>
              <a:sym typeface="Roboto"/>
            </a:endParaRPr>
          </a:p>
        </p:txBody>
      </p:sp>
      <p:sp>
        <p:nvSpPr>
          <p:cNvPr id="354" name="Google Shape;354;p41"/>
          <p:cNvSpPr txBox="1"/>
          <p:nvPr/>
        </p:nvSpPr>
        <p:spPr>
          <a:xfrm>
            <a:off x="3848062" y="1331729"/>
            <a:ext cx="1929600" cy="231000"/>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n" sz="1500" b="1" i="0" u="none" strike="noStrike" cap="none">
                <a:solidFill>
                  <a:srgbClr val="004473"/>
                </a:solidFill>
                <a:latin typeface="Roboto"/>
                <a:ea typeface="Roboto"/>
                <a:cs typeface="Roboto"/>
                <a:sym typeface="Roboto"/>
              </a:rPr>
              <a:t>APRIL</a:t>
            </a:r>
            <a:endParaRPr sz="700"/>
          </a:p>
        </p:txBody>
      </p:sp>
      <p:sp>
        <p:nvSpPr>
          <p:cNvPr id="355" name="Google Shape;355;p41"/>
          <p:cNvSpPr txBox="1"/>
          <p:nvPr/>
        </p:nvSpPr>
        <p:spPr>
          <a:xfrm>
            <a:off x="6535301" y="1622850"/>
            <a:ext cx="2345100" cy="1794600"/>
          </a:xfrm>
          <a:prstGeom prst="rect">
            <a:avLst/>
          </a:prstGeom>
          <a:noFill/>
          <a:ln>
            <a:noFill/>
          </a:ln>
        </p:spPr>
        <p:txBody>
          <a:bodyPr spcFirstLastPara="1" wrap="square" lIns="0" tIns="0" rIns="0" bIns="0" anchor="t" anchorCtr="0">
            <a:spAutoFit/>
          </a:bodyPr>
          <a:lstStyle/>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Continued Roll-out </a:t>
            </a:r>
            <a:endParaRPr sz="700"/>
          </a:p>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Thought leadership applications, securing speaking opps</a:t>
            </a:r>
            <a:endParaRPr sz="700"/>
          </a:p>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Spokespeople/ambassadors engagement</a:t>
            </a:r>
            <a:endParaRPr sz="700"/>
          </a:p>
          <a:p>
            <a:pPr marL="228600" marR="0" lvl="1" indent="-120650" algn="l" rtl="0">
              <a:lnSpc>
                <a:spcPct val="140000"/>
              </a:lnSpc>
              <a:spcBef>
                <a:spcPts val="0"/>
              </a:spcBef>
              <a:spcAft>
                <a:spcPts val="0"/>
              </a:spcAft>
              <a:buClr>
                <a:srgbClr val="000000"/>
              </a:buClr>
              <a:buSzPts val="1100"/>
              <a:buFont typeface="Arial"/>
              <a:buChar char="•"/>
            </a:pPr>
            <a:r>
              <a:rPr lang="en" sz="1100" b="0" i="0" u="none" strike="noStrike" cap="none">
                <a:solidFill>
                  <a:srgbClr val="000000"/>
                </a:solidFill>
                <a:latin typeface="Roboto"/>
                <a:ea typeface="Roboto"/>
                <a:cs typeface="Roboto"/>
                <a:sym typeface="Roboto"/>
              </a:rPr>
              <a:t>Prepping 2nd Wave materials, social/media, etc.</a:t>
            </a:r>
            <a:endParaRPr sz="700"/>
          </a:p>
          <a:p>
            <a:pPr marL="0" marR="0" lvl="0" indent="0" algn="l" rtl="0">
              <a:lnSpc>
                <a:spcPct val="79952"/>
              </a:lnSpc>
              <a:spcBef>
                <a:spcPts val="0"/>
              </a:spcBef>
              <a:spcAft>
                <a:spcPts val="0"/>
              </a:spcAft>
              <a:buNone/>
            </a:pPr>
            <a:endParaRPr sz="1100" b="0" i="0" u="none" strike="noStrike" cap="none">
              <a:solidFill>
                <a:srgbClr val="000000"/>
              </a:solidFill>
              <a:latin typeface="Roboto"/>
              <a:ea typeface="Roboto"/>
              <a:cs typeface="Roboto"/>
              <a:sym typeface="Roboto"/>
            </a:endParaRPr>
          </a:p>
        </p:txBody>
      </p:sp>
      <p:sp>
        <p:nvSpPr>
          <p:cNvPr id="356" name="Google Shape;356;p41"/>
          <p:cNvSpPr txBox="1"/>
          <p:nvPr/>
        </p:nvSpPr>
        <p:spPr>
          <a:xfrm>
            <a:off x="6535292" y="1331729"/>
            <a:ext cx="1929600" cy="231000"/>
          </a:xfrm>
          <a:prstGeom prst="rect">
            <a:avLst/>
          </a:prstGeom>
          <a:noFill/>
          <a:ln>
            <a:noFill/>
          </a:ln>
        </p:spPr>
        <p:txBody>
          <a:bodyPr spcFirstLastPara="1" wrap="square" lIns="0" tIns="0" rIns="0" bIns="0" anchor="t" anchorCtr="0">
            <a:spAutoFit/>
          </a:bodyPr>
          <a:lstStyle/>
          <a:p>
            <a:pPr marL="0" marR="0" lvl="0" indent="0" algn="l" rtl="0">
              <a:lnSpc>
                <a:spcPct val="140013"/>
              </a:lnSpc>
              <a:spcBef>
                <a:spcPts val="0"/>
              </a:spcBef>
              <a:spcAft>
                <a:spcPts val="0"/>
              </a:spcAft>
              <a:buNone/>
            </a:pPr>
            <a:r>
              <a:rPr lang="en" sz="1500" b="1" i="0" u="none" strike="noStrike" cap="none">
                <a:solidFill>
                  <a:srgbClr val="004473"/>
                </a:solidFill>
                <a:latin typeface="Roboto"/>
                <a:ea typeface="Roboto"/>
                <a:cs typeface="Roboto"/>
                <a:sym typeface="Roboto"/>
              </a:rPr>
              <a:t>MAY, ONGOING</a:t>
            </a:r>
            <a:endParaRPr sz="700"/>
          </a:p>
        </p:txBody>
      </p:sp>
      <p:sp>
        <p:nvSpPr>
          <p:cNvPr id="357" name="Google Shape;357;p41"/>
          <p:cNvSpPr txBox="1">
            <a:spLocks noGrp="1"/>
          </p:cNvSpPr>
          <p:nvPr>
            <p:ph type="sldNum" idx="12"/>
          </p:nvPr>
        </p:nvSpPr>
        <p:spPr>
          <a:xfrm>
            <a:off x="3276600" y="1882775"/>
            <a:ext cx="1066800" cy="1827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358" name="Google Shape;358;p41"/>
          <p:cNvSpPr txBox="1"/>
          <p:nvPr/>
        </p:nvSpPr>
        <p:spPr>
          <a:xfrm>
            <a:off x="2011900" y="274050"/>
            <a:ext cx="4675800" cy="677100"/>
          </a:xfrm>
          <a:prstGeom prst="rect">
            <a:avLst/>
          </a:prstGeom>
          <a:noFill/>
          <a:ln>
            <a:noFill/>
          </a:ln>
        </p:spPr>
        <p:txBody>
          <a:bodyPr spcFirstLastPara="1" wrap="square" lIns="91425" tIns="91425" rIns="91425" bIns="91425" anchor="t" anchorCtr="0">
            <a:spAutoFit/>
          </a:bodyPr>
          <a:lstStyle/>
          <a:p>
            <a:pPr marL="0" lvl="0" indent="0" algn="ctr" rtl="0">
              <a:lnSpc>
                <a:spcPct val="140006"/>
              </a:lnSpc>
              <a:spcBef>
                <a:spcPts val="0"/>
              </a:spcBef>
              <a:spcAft>
                <a:spcPts val="0"/>
              </a:spcAft>
              <a:buNone/>
            </a:pPr>
            <a:r>
              <a:rPr lang="en" sz="3200">
                <a:solidFill>
                  <a:srgbClr val="004473"/>
                </a:solidFill>
                <a:latin typeface="Roboto"/>
                <a:ea typeface="Roboto"/>
                <a:cs typeface="Roboto"/>
                <a:sym typeface="Roboto"/>
              </a:rPr>
              <a:t>PSA Roll-Out: Phase 1</a:t>
            </a:r>
            <a:endParaRPr>
              <a:solidFill>
                <a:srgbClr val="004473"/>
              </a:solidFill>
            </a:endParaRPr>
          </a:p>
        </p:txBody>
      </p:sp>
      <p:sp>
        <p:nvSpPr>
          <p:cNvPr id="359" name="Google Shape;359;p41"/>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None/>
            </a:pPr>
            <a:fld id="{00000000-1234-1234-1234-123412341234}" type="slidenum">
              <a:rPr lang="en" sz="1000">
                <a:solidFill>
                  <a:schemeClr val="dk1"/>
                </a:solidFill>
                <a:latin typeface="Arial"/>
                <a:ea typeface="Arial"/>
                <a:cs typeface="Arial"/>
                <a:sym typeface="Arial"/>
              </a:rPr>
              <a:t>17</a:t>
            </a:fld>
            <a:endParaRPr sz="10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2"/>
          <p:cNvSpPr txBox="1">
            <a:spLocks noGrp="1"/>
          </p:cNvSpPr>
          <p:nvPr>
            <p:ph type="title"/>
          </p:nvPr>
        </p:nvSpPr>
        <p:spPr>
          <a:xfrm>
            <a:off x="1593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20">
                <a:solidFill>
                  <a:srgbClr val="004473"/>
                </a:solidFill>
                <a:latin typeface="Roboto"/>
                <a:ea typeface="Roboto"/>
                <a:cs typeface="Roboto"/>
                <a:sym typeface="Roboto"/>
              </a:rPr>
              <a:t>Engage Stakeholders Beyond Media</a:t>
            </a:r>
            <a:endParaRPr sz="3220">
              <a:solidFill>
                <a:srgbClr val="004473"/>
              </a:solidFill>
              <a:latin typeface="Roboto"/>
              <a:ea typeface="Roboto"/>
              <a:cs typeface="Roboto"/>
              <a:sym typeface="Roboto"/>
            </a:endParaRPr>
          </a:p>
        </p:txBody>
      </p:sp>
      <p:sp>
        <p:nvSpPr>
          <p:cNvPr id="365" name="Google Shape;365;p42"/>
          <p:cNvSpPr txBox="1">
            <a:spLocks noGrp="1"/>
          </p:cNvSpPr>
          <p:nvPr>
            <p:ph type="body" idx="1"/>
          </p:nvPr>
        </p:nvSpPr>
        <p:spPr>
          <a:xfrm>
            <a:off x="311700" y="1152475"/>
            <a:ext cx="6089100" cy="3416400"/>
          </a:xfrm>
          <a:prstGeom prst="rect">
            <a:avLst/>
          </a:prstGeom>
        </p:spPr>
        <p:txBody>
          <a:bodyPr spcFirstLastPara="1" wrap="square" lIns="91425" tIns="91425" rIns="91425" bIns="91425" anchor="t" anchorCtr="0">
            <a:normAutofit fontScale="92500" lnSpcReduction="10000"/>
          </a:bodyPr>
          <a:lstStyle/>
          <a:p>
            <a:pPr marL="457200" lvl="0" indent="-334327" algn="l" rtl="0">
              <a:lnSpc>
                <a:spcPct val="100000"/>
              </a:lnSpc>
              <a:spcBef>
                <a:spcPts val="0"/>
              </a:spcBef>
              <a:spcAft>
                <a:spcPts val="0"/>
              </a:spcAft>
              <a:buClr>
                <a:schemeClr val="dk1"/>
              </a:buClr>
              <a:buSzPct val="100000"/>
              <a:buFont typeface="Roboto"/>
              <a:buAutoNum type="arabicPeriod"/>
            </a:pPr>
            <a:r>
              <a:rPr lang="en">
                <a:solidFill>
                  <a:schemeClr val="dk1"/>
                </a:solidFill>
                <a:latin typeface="Roboto"/>
                <a:ea typeface="Roboto"/>
                <a:cs typeface="Roboto"/>
                <a:sym typeface="Roboto"/>
              </a:rPr>
              <a:t>Educate Board and staff leaders on new Easterseals messaging, leveraging the PSA as a timely tool  </a:t>
            </a:r>
            <a:endParaRPr>
              <a:solidFill>
                <a:schemeClr val="dk1"/>
              </a:solidFill>
              <a:latin typeface="Roboto"/>
              <a:ea typeface="Roboto"/>
              <a:cs typeface="Roboto"/>
              <a:sym typeface="Roboto"/>
            </a:endParaRPr>
          </a:p>
          <a:p>
            <a:pPr marL="457200" lvl="0" indent="0" algn="l" rtl="0">
              <a:lnSpc>
                <a:spcPct val="100000"/>
              </a:lnSpc>
              <a:spcBef>
                <a:spcPts val="1200"/>
              </a:spcBef>
              <a:spcAft>
                <a:spcPts val="0"/>
              </a:spcAft>
              <a:buNone/>
            </a:pPr>
            <a:endParaRPr>
              <a:solidFill>
                <a:schemeClr val="dk1"/>
              </a:solidFill>
              <a:latin typeface="Roboto"/>
              <a:ea typeface="Roboto"/>
              <a:cs typeface="Roboto"/>
              <a:sym typeface="Roboto"/>
            </a:endParaRPr>
          </a:p>
          <a:p>
            <a:pPr marL="457200" lvl="0" indent="-334327" algn="l" rtl="0">
              <a:lnSpc>
                <a:spcPct val="100000"/>
              </a:lnSpc>
              <a:spcBef>
                <a:spcPts val="1200"/>
              </a:spcBef>
              <a:spcAft>
                <a:spcPts val="0"/>
              </a:spcAft>
              <a:buClr>
                <a:schemeClr val="dk1"/>
              </a:buClr>
              <a:buSzPct val="100000"/>
              <a:buFont typeface="Roboto"/>
              <a:buAutoNum type="arabicPeriod"/>
            </a:pPr>
            <a:r>
              <a:rPr lang="en">
                <a:solidFill>
                  <a:schemeClr val="dk1"/>
                </a:solidFill>
                <a:latin typeface="Roboto"/>
                <a:ea typeface="Roboto"/>
                <a:cs typeface="Roboto"/>
                <a:sym typeface="Roboto"/>
              </a:rPr>
              <a:t>Encourage Board to connect with people in their circles of influence to consider Easterseals as a disability inclusion resource and potential strategic partner</a:t>
            </a:r>
            <a:endParaRPr>
              <a:solidFill>
                <a:schemeClr val="dk1"/>
              </a:solidFill>
              <a:latin typeface="Roboto"/>
              <a:ea typeface="Roboto"/>
              <a:cs typeface="Roboto"/>
              <a:sym typeface="Roboto"/>
            </a:endParaRPr>
          </a:p>
          <a:p>
            <a:pPr marL="457200" lvl="0" indent="0" algn="l" rtl="0">
              <a:lnSpc>
                <a:spcPct val="100000"/>
              </a:lnSpc>
              <a:spcBef>
                <a:spcPts val="1200"/>
              </a:spcBef>
              <a:spcAft>
                <a:spcPts val="0"/>
              </a:spcAft>
              <a:buNone/>
            </a:pPr>
            <a:endParaRPr>
              <a:solidFill>
                <a:schemeClr val="dk1"/>
              </a:solidFill>
              <a:latin typeface="Roboto"/>
              <a:ea typeface="Roboto"/>
              <a:cs typeface="Roboto"/>
              <a:sym typeface="Roboto"/>
            </a:endParaRPr>
          </a:p>
          <a:p>
            <a:pPr marL="457200" lvl="0" indent="-334327" algn="l" rtl="0">
              <a:lnSpc>
                <a:spcPct val="100000"/>
              </a:lnSpc>
              <a:spcBef>
                <a:spcPts val="1200"/>
              </a:spcBef>
              <a:spcAft>
                <a:spcPts val="0"/>
              </a:spcAft>
              <a:buClr>
                <a:schemeClr val="dk1"/>
              </a:buClr>
              <a:buSzPct val="100000"/>
              <a:buFont typeface="Roboto"/>
              <a:buAutoNum type="arabicPeriod"/>
            </a:pPr>
            <a:r>
              <a:rPr lang="en">
                <a:solidFill>
                  <a:schemeClr val="dk1"/>
                </a:solidFill>
                <a:latin typeface="Roboto"/>
                <a:ea typeface="Roboto"/>
                <a:cs typeface="Roboto"/>
                <a:sym typeface="Roboto"/>
              </a:rPr>
              <a:t>Reach out to prospects including companies and strategic partners; ask for a “deskside” meeting to share PSAs and how Easterseals can help them achieve their goals</a:t>
            </a:r>
            <a:endParaRPr>
              <a:solidFill>
                <a:schemeClr val="dk1"/>
              </a:solidFill>
              <a:latin typeface="Roboto"/>
              <a:ea typeface="Roboto"/>
              <a:cs typeface="Roboto"/>
              <a:sym typeface="Roboto"/>
            </a:endParaRPr>
          </a:p>
          <a:p>
            <a:pPr marL="0" lvl="0" indent="0" algn="l" rtl="0">
              <a:lnSpc>
                <a:spcPct val="100000"/>
              </a:lnSpc>
              <a:spcBef>
                <a:spcPts val="1200"/>
              </a:spcBef>
              <a:spcAft>
                <a:spcPts val="1200"/>
              </a:spcAft>
              <a:buNone/>
            </a:pPr>
            <a:endParaRPr/>
          </a:p>
        </p:txBody>
      </p:sp>
      <p:pic>
        <p:nvPicPr>
          <p:cNvPr id="366" name="Google Shape;366;p42"/>
          <p:cNvPicPr preferRelativeResize="0"/>
          <p:nvPr/>
        </p:nvPicPr>
        <p:blipFill rotWithShape="1">
          <a:blip r:embed="rId3">
            <a:alphaModFix/>
          </a:blip>
          <a:srcRect r="11111"/>
          <a:stretch/>
        </p:blipFill>
        <p:spPr>
          <a:xfrm>
            <a:off x="6705600" y="0"/>
            <a:ext cx="2438400" cy="3362325"/>
          </a:xfrm>
          <a:prstGeom prst="rect">
            <a:avLst/>
          </a:prstGeom>
          <a:noFill/>
          <a:ln>
            <a:noFill/>
          </a:ln>
        </p:spPr>
      </p:pic>
      <p:sp>
        <p:nvSpPr>
          <p:cNvPr id="367" name="Google Shape;367;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3"/>
          <p:cNvSpPr/>
          <p:nvPr/>
        </p:nvSpPr>
        <p:spPr>
          <a:xfrm>
            <a:off x="1449750" y="761250"/>
            <a:ext cx="7203900" cy="3919200"/>
          </a:xfrm>
          <a:prstGeom prst="rect">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3"/>
          <p:cNvSpPr txBox="1"/>
          <p:nvPr/>
        </p:nvSpPr>
        <p:spPr>
          <a:xfrm>
            <a:off x="-6170" y="9530"/>
            <a:ext cx="7239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800">
                <a:solidFill>
                  <a:srgbClr val="004473"/>
                </a:solidFill>
                <a:latin typeface="Roboto"/>
                <a:ea typeface="Roboto"/>
                <a:cs typeface="Roboto"/>
                <a:sym typeface="Roboto"/>
              </a:rPr>
              <a:t>Message House</a:t>
            </a:r>
            <a:r>
              <a:rPr lang="en" sz="2600">
                <a:solidFill>
                  <a:srgbClr val="004473"/>
                </a:solidFill>
                <a:latin typeface="Calibri"/>
                <a:ea typeface="Calibri"/>
                <a:cs typeface="Calibri"/>
                <a:sym typeface="Calibri"/>
              </a:rPr>
              <a:t> </a:t>
            </a:r>
            <a:endParaRPr>
              <a:solidFill>
                <a:srgbClr val="004473"/>
              </a:solidFill>
            </a:endParaRPr>
          </a:p>
        </p:txBody>
      </p:sp>
      <p:sp>
        <p:nvSpPr>
          <p:cNvPr id="374" name="Google Shape;374;p43"/>
          <p:cNvSpPr/>
          <p:nvPr/>
        </p:nvSpPr>
        <p:spPr>
          <a:xfrm>
            <a:off x="1520625" y="1403400"/>
            <a:ext cx="5257200" cy="450000"/>
          </a:xfrm>
          <a:prstGeom prst="rect">
            <a:avLst/>
          </a:prstGeom>
          <a:no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457200" lvl="0" indent="0" algn="ctr" rtl="0">
              <a:lnSpc>
                <a:spcPct val="115000"/>
              </a:lnSpc>
              <a:spcBef>
                <a:spcPts val="0"/>
              </a:spcBef>
              <a:spcAft>
                <a:spcPts val="0"/>
              </a:spcAft>
              <a:buNone/>
            </a:pPr>
            <a:endParaRPr sz="10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r>
              <a:rPr lang="en" sz="1000">
                <a:solidFill>
                  <a:schemeClr val="dk1"/>
                </a:solidFill>
                <a:latin typeface="Roboto"/>
                <a:ea typeface="Roboto"/>
                <a:cs typeface="Roboto"/>
                <a:sym typeface="Roboto"/>
              </a:rPr>
              <a:t>Disability will touch every single American in some way – nearly </a:t>
            </a:r>
            <a:r>
              <a:rPr lang="en" sz="1000" b="1">
                <a:solidFill>
                  <a:schemeClr val="dk1"/>
                </a:solidFill>
                <a:latin typeface="Roboto"/>
                <a:ea typeface="Roboto"/>
                <a:cs typeface="Roboto"/>
                <a:sym typeface="Roboto"/>
              </a:rPr>
              <a:t>1 in 4 people  in the U.S. has a disability</a:t>
            </a:r>
            <a:r>
              <a:rPr lang="en" sz="1000">
                <a:solidFill>
                  <a:schemeClr val="dk1"/>
                </a:solidFill>
                <a:latin typeface="Roboto"/>
                <a:ea typeface="Roboto"/>
                <a:cs typeface="Roboto"/>
                <a:sym typeface="Roboto"/>
              </a:rPr>
              <a:t>.</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000">
              <a:solidFill>
                <a:schemeClr val="dk1"/>
              </a:solidFill>
            </a:endParaRPr>
          </a:p>
        </p:txBody>
      </p:sp>
      <p:sp>
        <p:nvSpPr>
          <p:cNvPr id="375" name="Google Shape;375;p43"/>
          <p:cNvSpPr txBox="1"/>
          <p:nvPr/>
        </p:nvSpPr>
        <p:spPr>
          <a:xfrm>
            <a:off x="5286425" y="2407400"/>
            <a:ext cx="1639500" cy="276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b="1">
                <a:solidFill>
                  <a:schemeClr val="dk1"/>
                </a:solidFill>
              </a:rPr>
              <a:t>   </a:t>
            </a:r>
            <a:r>
              <a:rPr lang="en" sz="900" b="1">
                <a:solidFill>
                  <a:schemeClr val="dk1"/>
                </a:solidFill>
              </a:rPr>
              <a:t>  </a:t>
            </a:r>
            <a:r>
              <a:rPr lang="en" sz="900" b="1">
                <a:solidFill>
                  <a:schemeClr val="dk1"/>
                </a:solidFill>
                <a:latin typeface="Roboto"/>
                <a:ea typeface="Roboto"/>
                <a:cs typeface="Roboto"/>
                <a:sym typeface="Roboto"/>
              </a:rPr>
              <a:t> Employment</a:t>
            </a:r>
            <a:endParaRPr sz="900" b="1">
              <a:solidFill>
                <a:schemeClr val="dk1"/>
              </a:solidFill>
              <a:latin typeface="Roboto"/>
              <a:ea typeface="Roboto"/>
              <a:cs typeface="Roboto"/>
              <a:sym typeface="Roboto"/>
            </a:endParaRPr>
          </a:p>
          <a:p>
            <a:pPr marL="342900" lvl="0" indent="-177800" algn="l" rtl="0">
              <a:lnSpc>
                <a:spcPct val="115000"/>
              </a:lnSpc>
              <a:spcBef>
                <a:spcPts val="0"/>
              </a:spcBef>
              <a:spcAft>
                <a:spcPts val="0"/>
              </a:spcAft>
              <a:buClr>
                <a:schemeClr val="dk1"/>
              </a:buClr>
              <a:buSzPts val="1000"/>
              <a:buChar char="●"/>
            </a:pPr>
            <a:r>
              <a:rPr lang="en" sz="900">
                <a:solidFill>
                  <a:schemeClr val="dk1"/>
                </a:solidFill>
                <a:latin typeface="Roboto"/>
                <a:ea typeface="Roboto"/>
                <a:cs typeface="Roboto"/>
                <a:sym typeface="Roboto"/>
              </a:rPr>
              <a:t>Easterseals helps people with disabilities </a:t>
            </a:r>
            <a:r>
              <a:rPr lang="en" sz="900" b="1">
                <a:solidFill>
                  <a:schemeClr val="dk1"/>
                </a:solidFill>
                <a:latin typeface="Roboto"/>
                <a:ea typeface="Roboto"/>
                <a:cs typeface="Roboto"/>
                <a:sym typeface="Roboto"/>
              </a:rPr>
              <a:t>secure meaningful employment t</a:t>
            </a:r>
            <a:r>
              <a:rPr lang="en" sz="900">
                <a:solidFill>
                  <a:schemeClr val="dk1"/>
                </a:solidFill>
                <a:latin typeface="Roboto"/>
                <a:ea typeface="Roboto"/>
                <a:cs typeface="Roboto"/>
                <a:sym typeface="Roboto"/>
              </a:rPr>
              <a:t>hrough skills assessments, training and job placement support.</a:t>
            </a:r>
            <a:r>
              <a:rPr lang="en" sz="900">
                <a:solidFill>
                  <a:schemeClr val="dk1"/>
                </a:solidFill>
              </a:rPr>
              <a:t> </a:t>
            </a:r>
            <a:r>
              <a:rPr lang="en" sz="1000">
                <a:solidFill>
                  <a:schemeClr val="dk1"/>
                </a:solidFill>
              </a:rPr>
              <a:t>  </a:t>
            </a:r>
            <a:endParaRPr sz="1000">
              <a:solidFill>
                <a:schemeClr val="dk1"/>
              </a:solidFill>
            </a:endParaRPr>
          </a:p>
          <a:p>
            <a:pPr marL="0" lvl="0" indent="0" algn="l" rtl="0">
              <a:lnSpc>
                <a:spcPct val="115000"/>
              </a:lnSpc>
              <a:spcBef>
                <a:spcPts val="0"/>
              </a:spcBef>
              <a:spcAft>
                <a:spcPts val="0"/>
              </a:spcAft>
              <a:buNone/>
            </a:pPr>
            <a:r>
              <a:rPr lang="en" sz="1000">
                <a:solidFill>
                  <a:schemeClr val="dk1"/>
                </a:solidFill>
              </a:rPr>
              <a:t>      </a:t>
            </a:r>
            <a:endParaRPr sz="1000" b="1">
              <a:solidFill>
                <a:schemeClr val="dk1"/>
              </a:solidFill>
            </a:endParaRPr>
          </a:p>
          <a:p>
            <a:pPr marL="45720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endParaRPr sz="900">
              <a:solidFill>
                <a:schemeClr val="dk1"/>
              </a:solidFill>
              <a:highlight>
                <a:schemeClr val="accent6"/>
              </a:highlight>
            </a:endParaRPr>
          </a:p>
          <a:p>
            <a:pPr marL="0" lvl="0" indent="0" algn="l" rtl="0">
              <a:lnSpc>
                <a:spcPct val="115000"/>
              </a:lnSpc>
              <a:spcBef>
                <a:spcPts val="0"/>
              </a:spcBef>
              <a:spcAft>
                <a:spcPts val="0"/>
              </a:spcAft>
              <a:buNone/>
            </a:pPr>
            <a:endParaRPr sz="500">
              <a:solidFill>
                <a:schemeClr val="dk1"/>
              </a:solidFill>
              <a:highlight>
                <a:schemeClr val="accent6"/>
              </a:highlight>
            </a:endParaRPr>
          </a:p>
          <a:p>
            <a:pPr marL="457200" lvl="0" indent="0" algn="l" rtl="0">
              <a:lnSpc>
                <a:spcPct val="115000"/>
              </a:lnSpc>
              <a:spcBef>
                <a:spcPts val="0"/>
              </a:spcBef>
              <a:spcAft>
                <a:spcPts val="0"/>
              </a:spcAft>
              <a:buNone/>
            </a:pPr>
            <a:endParaRPr sz="900">
              <a:solidFill>
                <a:schemeClr val="dk1"/>
              </a:solidFill>
              <a:highlight>
                <a:schemeClr val="accent6"/>
              </a:highlight>
            </a:endParaRPr>
          </a:p>
          <a:p>
            <a:pPr marL="457200" lvl="0" indent="0" algn="l" rtl="0">
              <a:spcBef>
                <a:spcPts val="0"/>
              </a:spcBef>
              <a:spcAft>
                <a:spcPts val="0"/>
              </a:spcAft>
              <a:buNone/>
            </a:pPr>
            <a:endParaRPr sz="1100">
              <a:solidFill>
                <a:schemeClr val="dk1"/>
              </a:solidFill>
              <a:highlight>
                <a:srgbClr val="FFFFFF"/>
              </a:highlight>
            </a:endParaRPr>
          </a:p>
          <a:p>
            <a:pPr marL="0" lvl="0" indent="0" algn="l" rtl="0">
              <a:spcBef>
                <a:spcPts val="1000"/>
              </a:spcBef>
              <a:spcAft>
                <a:spcPts val="1000"/>
              </a:spcAft>
              <a:buNone/>
            </a:pPr>
            <a:endParaRPr sz="200">
              <a:solidFill>
                <a:schemeClr val="dk1"/>
              </a:solidFill>
              <a:highlight>
                <a:srgbClr val="FFFFFF"/>
              </a:highlight>
            </a:endParaRPr>
          </a:p>
        </p:txBody>
      </p:sp>
      <p:sp>
        <p:nvSpPr>
          <p:cNvPr id="376" name="Google Shape;376;p43"/>
          <p:cNvSpPr txBox="1"/>
          <p:nvPr/>
        </p:nvSpPr>
        <p:spPr>
          <a:xfrm>
            <a:off x="1520625" y="1910650"/>
            <a:ext cx="6960900" cy="591900"/>
          </a:xfrm>
          <a:prstGeom prst="rect">
            <a:avLst/>
          </a:prstGeom>
          <a:solidFill>
            <a:schemeClr val="lt2"/>
          </a:solidFill>
          <a:ln>
            <a:noFill/>
          </a:ln>
        </p:spPr>
        <p:txBody>
          <a:bodyPr spcFirstLastPara="1" wrap="square" lIns="91425" tIns="45700" rIns="91425" bIns="45700" anchor="t" anchorCtr="0">
            <a:spAutoFit/>
          </a:bodyPr>
          <a:lstStyle/>
          <a:p>
            <a:pPr marL="457200" lvl="0" indent="0" algn="l" rtl="0">
              <a:lnSpc>
                <a:spcPct val="115000"/>
              </a:lnSpc>
              <a:spcBef>
                <a:spcPts val="0"/>
              </a:spcBef>
              <a:spcAft>
                <a:spcPts val="0"/>
              </a:spcAft>
              <a:buNone/>
            </a:pPr>
            <a:endParaRPr sz="3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r>
              <a:rPr lang="en" sz="1000">
                <a:solidFill>
                  <a:schemeClr val="dk1"/>
                </a:solidFill>
                <a:latin typeface="Roboto"/>
                <a:ea typeface="Roboto"/>
                <a:cs typeface="Roboto"/>
                <a:sym typeface="Roboto"/>
              </a:rPr>
              <a:t>Easterseals serves </a:t>
            </a:r>
            <a:r>
              <a:rPr lang="en" sz="1000" b="1">
                <a:solidFill>
                  <a:schemeClr val="dk1"/>
                </a:solidFill>
                <a:latin typeface="Roboto"/>
                <a:ea typeface="Roboto"/>
                <a:cs typeface="Roboto"/>
                <a:sym typeface="Roboto"/>
              </a:rPr>
              <a:t>1.5 million people annually </a:t>
            </a:r>
            <a:r>
              <a:rPr lang="en" sz="1000">
                <a:solidFill>
                  <a:schemeClr val="dk1"/>
                </a:solidFill>
                <a:latin typeface="Roboto"/>
                <a:ea typeface="Roboto"/>
                <a:cs typeface="Roboto"/>
                <a:sym typeface="Roboto"/>
              </a:rPr>
              <a:t>through its national network of Affiliates, delivering essential services and supports to expand local access to education, health, employment, and the community.</a:t>
            </a:r>
            <a:endParaRPr sz="10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600">
              <a:solidFill>
                <a:schemeClr val="dk1"/>
              </a:solidFill>
            </a:endParaRPr>
          </a:p>
        </p:txBody>
      </p:sp>
      <p:sp>
        <p:nvSpPr>
          <p:cNvPr id="377" name="Google Shape;377;p43"/>
          <p:cNvSpPr/>
          <p:nvPr/>
        </p:nvSpPr>
        <p:spPr>
          <a:xfrm>
            <a:off x="1544575" y="760600"/>
            <a:ext cx="5257200" cy="573000"/>
          </a:xfrm>
          <a:prstGeom prst="rec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457200" lvl="0" indent="0" algn="l" rtl="0">
              <a:lnSpc>
                <a:spcPct val="115000"/>
              </a:lnSpc>
              <a:spcBef>
                <a:spcPts val="0"/>
              </a:spcBef>
              <a:spcAft>
                <a:spcPts val="0"/>
              </a:spcAft>
              <a:buNone/>
            </a:pPr>
            <a:r>
              <a:rPr lang="en" sz="1000">
                <a:solidFill>
                  <a:schemeClr val="dk1"/>
                </a:solidFill>
                <a:latin typeface="Roboto"/>
                <a:ea typeface="Roboto"/>
                <a:cs typeface="Roboto"/>
                <a:sym typeface="Roboto"/>
              </a:rPr>
              <a:t>Easterseals is committed to </a:t>
            </a:r>
            <a:r>
              <a:rPr lang="en" sz="1000" b="1">
                <a:solidFill>
                  <a:schemeClr val="dk1"/>
                </a:solidFill>
                <a:latin typeface="Roboto"/>
                <a:ea typeface="Roboto"/>
                <a:cs typeface="Roboto"/>
                <a:sym typeface="Roboto"/>
              </a:rPr>
              <a:t>100% equity, inclusion and access </a:t>
            </a:r>
            <a:r>
              <a:rPr lang="en" sz="1000">
                <a:solidFill>
                  <a:schemeClr val="dk1"/>
                </a:solidFill>
                <a:latin typeface="Roboto"/>
                <a:ea typeface="Roboto"/>
                <a:cs typeface="Roboto"/>
                <a:sym typeface="Roboto"/>
              </a:rPr>
              <a:t>for people with disabilities, families, and communities, with more than 100 years leading in the way. </a:t>
            </a:r>
            <a:endParaRPr sz="1000">
              <a:solidFill>
                <a:schemeClr val="dk1"/>
              </a:solidFill>
              <a:latin typeface="Roboto"/>
              <a:ea typeface="Roboto"/>
              <a:cs typeface="Roboto"/>
              <a:sym typeface="Roboto"/>
            </a:endParaRPr>
          </a:p>
        </p:txBody>
      </p:sp>
      <p:sp>
        <p:nvSpPr>
          <p:cNvPr id="378" name="Google Shape;378;p43"/>
          <p:cNvSpPr txBox="1"/>
          <p:nvPr/>
        </p:nvSpPr>
        <p:spPr>
          <a:xfrm rot="5400000">
            <a:off x="1242082" y="859747"/>
            <a:ext cx="811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Roboto"/>
                <a:ea typeface="Roboto"/>
                <a:cs typeface="Roboto"/>
                <a:sym typeface="Roboto"/>
              </a:rPr>
              <a:t>WHAT</a:t>
            </a:r>
            <a:endParaRPr b="1">
              <a:latin typeface="Roboto"/>
              <a:ea typeface="Roboto"/>
              <a:cs typeface="Roboto"/>
              <a:sym typeface="Roboto"/>
            </a:endParaRPr>
          </a:p>
        </p:txBody>
      </p:sp>
      <p:sp>
        <p:nvSpPr>
          <p:cNvPr id="379" name="Google Shape;379;p43"/>
          <p:cNvSpPr txBox="1"/>
          <p:nvPr/>
        </p:nvSpPr>
        <p:spPr>
          <a:xfrm rot="5401270">
            <a:off x="1229749" y="1431794"/>
            <a:ext cx="811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Roboto"/>
                <a:ea typeface="Roboto"/>
                <a:cs typeface="Roboto"/>
                <a:sym typeface="Roboto"/>
              </a:rPr>
              <a:t>WHY</a:t>
            </a:r>
            <a:endParaRPr b="1">
              <a:latin typeface="Roboto"/>
              <a:ea typeface="Roboto"/>
              <a:cs typeface="Roboto"/>
              <a:sym typeface="Roboto"/>
            </a:endParaRPr>
          </a:p>
        </p:txBody>
      </p:sp>
      <p:sp>
        <p:nvSpPr>
          <p:cNvPr id="380" name="Google Shape;380;p43"/>
          <p:cNvSpPr txBox="1"/>
          <p:nvPr/>
        </p:nvSpPr>
        <p:spPr>
          <a:xfrm>
            <a:off x="1468375" y="2426350"/>
            <a:ext cx="2500500" cy="303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b="1">
                <a:solidFill>
                  <a:schemeClr val="dk1"/>
                </a:solidFill>
              </a:rPr>
              <a:t>        </a:t>
            </a:r>
            <a:r>
              <a:rPr lang="en" sz="900" b="1">
                <a:solidFill>
                  <a:schemeClr val="dk1"/>
                </a:solidFill>
                <a:latin typeface="Roboto"/>
                <a:ea typeface="Roboto"/>
                <a:cs typeface="Roboto"/>
                <a:sym typeface="Roboto"/>
              </a:rPr>
              <a:t> Education</a:t>
            </a:r>
            <a:endParaRPr sz="900" b="1">
              <a:solidFill>
                <a:schemeClr val="dk1"/>
              </a:solidFill>
              <a:latin typeface="Roboto"/>
              <a:ea typeface="Roboto"/>
              <a:cs typeface="Roboto"/>
              <a:sym typeface="Roboto"/>
            </a:endParaRPr>
          </a:p>
          <a:p>
            <a:pPr marL="457200" lvl="0" indent="-171450" algn="l" rtl="0">
              <a:lnSpc>
                <a:spcPct val="115000"/>
              </a:lnSpc>
              <a:spcBef>
                <a:spcPts val="0"/>
              </a:spcBef>
              <a:spcAft>
                <a:spcPts val="0"/>
              </a:spcAft>
              <a:buClr>
                <a:schemeClr val="dk1"/>
              </a:buClr>
              <a:buSzPts val="900"/>
              <a:buChar char="●"/>
            </a:pPr>
            <a:r>
              <a:rPr lang="en" sz="900">
                <a:solidFill>
                  <a:schemeClr val="dk1"/>
                </a:solidFill>
                <a:latin typeface="Roboto"/>
                <a:ea typeface="Roboto"/>
                <a:cs typeface="Roboto"/>
                <a:sym typeface="Roboto"/>
              </a:rPr>
              <a:t>Easterseals is one of the nation’s largest providers of </a:t>
            </a:r>
            <a:r>
              <a:rPr lang="en" sz="900" b="1">
                <a:solidFill>
                  <a:schemeClr val="dk1"/>
                </a:solidFill>
                <a:latin typeface="Roboto"/>
                <a:ea typeface="Roboto"/>
                <a:cs typeface="Roboto"/>
                <a:sym typeface="Roboto"/>
              </a:rPr>
              <a:t>early intervention services</a:t>
            </a:r>
            <a:r>
              <a:rPr lang="en" sz="900">
                <a:solidFill>
                  <a:schemeClr val="dk1"/>
                </a:solidFill>
                <a:latin typeface="Roboto"/>
                <a:ea typeface="Roboto"/>
                <a:cs typeface="Roboto"/>
                <a:sym typeface="Roboto"/>
              </a:rPr>
              <a:t>, setting the foundation for lifelong success in education and life</a:t>
            </a:r>
            <a:endParaRPr sz="300">
              <a:solidFill>
                <a:schemeClr val="dk1"/>
              </a:solidFill>
              <a:highlight>
                <a:srgbClr val="FFFFFF"/>
              </a:highlight>
              <a:latin typeface="Roboto"/>
              <a:ea typeface="Roboto"/>
              <a:cs typeface="Roboto"/>
              <a:sym typeface="Roboto"/>
            </a:endParaRPr>
          </a:p>
          <a:p>
            <a:pPr marL="457200" lvl="0" indent="-171450" algn="l" rtl="0">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Child Development Center Network  </a:t>
            </a:r>
            <a:endParaRPr sz="4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r>
              <a:rPr lang="en" sz="900">
                <a:solidFill>
                  <a:schemeClr val="dk1"/>
                </a:solidFill>
                <a:latin typeface="Roboto"/>
                <a:ea typeface="Roboto"/>
                <a:cs typeface="Roboto"/>
                <a:sym typeface="Roboto"/>
              </a:rPr>
              <a:t>is the nation’s largest non-profit provider of inclusive childcare </a:t>
            </a:r>
            <a:endParaRPr sz="900">
              <a:solidFill>
                <a:schemeClr val="dk1"/>
              </a:solidFill>
              <a:latin typeface="Roboto"/>
              <a:ea typeface="Roboto"/>
              <a:cs typeface="Roboto"/>
              <a:sym typeface="Roboto"/>
            </a:endParaRPr>
          </a:p>
          <a:p>
            <a:pPr marL="457200" lvl="0" indent="-171450" algn="l" rtl="0">
              <a:lnSpc>
                <a:spcPct val="115000"/>
              </a:lnSpc>
              <a:spcBef>
                <a:spcPts val="0"/>
              </a:spcBef>
              <a:spcAft>
                <a:spcPts val="0"/>
              </a:spcAft>
              <a:buClr>
                <a:schemeClr val="dk1"/>
              </a:buClr>
              <a:buSzPts val="900"/>
              <a:buFont typeface="Roboto"/>
              <a:buChar char="●"/>
            </a:pPr>
            <a:r>
              <a:rPr lang="en" sz="900" i="1">
                <a:solidFill>
                  <a:schemeClr val="dk1"/>
                </a:solidFill>
                <a:highlight>
                  <a:srgbClr val="FFFFFF"/>
                </a:highlight>
                <a:latin typeface="Roboto"/>
                <a:ea typeface="Roboto"/>
                <a:cs typeface="Roboto"/>
                <a:sym typeface="Roboto"/>
              </a:rPr>
              <a:t>Make the First Five Count </a:t>
            </a:r>
            <a:r>
              <a:rPr lang="en" sz="900">
                <a:solidFill>
                  <a:schemeClr val="dk1"/>
                </a:solidFill>
                <a:highlight>
                  <a:srgbClr val="FFFFFF"/>
                </a:highlight>
                <a:latin typeface="Roboto"/>
                <a:ea typeface="Roboto"/>
                <a:cs typeface="Roboto"/>
                <a:sym typeface="Roboto"/>
              </a:rPr>
              <a:t>initiative provides free online screening and helps ensure kids meet critical </a:t>
            </a:r>
            <a:r>
              <a:rPr lang="en" sz="900">
                <a:solidFill>
                  <a:schemeClr val="dk1"/>
                </a:solidFill>
                <a:latin typeface="Roboto"/>
                <a:ea typeface="Roboto"/>
                <a:cs typeface="Roboto"/>
                <a:sym typeface="Roboto"/>
              </a:rPr>
              <a:t>developmental milestones</a:t>
            </a:r>
            <a:endParaRPr sz="9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800">
              <a:solidFill>
                <a:schemeClr val="dk1"/>
              </a:solidFill>
              <a:highlight>
                <a:srgbClr val="FFFF00"/>
              </a:highlight>
            </a:endParaRPr>
          </a:p>
          <a:p>
            <a:pPr marL="457200" lvl="0" indent="0" algn="l" rtl="0">
              <a:lnSpc>
                <a:spcPct val="115000"/>
              </a:lnSpc>
              <a:spcBef>
                <a:spcPts val="0"/>
              </a:spcBef>
              <a:spcAft>
                <a:spcPts val="0"/>
              </a:spcAft>
              <a:buNone/>
            </a:pPr>
            <a:r>
              <a:rPr lang="en" sz="900">
                <a:solidFill>
                  <a:schemeClr val="dk1"/>
                </a:solidFill>
                <a:highlight>
                  <a:srgbClr val="FFFF00"/>
                </a:highlight>
              </a:rPr>
              <a:t> </a:t>
            </a:r>
            <a:endParaRPr sz="900">
              <a:solidFill>
                <a:schemeClr val="dk1"/>
              </a:solidFill>
              <a:highlight>
                <a:srgbClr val="FFFF00"/>
              </a:highlight>
            </a:endParaRPr>
          </a:p>
          <a:p>
            <a:pPr marL="457200" lvl="0" indent="0" algn="l" rtl="0">
              <a:lnSpc>
                <a:spcPct val="115000"/>
              </a:lnSpc>
              <a:spcBef>
                <a:spcPts val="0"/>
              </a:spcBef>
              <a:spcAft>
                <a:spcPts val="0"/>
              </a:spcAft>
              <a:buNone/>
            </a:pPr>
            <a:endParaRPr sz="900">
              <a:solidFill>
                <a:schemeClr val="dk1"/>
              </a:solidFill>
            </a:endParaRPr>
          </a:p>
          <a:p>
            <a:pPr marL="457200" lvl="0" indent="0" algn="l" rtl="0">
              <a:spcBef>
                <a:spcPts val="0"/>
              </a:spcBef>
              <a:spcAft>
                <a:spcPts val="0"/>
              </a:spcAft>
              <a:buNone/>
            </a:pPr>
            <a:endParaRPr sz="1000">
              <a:solidFill>
                <a:schemeClr val="dk1"/>
              </a:solidFill>
              <a:highlight>
                <a:srgbClr val="FFFFFF"/>
              </a:highlight>
            </a:endParaRPr>
          </a:p>
          <a:p>
            <a:pPr marL="0" lvl="0" indent="0" algn="l" rtl="0">
              <a:spcBef>
                <a:spcPts val="1000"/>
              </a:spcBef>
              <a:spcAft>
                <a:spcPts val="1000"/>
              </a:spcAft>
              <a:buNone/>
            </a:pPr>
            <a:endParaRPr sz="200">
              <a:solidFill>
                <a:schemeClr val="dk1"/>
              </a:solidFill>
              <a:highlight>
                <a:srgbClr val="FFFFFF"/>
              </a:highlight>
            </a:endParaRPr>
          </a:p>
        </p:txBody>
      </p:sp>
      <p:sp>
        <p:nvSpPr>
          <p:cNvPr id="381" name="Google Shape;381;p43"/>
          <p:cNvSpPr txBox="1"/>
          <p:nvPr/>
        </p:nvSpPr>
        <p:spPr>
          <a:xfrm rot="5400000">
            <a:off x="1229750" y="2010700"/>
            <a:ext cx="811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Roboto"/>
                <a:ea typeface="Roboto"/>
                <a:cs typeface="Roboto"/>
                <a:sym typeface="Roboto"/>
              </a:rPr>
              <a:t>HOW</a:t>
            </a:r>
            <a:endParaRPr b="1">
              <a:latin typeface="Roboto"/>
              <a:ea typeface="Roboto"/>
              <a:cs typeface="Roboto"/>
              <a:sym typeface="Roboto"/>
            </a:endParaRPr>
          </a:p>
        </p:txBody>
      </p:sp>
      <p:sp>
        <p:nvSpPr>
          <p:cNvPr id="382" name="Google Shape;382;p43"/>
          <p:cNvSpPr txBox="1"/>
          <p:nvPr/>
        </p:nvSpPr>
        <p:spPr>
          <a:xfrm>
            <a:off x="7014175" y="836800"/>
            <a:ext cx="1639500" cy="1219800"/>
          </a:xfrm>
          <a:prstGeom prst="rect">
            <a:avLst/>
          </a:prstGeom>
          <a:noFill/>
          <a:ln>
            <a:noFill/>
          </a:ln>
        </p:spPr>
        <p:txBody>
          <a:bodyPr spcFirstLastPara="1" wrap="square" lIns="91425" tIns="91425" rIns="91425" bIns="91425" anchor="t" anchorCtr="0">
            <a:spAutoFit/>
          </a:bodyPr>
          <a:lstStyle/>
          <a:p>
            <a:pPr marL="0" lvl="0" indent="0" algn="l" rtl="0">
              <a:lnSpc>
                <a:spcPct val="98181"/>
              </a:lnSpc>
              <a:spcBef>
                <a:spcPts val="0"/>
              </a:spcBef>
              <a:spcAft>
                <a:spcPts val="0"/>
              </a:spcAft>
              <a:buNone/>
            </a:pPr>
            <a:r>
              <a:rPr lang="en" sz="1000">
                <a:solidFill>
                  <a:schemeClr val="dk1"/>
                </a:solidFill>
                <a:latin typeface="Roboto"/>
                <a:ea typeface="Roboto"/>
                <a:cs typeface="Roboto"/>
                <a:sym typeface="Roboto"/>
              </a:rPr>
              <a:t>Easterseals is there for </a:t>
            </a:r>
            <a:r>
              <a:rPr lang="en" sz="1000" b="1">
                <a:solidFill>
                  <a:schemeClr val="dk1"/>
                </a:solidFill>
                <a:latin typeface="Roboto"/>
                <a:ea typeface="Roboto"/>
                <a:cs typeface="Roboto"/>
                <a:sym typeface="Roboto"/>
              </a:rPr>
              <a:t>CHILDREN, ADULTS, SENIORS, CAREGIVERS, VETERANS – </a:t>
            </a:r>
            <a:r>
              <a:rPr lang="en" sz="1000">
                <a:solidFill>
                  <a:schemeClr val="dk1"/>
                </a:solidFill>
                <a:latin typeface="Roboto"/>
                <a:ea typeface="Roboto"/>
                <a:cs typeface="Roboto"/>
                <a:sym typeface="Roboto"/>
              </a:rPr>
              <a:t>and their families.</a:t>
            </a:r>
            <a:endParaRPr sz="900">
              <a:solidFill>
                <a:schemeClr val="dk1"/>
              </a:solidFill>
              <a:highlight>
                <a:srgbClr val="FFFFFF"/>
              </a:highlight>
            </a:endParaRPr>
          </a:p>
          <a:p>
            <a:pPr marL="0" lvl="0" indent="0" algn="l" rtl="0">
              <a:spcBef>
                <a:spcPts val="1800"/>
              </a:spcBef>
              <a:spcAft>
                <a:spcPts val="1000"/>
              </a:spcAft>
              <a:buNone/>
            </a:pPr>
            <a:endParaRPr sz="100">
              <a:solidFill>
                <a:schemeClr val="dk1"/>
              </a:solidFill>
              <a:highlight>
                <a:srgbClr val="FFFFFF"/>
              </a:highlight>
            </a:endParaRPr>
          </a:p>
        </p:txBody>
      </p:sp>
      <p:sp>
        <p:nvSpPr>
          <p:cNvPr id="383" name="Google Shape;383;p43"/>
          <p:cNvSpPr/>
          <p:nvPr/>
        </p:nvSpPr>
        <p:spPr>
          <a:xfrm>
            <a:off x="7005825" y="878000"/>
            <a:ext cx="1548300" cy="910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3"/>
          <p:cNvSpPr txBox="1"/>
          <p:nvPr/>
        </p:nvSpPr>
        <p:spPr>
          <a:xfrm rot="5400000">
            <a:off x="613550" y="3245700"/>
            <a:ext cx="2044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Roboto"/>
                <a:ea typeface="Roboto"/>
                <a:cs typeface="Roboto"/>
                <a:sym typeface="Roboto"/>
              </a:rPr>
              <a:t>PROOF POINTS</a:t>
            </a:r>
            <a:endParaRPr b="1">
              <a:latin typeface="Roboto"/>
              <a:ea typeface="Roboto"/>
              <a:cs typeface="Roboto"/>
              <a:sym typeface="Roboto"/>
            </a:endParaRPr>
          </a:p>
        </p:txBody>
      </p:sp>
      <p:sp>
        <p:nvSpPr>
          <p:cNvPr id="385" name="Google Shape;385;p43"/>
          <p:cNvSpPr txBox="1"/>
          <p:nvPr/>
        </p:nvSpPr>
        <p:spPr>
          <a:xfrm rot="5400000">
            <a:off x="5880921" y="1124713"/>
            <a:ext cx="2044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Roboto"/>
                <a:ea typeface="Roboto"/>
                <a:cs typeface="Roboto"/>
                <a:sym typeface="Roboto"/>
              </a:rPr>
              <a:t>WHO</a:t>
            </a:r>
            <a:endParaRPr b="1">
              <a:latin typeface="Roboto"/>
              <a:ea typeface="Roboto"/>
              <a:cs typeface="Roboto"/>
              <a:sym typeface="Roboto"/>
            </a:endParaRPr>
          </a:p>
        </p:txBody>
      </p:sp>
      <p:sp>
        <p:nvSpPr>
          <p:cNvPr id="386" name="Google Shape;386;p43"/>
          <p:cNvSpPr txBox="1"/>
          <p:nvPr/>
        </p:nvSpPr>
        <p:spPr>
          <a:xfrm>
            <a:off x="6741425" y="2417970"/>
            <a:ext cx="1969500" cy="226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latin typeface="Roboto"/>
                <a:ea typeface="Roboto"/>
                <a:cs typeface="Roboto"/>
                <a:sym typeface="Roboto"/>
              </a:rPr>
              <a:t>Community</a:t>
            </a:r>
            <a:endParaRPr sz="900" b="1">
              <a:latin typeface="Roboto"/>
              <a:ea typeface="Roboto"/>
              <a:cs typeface="Roboto"/>
              <a:sym typeface="Roboto"/>
            </a:endParaRPr>
          </a:p>
          <a:p>
            <a:pPr marL="114300" lvl="0" indent="-171450" algn="l" rtl="0">
              <a:spcBef>
                <a:spcPts val="0"/>
              </a:spcBef>
              <a:spcAft>
                <a:spcPts val="0"/>
              </a:spcAft>
              <a:buSzPts val="900"/>
              <a:buChar char="●"/>
            </a:pPr>
            <a:r>
              <a:rPr lang="en" sz="900">
                <a:latin typeface="Roboto"/>
                <a:ea typeface="Roboto"/>
                <a:cs typeface="Roboto"/>
                <a:sym typeface="Roboto"/>
              </a:rPr>
              <a:t>Easterseals makes it possible  for people with disabilities of all ages to</a:t>
            </a:r>
            <a:r>
              <a:rPr lang="en" sz="900" b="1">
                <a:latin typeface="Roboto"/>
                <a:ea typeface="Roboto"/>
                <a:cs typeface="Roboto"/>
                <a:sym typeface="Roboto"/>
              </a:rPr>
              <a:t> live more independently</a:t>
            </a:r>
            <a:r>
              <a:rPr lang="en" sz="900">
                <a:latin typeface="Roboto"/>
                <a:ea typeface="Roboto"/>
                <a:cs typeface="Roboto"/>
                <a:sym typeface="Roboto"/>
              </a:rPr>
              <a:t> so they can fully participate in their communities through</a:t>
            </a:r>
            <a:endParaRPr sz="900">
              <a:latin typeface="Roboto"/>
              <a:ea typeface="Roboto"/>
              <a:cs typeface="Roboto"/>
              <a:sym typeface="Roboto"/>
            </a:endParaRPr>
          </a:p>
          <a:p>
            <a:pPr marL="285750" lvl="0" indent="-171450" algn="l" rtl="0">
              <a:spcBef>
                <a:spcPts val="0"/>
              </a:spcBef>
              <a:spcAft>
                <a:spcPts val="0"/>
              </a:spcAft>
              <a:buSzPts val="900"/>
              <a:buFont typeface="Roboto"/>
              <a:buChar char="-"/>
            </a:pPr>
            <a:r>
              <a:rPr lang="en" sz="900">
                <a:latin typeface="Roboto"/>
                <a:ea typeface="Roboto"/>
                <a:cs typeface="Roboto"/>
                <a:sym typeface="Roboto"/>
              </a:rPr>
              <a:t>Transportation services</a:t>
            </a:r>
            <a:endParaRPr sz="900">
              <a:latin typeface="Roboto"/>
              <a:ea typeface="Roboto"/>
              <a:cs typeface="Roboto"/>
              <a:sym typeface="Roboto"/>
            </a:endParaRPr>
          </a:p>
          <a:p>
            <a:pPr marL="285750" lvl="0" indent="-171450" algn="l" rtl="0">
              <a:spcBef>
                <a:spcPts val="0"/>
              </a:spcBef>
              <a:spcAft>
                <a:spcPts val="0"/>
              </a:spcAft>
              <a:buSzPts val="900"/>
              <a:buFont typeface="Roboto"/>
              <a:buChar char="-"/>
            </a:pPr>
            <a:r>
              <a:rPr lang="en" sz="900">
                <a:latin typeface="Roboto"/>
                <a:ea typeface="Roboto"/>
                <a:cs typeface="Roboto"/>
                <a:sym typeface="Roboto"/>
              </a:rPr>
              <a:t>Independent living options</a:t>
            </a:r>
            <a:endParaRPr sz="900">
              <a:latin typeface="Roboto"/>
              <a:ea typeface="Roboto"/>
              <a:cs typeface="Roboto"/>
              <a:sym typeface="Roboto"/>
            </a:endParaRPr>
          </a:p>
          <a:p>
            <a:pPr marL="285750" lvl="0" indent="-171450" algn="l" rtl="0">
              <a:spcBef>
                <a:spcPts val="0"/>
              </a:spcBef>
              <a:spcAft>
                <a:spcPts val="0"/>
              </a:spcAft>
              <a:buSzPts val="900"/>
              <a:buFont typeface="Roboto"/>
              <a:buChar char="-"/>
            </a:pPr>
            <a:r>
              <a:rPr lang="en" sz="900">
                <a:latin typeface="Roboto"/>
                <a:ea typeface="Roboto"/>
                <a:cs typeface="Roboto"/>
                <a:sym typeface="Roboto"/>
              </a:rPr>
              <a:t>Camp and recreation programs</a:t>
            </a:r>
            <a:endParaRPr sz="900">
              <a:latin typeface="Roboto"/>
              <a:ea typeface="Roboto"/>
              <a:cs typeface="Roboto"/>
              <a:sym typeface="Roboto"/>
            </a:endParaRPr>
          </a:p>
          <a:p>
            <a:pPr marL="285750" lvl="0" indent="-171450" algn="l" rtl="0">
              <a:spcBef>
                <a:spcPts val="0"/>
              </a:spcBef>
              <a:spcAft>
                <a:spcPts val="0"/>
              </a:spcAft>
              <a:buSzPts val="900"/>
              <a:buFont typeface="Roboto"/>
              <a:buChar char="-"/>
            </a:pPr>
            <a:r>
              <a:rPr lang="en" sz="900">
                <a:latin typeface="Roboto"/>
                <a:ea typeface="Roboto"/>
                <a:cs typeface="Roboto"/>
                <a:sym typeface="Roboto"/>
              </a:rPr>
              <a:t>Digital/financial literacy programs</a:t>
            </a:r>
            <a:endParaRPr sz="900">
              <a:latin typeface="Roboto"/>
              <a:ea typeface="Roboto"/>
              <a:cs typeface="Roboto"/>
              <a:sym typeface="Roboto"/>
            </a:endParaRPr>
          </a:p>
          <a:p>
            <a:pPr marL="285750" lvl="0" indent="-171450" algn="l" rtl="0">
              <a:spcBef>
                <a:spcPts val="0"/>
              </a:spcBef>
              <a:spcAft>
                <a:spcPts val="0"/>
              </a:spcAft>
              <a:buSzPts val="900"/>
              <a:buFont typeface="Roboto"/>
              <a:buChar char="-"/>
            </a:pPr>
            <a:r>
              <a:rPr lang="en" sz="900">
                <a:latin typeface="Roboto"/>
                <a:ea typeface="Roboto"/>
                <a:cs typeface="Roboto"/>
                <a:sym typeface="Roboto"/>
              </a:rPr>
              <a:t>Wellness programs</a:t>
            </a:r>
            <a:endParaRPr sz="900">
              <a:latin typeface="Roboto"/>
              <a:ea typeface="Roboto"/>
              <a:cs typeface="Roboto"/>
              <a:sym typeface="Roboto"/>
            </a:endParaRPr>
          </a:p>
          <a:p>
            <a:pPr marL="285750" lvl="0" indent="-171450" algn="l" rtl="0">
              <a:spcBef>
                <a:spcPts val="0"/>
              </a:spcBef>
              <a:spcAft>
                <a:spcPts val="0"/>
              </a:spcAft>
              <a:buSzPts val="900"/>
              <a:buFont typeface="Roboto"/>
              <a:buChar char="-"/>
            </a:pPr>
            <a:r>
              <a:rPr lang="en" sz="900">
                <a:latin typeface="Roboto"/>
                <a:ea typeface="Roboto"/>
                <a:cs typeface="Roboto"/>
                <a:sym typeface="Roboto"/>
              </a:rPr>
              <a:t>Adult day services </a:t>
            </a:r>
            <a:endParaRPr sz="900">
              <a:latin typeface="Roboto"/>
              <a:ea typeface="Roboto"/>
              <a:cs typeface="Roboto"/>
              <a:sym typeface="Roboto"/>
            </a:endParaRPr>
          </a:p>
          <a:p>
            <a:pPr marL="457200" lvl="0" indent="0" algn="l" rtl="0">
              <a:spcBef>
                <a:spcPts val="0"/>
              </a:spcBef>
              <a:spcAft>
                <a:spcPts val="0"/>
              </a:spcAft>
              <a:buNone/>
            </a:pPr>
            <a:endParaRPr sz="900"/>
          </a:p>
        </p:txBody>
      </p:sp>
      <p:sp>
        <p:nvSpPr>
          <p:cNvPr id="387" name="Google Shape;387;p43"/>
          <p:cNvSpPr txBox="1"/>
          <p:nvPr/>
        </p:nvSpPr>
        <p:spPr>
          <a:xfrm>
            <a:off x="3749925" y="2407400"/>
            <a:ext cx="2007600" cy="266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900" b="1">
                <a:solidFill>
                  <a:schemeClr val="dk1"/>
                </a:solidFill>
                <a:latin typeface="Roboto"/>
                <a:ea typeface="Roboto"/>
                <a:cs typeface="Roboto"/>
                <a:sym typeface="Roboto"/>
              </a:rPr>
              <a:t>Health</a:t>
            </a:r>
            <a:endParaRPr sz="900" b="1">
              <a:solidFill>
                <a:schemeClr val="dk1"/>
              </a:solidFill>
              <a:latin typeface="Roboto"/>
              <a:ea typeface="Roboto"/>
              <a:cs typeface="Roboto"/>
              <a:sym typeface="Roboto"/>
            </a:endParaRPr>
          </a:p>
          <a:p>
            <a:pPr marL="171450" lvl="0" indent="-177800" algn="l" rtl="0">
              <a:lnSpc>
                <a:spcPct val="115000"/>
              </a:lnSpc>
              <a:spcBef>
                <a:spcPts val="0"/>
              </a:spcBef>
              <a:spcAft>
                <a:spcPts val="0"/>
              </a:spcAft>
              <a:buClr>
                <a:schemeClr val="dk1"/>
              </a:buClr>
              <a:buSzPts val="1000"/>
              <a:buChar char="●"/>
            </a:pPr>
            <a:r>
              <a:rPr lang="en" sz="900">
                <a:solidFill>
                  <a:schemeClr val="dk1"/>
                </a:solidFill>
                <a:latin typeface="Roboto"/>
                <a:ea typeface="Roboto"/>
                <a:cs typeface="Roboto"/>
                <a:sym typeface="Roboto"/>
              </a:rPr>
              <a:t>Easterseals provides </a:t>
            </a:r>
            <a:r>
              <a:rPr lang="en" sz="900" b="1">
                <a:solidFill>
                  <a:schemeClr val="dk1"/>
                </a:solidFill>
                <a:latin typeface="Roboto"/>
                <a:ea typeface="Roboto"/>
                <a:cs typeface="Roboto"/>
                <a:sym typeface="Roboto"/>
              </a:rPr>
              <a:t>comprehensive therapies          and health supports</a:t>
            </a:r>
            <a:r>
              <a:rPr lang="en" sz="900">
                <a:solidFill>
                  <a:schemeClr val="dk1"/>
                </a:solidFill>
                <a:latin typeface="Roboto"/>
                <a:ea typeface="Roboto"/>
                <a:cs typeface="Roboto"/>
                <a:sym typeface="Roboto"/>
              </a:rPr>
              <a:t> for all ages, including</a:t>
            </a:r>
            <a:endParaRPr sz="900">
              <a:solidFill>
                <a:schemeClr val="dk1"/>
              </a:solidFill>
              <a:latin typeface="Roboto"/>
              <a:ea typeface="Roboto"/>
              <a:cs typeface="Roboto"/>
              <a:sym typeface="Roboto"/>
            </a:endParaRPr>
          </a:p>
          <a:p>
            <a:pPr marL="314325" lvl="0" indent="-171450" algn="l" rtl="0">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Early intervention and care </a:t>
            </a:r>
            <a:endParaRPr sz="900">
              <a:solidFill>
                <a:schemeClr val="dk1"/>
              </a:solidFill>
              <a:latin typeface="Roboto"/>
              <a:ea typeface="Roboto"/>
              <a:cs typeface="Roboto"/>
              <a:sym typeface="Roboto"/>
            </a:endParaRPr>
          </a:p>
          <a:p>
            <a:pPr marL="314325" lvl="0" indent="-171450" algn="l" rtl="0">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Physical, speech, and occupational therapies</a:t>
            </a:r>
            <a:endParaRPr sz="900">
              <a:solidFill>
                <a:schemeClr val="dk1"/>
              </a:solidFill>
              <a:latin typeface="Roboto"/>
              <a:ea typeface="Roboto"/>
              <a:cs typeface="Roboto"/>
              <a:sym typeface="Roboto"/>
            </a:endParaRPr>
          </a:p>
          <a:p>
            <a:pPr marL="314325" lvl="0" indent="-171450" algn="l" rtl="0">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Autism services and supports</a:t>
            </a:r>
            <a:endParaRPr sz="900">
              <a:solidFill>
                <a:schemeClr val="dk1"/>
              </a:solidFill>
              <a:latin typeface="Roboto"/>
              <a:ea typeface="Roboto"/>
              <a:cs typeface="Roboto"/>
              <a:sym typeface="Roboto"/>
            </a:endParaRPr>
          </a:p>
          <a:p>
            <a:pPr marL="314325" lvl="0" indent="-171450" algn="l" rtl="0">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Nutrition programs</a:t>
            </a:r>
            <a:endParaRPr sz="900">
              <a:solidFill>
                <a:schemeClr val="dk1"/>
              </a:solidFill>
              <a:latin typeface="Roboto"/>
              <a:ea typeface="Roboto"/>
              <a:cs typeface="Roboto"/>
              <a:sym typeface="Roboto"/>
            </a:endParaRPr>
          </a:p>
          <a:p>
            <a:pPr marL="314325" lvl="0" indent="-171450" algn="l" rtl="0">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Behavioral health services</a:t>
            </a:r>
            <a:endParaRPr sz="900">
              <a:solidFill>
                <a:schemeClr val="dk1"/>
              </a:solidFill>
              <a:latin typeface="Roboto"/>
              <a:ea typeface="Roboto"/>
              <a:cs typeface="Roboto"/>
              <a:sym typeface="Roboto"/>
            </a:endParaRPr>
          </a:p>
          <a:p>
            <a:pPr marL="314325" lvl="0" indent="-171450" algn="l" rtl="0">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In-home care and support </a:t>
            </a:r>
            <a:endParaRPr sz="900">
              <a:solidFill>
                <a:schemeClr val="dk1"/>
              </a:solidFill>
              <a:latin typeface="Roboto"/>
              <a:ea typeface="Roboto"/>
              <a:cs typeface="Roboto"/>
              <a:sym typeface="Roboto"/>
            </a:endParaRPr>
          </a:p>
          <a:p>
            <a:pPr marL="314325" lvl="0" indent="-171450" algn="l" rtl="0">
              <a:lnSpc>
                <a:spcPct val="115000"/>
              </a:lnSpc>
              <a:spcBef>
                <a:spcPts val="0"/>
              </a:spcBef>
              <a:spcAft>
                <a:spcPts val="0"/>
              </a:spcAft>
              <a:buClr>
                <a:schemeClr val="dk1"/>
              </a:buClr>
              <a:buSzPts val="900"/>
              <a:buFont typeface="Roboto"/>
              <a:buChar char="-"/>
            </a:pPr>
            <a:r>
              <a:rPr lang="en" sz="900">
                <a:solidFill>
                  <a:schemeClr val="dk1"/>
                </a:solidFill>
                <a:latin typeface="Roboto"/>
                <a:ea typeface="Roboto"/>
                <a:cs typeface="Roboto"/>
                <a:sym typeface="Roboto"/>
              </a:rPr>
              <a:t>Adult day services</a:t>
            </a:r>
            <a:endParaRPr sz="900">
              <a:solidFill>
                <a:schemeClr val="dk1"/>
              </a:solidFill>
              <a:latin typeface="Roboto"/>
              <a:ea typeface="Roboto"/>
              <a:cs typeface="Roboto"/>
              <a:sym typeface="Roboto"/>
            </a:endParaRPr>
          </a:p>
          <a:p>
            <a:pPr marL="314325" lvl="0" indent="-228600" algn="l" rtl="0">
              <a:lnSpc>
                <a:spcPct val="115000"/>
              </a:lnSpc>
              <a:spcBef>
                <a:spcPts val="0"/>
              </a:spcBef>
              <a:spcAft>
                <a:spcPts val="0"/>
              </a:spcAft>
              <a:buNone/>
            </a:pPr>
            <a:endParaRPr sz="1000" b="1">
              <a:solidFill>
                <a:schemeClr val="dk1"/>
              </a:solidFill>
            </a:endParaRPr>
          </a:p>
          <a:p>
            <a:pPr marL="0" lvl="0" indent="0" algn="l" rtl="0">
              <a:spcBef>
                <a:spcPts val="0"/>
              </a:spcBef>
              <a:spcAft>
                <a:spcPts val="0"/>
              </a:spcAft>
              <a:buNone/>
            </a:pPr>
            <a:endParaRPr/>
          </a:p>
        </p:txBody>
      </p:sp>
      <p:sp>
        <p:nvSpPr>
          <p:cNvPr id="388" name="Google Shape;388;p43"/>
          <p:cNvSpPr/>
          <p:nvPr/>
        </p:nvSpPr>
        <p:spPr>
          <a:xfrm>
            <a:off x="1435400" y="69200"/>
            <a:ext cx="7203900" cy="697800"/>
          </a:xfrm>
          <a:prstGeom prst="triangle">
            <a:avLst>
              <a:gd name="adj" fmla="val 50207"/>
            </a:avLst>
          </a:prstGeom>
          <a:solidFill>
            <a:srgbClr val="FF6600"/>
          </a:solidFill>
          <a:ln w="254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9" name="Google Shape;389;p43"/>
          <p:cNvPicPr preferRelativeResize="0"/>
          <p:nvPr/>
        </p:nvPicPr>
        <p:blipFill>
          <a:blip r:embed="rId3">
            <a:alphaModFix/>
          </a:blip>
          <a:stretch>
            <a:fillRect/>
          </a:stretch>
        </p:blipFill>
        <p:spPr>
          <a:xfrm>
            <a:off x="4416158" y="244775"/>
            <a:ext cx="1256492" cy="492600"/>
          </a:xfrm>
          <a:prstGeom prst="rect">
            <a:avLst/>
          </a:prstGeom>
          <a:noFill/>
          <a:ln>
            <a:noFill/>
          </a:ln>
        </p:spPr>
      </p:pic>
      <p:sp>
        <p:nvSpPr>
          <p:cNvPr id="390" name="Google Shape;390;p43"/>
          <p:cNvSpPr txBox="1">
            <a:spLocks noGrp="1"/>
          </p:cNvSpPr>
          <p:nvPr>
            <p:ph type="sldNum" idx="12"/>
          </p:nvPr>
        </p:nvSpPr>
        <p:spPr>
          <a:xfrm>
            <a:off x="83962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6"/>
          <p:cNvPicPr preferRelativeResize="0"/>
          <p:nvPr/>
        </p:nvPicPr>
        <p:blipFill rotWithShape="1">
          <a:blip r:embed="rId3">
            <a:alphaModFix/>
          </a:blip>
          <a:srcRect r="31167"/>
          <a:stretch/>
        </p:blipFill>
        <p:spPr>
          <a:xfrm>
            <a:off x="7370275" y="0"/>
            <a:ext cx="1773725" cy="3158350"/>
          </a:xfrm>
          <a:prstGeom prst="rect">
            <a:avLst/>
          </a:prstGeom>
          <a:noFill/>
          <a:ln>
            <a:noFill/>
          </a:ln>
        </p:spPr>
      </p:pic>
      <p:pic>
        <p:nvPicPr>
          <p:cNvPr id="142" name="Google Shape;142;p26"/>
          <p:cNvPicPr preferRelativeResize="0"/>
          <p:nvPr/>
        </p:nvPicPr>
        <p:blipFill rotWithShape="1">
          <a:blip r:embed="rId4">
            <a:alphaModFix/>
          </a:blip>
          <a:srcRect/>
          <a:stretch/>
        </p:blipFill>
        <p:spPr>
          <a:xfrm rot="5400000">
            <a:off x="163698" y="2117202"/>
            <a:ext cx="2876025" cy="1438025"/>
          </a:xfrm>
          <a:prstGeom prst="rect">
            <a:avLst/>
          </a:prstGeom>
          <a:noFill/>
          <a:ln>
            <a:noFill/>
          </a:ln>
        </p:spPr>
      </p:pic>
      <p:sp>
        <p:nvSpPr>
          <p:cNvPr id="143" name="Google Shape;143;p26"/>
          <p:cNvSpPr txBox="1"/>
          <p:nvPr/>
        </p:nvSpPr>
        <p:spPr>
          <a:xfrm>
            <a:off x="2545031" y="1398202"/>
            <a:ext cx="5193300" cy="492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200">
                <a:solidFill>
                  <a:srgbClr val="004473"/>
                </a:solidFill>
                <a:latin typeface="Roboto"/>
                <a:ea typeface="Roboto"/>
                <a:cs typeface="Roboto"/>
                <a:sym typeface="Roboto"/>
              </a:rPr>
              <a:t>Tell Easterseals’ Story...</a:t>
            </a:r>
            <a:endParaRPr sz="700"/>
          </a:p>
        </p:txBody>
      </p:sp>
      <p:sp>
        <p:nvSpPr>
          <p:cNvPr id="144" name="Google Shape;144;p26"/>
          <p:cNvSpPr txBox="1"/>
          <p:nvPr/>
        </p:nvSpPr>
        <p:spPr>
          <a:xfrm>
            <a:off x="2545031" y="1957189"/>
            <a:ext cx="5193300" cy="22527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 sz="1200">
                <a:solidFill>
                  <a:srgbClr val="CF4B04"/>
                </a:solidFill>
              </a:rPr>
              <a:t>A</a:t>
            </a:r>
            <a:r>
              <a:rPr lang="en" sz="1200">
                <a:solidFill>
                  <a:srgbClr val="CF4B04"/>
                </a:solidFill>
                <a:latin typeface="Arial"/>
                <a:ea typeface="Arial"/>
                <a:cs typeface="Arial"/>
                <a:sym typeface="Arial"/>
              </a:rPr>
              <a:t>uthentically through the eyes of the disability community</a:t>
            </a:r>
            <a:r>
              <a:rPr lang="en" sz="1200">
                <a:solidFill>
                  <a:srgbClr val="000000"/>
                </a:solidFill>
                <a:latin typeface="Arial"/>
                <a:ea typeface="Arial"/>
                <a:cs typeface="Arial"/>
                <a:sym typeface="Arial"/>
              </a:rPr>
              <a:t>, whether by the families and individuals served or the influencers, actors,</a:t>
            </a:r>
            <a:r>
              <a:rPr lang="en" sz="1200"/>
              <a:t> </a:t>
            </a:r>
            <a:r>
              <a:rPr lang="en" sz="1200">
                <a:solidFill>
                  <a:srgbClr val="000000"/>
                </a:solidFill>
                <a:latin typeface="Arial"/>
                <a:ea typeface="Arial"/>
                <a:cs typeface="Arial"/>
                <a:sym typeface="Arial"/>
              </a:rPr>
              <a:t>and ambassadors who champion Easterseals and its c</a:t>
            </a:r>
            <a:r>
              <a:rPr lang="en" sz="1200"/>
              <a:t>ommitment to full equity, access and </a:t>
            </a:r>
            <a:r>
              <a:rPr lang="en" sz="1200">
                <a:solidFill>
                  <a:srgbClr val="000000"/>
                </a:solidFill>
                <a:latin typeface="Arial"/>
                <a:ea typeface="Arial"/>
                <a:cs typeface="Arial"/>
                <a:sym typeface="Arial"/>
              </a:rPr>
              <a:t>inclusion for people with disabilities, families, and communities nationwide. </a:t>
            </a:r>
            <a:r>
              <a:rPr lang="en" sz="1200"/>
              <a:t>W</a:t>
            </a:r>
            <a:r>
              <a:rPr lang="en" sz="1200">
                <a:solidFill>
                  <a:srgbClr val="000000"/>
                </a:solidFill>
                <a:latin typeface="Arial"/>
                <a:ea typeface="Arial"/>
                <a:cs typeface="Arial"/>
                <a:sym typeface="Arial"/>
              </a:rPr>
              <a:t>e'll team with them to bring the testimonial-type PSAs and additional videos/photos to life </a:t>
            </a:r>
            <a:r>
              <a:rPr lang="en" sz="1200"/>
              <a:t>through earned media strategies to increase awareness of our work and our impact for heightened engagement with national and local funders, donors, strategic partners, legislators, media, the disability community, and other influencers.</a:t>
            </a:r>
            <a:endParaRPr sz="700"/>
          </a:p>
        </p:txBody>
      </p:sp>
      <p:sp>
        <p:nvSpPr>
          <p:cNvPr id="145" name="Google Shape;145;p26"/>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None/>
            </a:pPr>
            <a:fld id="{00000000-1234-1234-1234-123412341234}" type="slidenum">
              <a:rPr lang="en" sz="1000">
                <a:solidFill>
                  <a:schemeClr val="dk1"/>
                </a:solidFill>
                <a:latin typeface="Arial"/>
                <a:ea typeface="Arial"/>
                <a:cs typeface="Arial"/>
                <a:sym typeface="Arial"/>
              </a:rPr>
              <a:t>2</a:t>
            </a:fld>
            <a:endParaRPr sz="10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Shape 394"/>
        <p:cNvGrpSpPr/>
        <p:nvPr/>
      </p:nvGrpSpPr>
      <p:grpSpPr>
        <a:xfrm>
          <a:off x="0" y="0"/>
          <a:ext cx="0" cy="0"/>
          <a:chOff x="0" y="0"/>
          <a:chExt cx="0" cy="0"/>
        </a:xfrm>
      </p:grpSpPr>
      <p:pic>
        <p:nvPicPr>
          <p:cNvPr id="395" name="Google Shape;395;p44"/>
          <p:cNvPicPr preferRelativeResize="0"/>
          <p:nvPr/>
        </p:nvPicPr>
        <p:blipFill>
          <a:blip r:embed="rId3">
            <a:alphaModFix/>
          </a:blip>
          <a:stretch>
            <a:fillRect/>
          </a:stretch>
        </p:blipFill>
        <p:spPr>
          <a:xfrm>
            <a:off x="0" y="0"/>
            <a:ext cx="9144000" cy="5143500"/>
          </a:xfrm>
          <a:prstGeom prst="rect">
            <a:avLst/>
          </a:prstGeom>
          <a:noFill/>
          <a:ln>
            <a:noFill/>
          </a:ln>
        </p:spPr>
      </p:pic>
      <p:sp>
        <p:nvSpPr>
          <p:cNvPr id="396" name="Google Shape;396;p44"/>
          <p:cNvSpPr txBox="1"/>
          <p:nvPr/>
        </p:nvSpPr>
        <p:spPr>
          <a:xfrm>
            <a:off x="621350" y="1581650"/>
            <a:ext cx="55830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a:solidFill>
                  <a:schemeClr val="lt1"/>
                </a:solidFill>
                <a:latin typeface="Roboto"/>
                <a:ea typeface="Roboto"/>
                <a:cs typeface="Roboto"/>
                <a:sym typeface="Roboto"/>
              </a:rPr>
              <a:t>Messaging Already in Action…</a:t>
            </a:r>
            <a:endParaRPr sz="3100">
              <a:solidFill>
                <a:schemeClr val="lt1"/>
              </a:solidFill>
              <a:latin typeface="Roboto"/>
              <a:ea typeface="Roboto"/>
              <a:cs typeface="Roboto"/>
              <a:sym typeface="Roboto"/>
            </a:endParaRPr>
          </a:p>
        </p:txBody>
      </p:sp>
      <p:pic>
        <p:nvPicPr>
          <p:cNvPr id="397" name="Google Shape;397;p44"/>
          <p:cNvPicPr preferRelativeResize="0"/>
          <p:nvPr/>
        </p:nvPicPr>
        <p:blipFill>
          <a:blip r:embed="rId4">
            <a:alphaModFix/>
          </a:blip>
          <a:stretch>
            <a:fillRect/>
          </a:stretch>
        </p:blipFill>
        <p:spPr>
          <a:xfrm>
            <a:off x="7353150" y="4287888"/>
            <a:ext cx="1676400" cy="657225"/>
          </a:xfrm>
          <a:prstGeom prst="rect">
            <a:avLst/>
          </a:prstGeom>
          <a:noFill/>
          <a:ln>
            <a:noFill/>
          </a:ln>
        </p:spPr>
      </p:pic>
      <p:sp>
        <p:nvSpPr>
          <p:cNvPr id="398" name="Google Shape;398;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45"/>
          <p:cNvPicPr preferRelativeResize="0"/>
          <p:nvPr/>
        </p:nvPicPr>
        <p:blipFill>
          <a:blip r:embed="rId3">
            <a:alphaModFix/>
          </a:blip>
          <a:stretch>
            <a:fillRect/>
          </a:stretch>
        </p:blipFill>
        <p:spPr>
          <a:xfrm>
            <a:off x="5212800" y="142700"/>
            <a:ext cx="2820375" cy="4640500"/>
          </a:xfrm>
          <a:prstGeom prst="rect">
            <a:avLst/>
          </a:prstGeom>
          <a:noFill/>
          <a:ln w="9525" cap="flat" cmpd="sng">
            <a:solidFill>
              <a:schemeClr val="dk2"/>
            </a:solidFill>
            <a:prstDash val="solid"/>
            <a:round/>
            <a:headEnd type="none" w="sm" len="sm"/>
            <a:tailEnd type="none" w="sm" len="sm"/>
          </a:ln>
        </p:spPr>
      </p:pic>
      <p:sp>
        <p:nvSpPr>
          <p:cNvPr id="404" name="Google Shape;404;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405" name="Google Shape;405;p45"/>
          <p:cNvPicPr preferRelativeResize="0"/>
          <p:nvPr/>
        </p:nvPicPr>
        <p:blipFill>
          <a:blip r:embed="rId4">
            <a:alphaModFix/>
          </a:blip>
          <a:stretch>
            <a:fillRect/>
          </a:stretch>
        </p:blipFill>
        <p:spPr>
          <a:xfrm>
            <a:off x="708550" y="193225"/>
            <a:ext cx="3206375" cy="4539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pic>
        <p:nvPicPr>
          <p:cNvPr id="411" name="Google Shape;411;p46"/>
          <p:cNvPicPr preferRelativeResize="0"/>
          <p:nvPr/>
        </p:nvPicPr>
        <p:blipFill>
          <a:blip r:embed="rId3">
            <a:alphaModFix/>
          </a:blip>
          <a:stretch>
            <a:fillRect/>
          </a:stretch>
        </p:blipFill>
        <p:spPr>
          <a:xfrm>
            <a:off x="194025" y="182425"/>
            <a:ext cx="3228550" cy="4646850"/>
          </a:xfrm>
          <a:prstGeom prst="rect">
            <a:avLst/>
          </a:prstGeom>
          <a:noFill/>
          <a:ln>
            <a:noFill/>
          </a:ln>
        </p:spPr>
      </p:pic>
      <p:pic>
        <p:nvPicPr>
          <p:cNvPr id="412" name="Google Shape;412;p46"/>
          <p:cNvPicPr preferRelativeResize="0"/>
          <p:nvPr/>
        </p:nvPicPr>
        <p:blipFill>
          <a:blip r:embed="rId4">
            <a:alphaModFix/>
          </a:blip>
          <a:stretch>
            <a:fillRect/>
          </a:stretch>
        </p:blipFill>
        <p:spPr>
          <a:xfrm>
            <a:off x="4870180" y="331350"/>
            <a:ext cx="4150969" cy="4480799"/>
          </a:xfrm>
          <a:prstGeom prst="rect">
            <a:avLst/>
          </a:prstGeom>
          <a:noFill/>
          <a:ln>
            <a:noFill/>
          </a:ln>
        </p:spPr>
      </p:pic>
      <p:pic>
        <p:nvPicPr>
          <p:cNvPr id="413" name="Google Shape;413;p46"/>
          <p:cNvPicPr preferRelativeResize="0"/>
          <p:nvPr/>
        </p:nvPicPr>
        <p:blipFill>
          <a:blip r:embed="rId5">
            <a:alphaModFix/>
          </a:blip>
          <a:stretch>
            <a:fillRect/>
          </a:stretch>
        </p:blipFill>
        <p:spPr>
          <a:xfrm>
            <a:off x="2709325" y="1797350"/>
            <a:ext cx="4241651" cy="3014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7"/>
          <p:cNvSpPr txBox="1"/>
          <p:nvPr/>
        </p:nvSpPr>
        <p:spPr>
          <a:xfrm>
            <a:off x="1096275" y="21715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19" name="Google Shape;419;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pic>
        <p:nvPicPr>
          <p:cNvPr id="420" name="Google Shape;420;p47"/>
          <p:cNvPicPr preferRelativeResize="0"/>
          <p:nvPr/>
        </p:nvPicPr>
        <p:blipFill>
          <a:blip r:embed="rId3">
            <a:alphaModFix/>
          </a:blip>
          <a:stretch>
            <a:fillRect/>
          </a:stretch>
        </p:blipFill>
        <p:spPr>
          <a:xfrm>
            <a:off x="4990950" y="132162"/>
            <a:ext cx="3548950" cy="3541775"/>
          </a:xfrm>
          <a:prstGeom prst="rect">
            <a:avLst/>
          </a:prstGeom>
          <a:noFill/>
          <a:ln>
            <a:noFill/>
          </a:ln>
        </p:spPr>
      </p:pic>
      <p:pic>
        <p:nvPicPr>
          <p:cNvPr id="421" name="Google Shape;421;p47"/>
          <p:cNvPicPr preferRelativeResize="0"/>
          <p:nvPr/>
        </p:nvPicPr>
        <p:blipFill>
          <a:blip r:embed="rId4">
            <a:alphaModFix/>
          </a:blip>
          <a:stretch>
            <a:fillRect/>
          </a:stretch>
        </p:blipFill>
        <p:spPr>
          <a:xfrm>
            <a:off x="663801" y="187813"/>
            <a:ext cx="3297475" cy="3430451"/>
          </a:xfrm>
          <a:prstGeom prst="rect">
            <a:avLst/>
          </a:prstGeom>
          <a:noFill/>
          <a:ln>
            <a:noFill/>
          </a:ln>
        </p:spPr>
      </p:pic>
      <p:pic>
        <p:nvPicPr>
          <p:cNvPr id="422" name="Google Shape;422;p47"/>
          <p:cNvPicPr preferRelativeResize="0"/>
          <p:nvPr/>
        </p:nvPicPr>
        <p:blipFill rotWithShape="1">
          <a:blip r:embed="rId5">
            <a:alphaModFix/>
          </a:blip>
          <a:srcRect t="36053"/>
          <a:stretch/>
        </p:blipFill>
        <p:spPr>
          <a:xfrm>
            <a:off x="2845875" y="3053100"/>
            <a:ext cx="3452251" cy="2003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Shape 426"/>
        <p:cNvGrpSpPr/>
        <p:nvPr/>
      </p:nvGrpSpPr>
      <p:grpSpPr>
        <a:xfrm>
          <a:off x="0" y="0"/>
          <a:ext cx="0" cy="0"/>
          <a:chOff x="0" y="0"/>
          <a:chExt cx="0" cy="0"/>
        </a:xfrm>
      </p:grpSpPr>
      <p:pic>
        <p:nvPicPr>
          <p:cNvPr id="427" name="Google Shape;427;p48"/>
          <p:cNvPicPr preferRelativeResize="0"/>
          <p:nvPr/>
        </p:nvPicPr>
        <p:blipFill>
          <a:blip r:embed="rId3">
            <a:alphaModFix/>
          </a:blip>
          <a:stretch>
            <a:fillRect/>
          </a:stretch>
        </p:blipFill>
        <p:spPr>
          <a:xfrm>
            <a:off x="0" y="0"/>
            <a:ext cx="9144000" cy="5143500"/>
          </a:xfrm>
          <a:prstGeom prst="rect">
            <a:avLst/>
          </a:prstGeom>
          <a:noFill/>
          <a:ln>
            <a:noFill/>
          </a:ln>
        </p:spPr>
      </p:pic>
      <p:sp>
        <p:nvSpPr>
          <p:cNvPr id="428" name="Google Shape;428;p48"/>
          <p:cNvSpPr txBox="1"/>
          <p:nvPr/>
        </p:nvSpPr>
        <p:spPr>
          <a:xfrm>
            <a:off x="621350" y="1581650"/>
            <a:ext cx="6294000" cy="19116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Clr>
                <a:schemeClr val="dk1"/>
              </a:buClr>
              <a:buFont typeface="Arial"/>
              <a:buNone/>
            </a:pPr>
            <a:r>
              <a:rPr lang="en" sz="1700">
                <a:solidFill>
                  <a:schemeClr val="lt1"/>
                </a:solidFill>
                <a:latin typeface="Roboto"/>
                <a:ea typeface="Roboto"/>
                <a:cs typeface="Roboto"/>
                <a:sym typeface="Roboto"/>
              </a:rPr>
              <a:t>Thank you to Easterseals Greater Houston CEO Elise Hough and her board for providing the resources needed to produce this PSA series and other creative assets so the entire Easterseals Network can increase awareness of our services, advocacy, and impact nationwide!</a:t>
            </a:r>
            <a:endParaRPr sz="3100">
              <a:solidFill>
                <a:schemeClr val="lt1"/>
              </a:solidFill>
            </a:endParaRPr>
          </a:p>
        </p:txBody>
      </p:sp>
      <p:pic>
        <p:nvPicPr>
          <p:cNvPr id="429" name="Google Shape;429;p48"/>
          <p:cNvPicPr preferRelativeResize="0"/>
          <p:nvPr/>
        </p:nvPicPr>
        <p:blipFill>
          <a:blip r:embed="rId4">
            <a:alphaModFix/>
          </a:blip>
          <a:stretch>
            <a:fillRect/>
          </a:stretch>
        </p:blipFill>
        <p:spPr>
          <a:xfrm>
            <a:off x="7353150" y="4287888"/>
            <a:ext cx="1676400" cy="657225"/>
          </a:xfrm>
          <a:prstGeom prst="rect">
            <a:avLst/>
          </a:prstGeom>
          <a:noFill/>
          <a:ln>
            <a:noFill/>
          </a:ln>
        </p:spPr>
      </p:pic>
      <p:sp>
        <p:nvSpPr>
          <p:cNvPr id="430" name="Google Shape;430;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24</a:t>
            </a:fld>
            <a:endParaRPr>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CB1"/>
        </a:solidFill>
        <a:effectLst/>
      </p:bgPr>
    </p:bg>
    <p:spTree>
      <p:nvGrpSpPr>
        <p:cNvPr id="1" name="Shape 434"/>
        <p:cNvGrpSpPr/>
        <p:nvPr/>
      </p:nvGrpSpPr>
      <p:grpSpPr>
        <a:xfrm>
          <a:off x="0" y="0"/>
          <a:ext cx="0" cy="0"/>
          <a:chOff x="0" y="0"/>
          <a:chExt cx="0" cy="0"/>
        </a:xfrm>
      </p:grpSpPr>
      <p:sp>
        <p:nvSpPr>
          <p:cNvPr id="435" name="Google Shape;435;p49"/>
          <p:cNvSpPr txBox="1"/>
          <p:nvPr/>
        </p:nvSpPr>
        <p:spPr>
          <a:xfrm>
            <a:off x="4105863" y="1506393"/>
            <a:ext cx="4864800" cy="1197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200" b="1">
                <a:solidFill>
                  <a:srgbClr val="FFFFFF"/>
                </a:solidFill>
                <a:latin typeface="Roboto"/>
                <a:ea typeface="Roboto"/>
                <a:cs typeface="Roboto"/>
                <a:sym typeface="Roboto"/>
              </a:rPr>
              <a:t>Easterseals Q&amp;A</a:t>
            </a:r>
            <a:endParaRPr sz="3200" b="1">
              <a:solidFill>
                <a:srgbClr val="FFFFFF"/>
              </a:solidFill>
              <a:latin typeface="Roboto"/>
              <a:ea typeface="Roboto"/>
              <a:cs typeface="Roboto"/>
              <a:sym typeface="Roboto"/>
            </a:endParaRPr>
          </a:p>
          <a:p>
            <a:pPr marL="0" marR="0" lvl="0" indent="0" algn="l" rtl="0">
              <a:lnSpc>
                <a:spcPct val="140000"/>
              </a:lnSpc>
              <a:spcBef>
                <a:spcPts val="0"/>
              </a:spcBef>
              <a:spcAft>
                <a:spcPts val="0"/>
              </a:spcAft>
              <a:buNone/>
            </a:pPr>
            <a:endParaRPr sz="3300" b="1">
              <a:solidFill>
                <a:srgbClr val="FFFFFF"/>
              </a:solidFill>
              <a:latin typeface="Roboto"/>
              <a:ea typeface="Roboto"/>
              <a:cs typeface="Roboto"/>
              <a:sym typeface="Roboto"/>
            </a:endParaRPr>
          </a:p>
        </p:txBody>
      </p:sp>
      <p:sp>
        <p:nvSpPr>
          <p:cNvPr id="436" name="Google Shape;436;p49"/>
          <p:cNvSpPr/>
          <p:nvPr/>
        </p:nvSpPr>
        <p:spPr>
          <a:xfrm>
            <a:off x="620417" y="953803"/>
            <a:ext cx="3238500" cy="3238487"/>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t="-15469" b="-15458"/>
            </a:stretch>
          </a:bli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39" name="Google Shape;439;p49"/>
          <p:cNvSpPr txBox="1">
            <a:spLocks noGrp="1"/>
          </p:cNvSpPr>
          <p:nvPr>
            <p:ph type="sldNum" idx="12"/>
          </p:nvPr>
        </p:nvSpPr>
        <p:spPr>
          <a:xfrm>
            <a:off x="3276600" y="3178175"/>
            <a:ext cx="1066800" cy="1827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sp>
        <p:nvSpPr>
          <p:cNvPr id="440" name="Google Shape;440;p49"/>
          <p:cNvSpPr txBox="1"/>
          <p:nvPr/>
        </p:nvSpPr>
        <p:spPr>
          <a:xfrm>
            <a:off x="4131900" y="2074300"/>
            <a:ext cx="4319100" cy="1283398"/>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en" sz="1700" dirty="0">
                <a:solidFill>
                  <a:schemeClr val="lt1"/>
                </a:solidFill>
                <a:latin typeface="Roboto"/>
                <a:ea typeface="Roboto"/>
                <a:cs typeface="Roboto"/>
                <a:sym typeface="Roboto"/>
              </a:rPr>
              <a:t>Visit Easterseals Brand Microsite at </a:t>
            </a:r>
            <a:r>
              <a:rPr lang="en" sz="1700" b="1" u="sng" dirty="0">
                <a:solidFill>
                  <a:schemeClr val="lt1"/>
                </a:solidFill>
                <a:latin typeface="Roboto"/>
                <a:ea typeface="Roboto"/>
                <a:cs typeface="Roboto"/>
                <a:sym typeface="Roboto"/>
              </a:rPr>
              <a:t>www.eastersealsbrand.com</a:t>
            </a:r>
            <a:r>
              <a:rPr lang="en" sz="1700" dirty="0">
                <a:solidFill>
                  <a:schemeClr val="lt1"/>
                </a:solidFill>
                <a:latin typeface="Roboto"/>
                <a:ea typeface="Roboto"/>
                <a:cs typeface="Roboto"/>
                <a:sym typeface="Roboto"/>
              </a:rPr>
              <a:t> on April 1</a:t>
            </a:r>
            <a:r>
              <a:rPr lang="en" sz="1700" baseline="30000" dirty="0">
                <a:solidFill>
                  <a:schemeClr val="lt1"/>
                </a:solidFill>
                <a:latin typeface="Roboto"/>
                <a:ea typeface="Roboto"/>
                <a:cs typeface="Roboto"/>
                <a:sym typeface="Roboto"/>
              </a:rPr>
              <a:t>st</a:t>
            </a:r>
            <a:r>
              <a:rPr lang="en" sz="1700" dirty="0">
                <a:solidFill>
                  <a:schemeClr val="lt1"/>
                </a:solidFill>
                <a:latin typeface="Roboto"/>
                <a:ea typeface="Roboto"/>
                <a:cs typeface="Roboto"/>
                <a:sym typeface="Roboto"/>
              </a:rPr>
              <a:t> to leverage these creative assets. </a:t>
            </a:r>
            <a:endParaRPr dirty="0"/>
          </a:p>
        </p:txBody>
      </p:sp>
      <p:sp>
        <p:nvSpPr>
          <p:cNvPr id="441" name="Google Shape;441;p49"/>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None/>
            </a:pPr>
            <a:fld id="{00000000-1234-1234-1234-123412341234}" type="slidenum">
              <a:rPr lang="en" sz="1000">
                <a:solidFill>
                  <a:schemeClr val="lt1"/>
                </a:solidFill>
                <a:latin typeface="Arial"/>
                <a:ea typeface="Arial"/>
                <a:cs typeface="Arial"/>
                <a:sym typeface="Arial"/>
              </a:rPr>
              <a:t>25</a:t>
            </a:fld>
            <a:endParaRPr sz="1000">
              <a:solidFill>
                <a:schemeClr val="lt1"/>
              </a:solidFill>
              <a:latin typeface="Arial"/>
              <a:ea typeface="Arial"/>
              <a:cs typeface="Arial"/>
              <a:sym typeface="Arial"/>
            </a:endParaRPr>
          </a:p>
        </p:txBody>
      </p:sp>
      <p:pic>
        <p:nvPicPr>
          <p:cNvPr id="9" name="Picture 8" descr="Shape, circle&#10;&#10;Description automatically generated">
            <a:extLst>
              <a:ext uri="{FF2B5EF4-FFF2-40B4-BE49-F238E27FC236}">
                <a16:creationId xmlns:a16="http://schemas.microsoft.com/office/drawing/2014/main" id="{0770F7B7-29F3-463B-A4D0-BD102FB080A0}"/>
              </a:ext>
            </a:extLst>
          </p:cNvPr>
          <p:cNvPicPr>
            <a:picLocks noChangeAspect="1"/>
          </p:cNvPicPr>
          <p:nvPr/>
        </p:nvPicPr>
        <p:blipFill rotWithShape="1">
          <a:blip r:embed="rId4"/>
          <a:srcRect t="65935"/>
          <a:stretch/>
        </p:blipFill>
        <p:spPr>
          <a:xfrm>
            <a:off x="4572000" y="0"/>
            <a:ext cx="2022783" cy="691884"/>
          </a:xfrm>
          <a:prstGeom prst="rect">
            <a:avLst/>
          </a:prstGeom>
        </p:spPr>
      </p:pic>
      <p:pic>
        <p:nvPicPr>
          <p:cNvPr id="10" name="Picture 9" descr="Shape, circle&#10;&#10;Description automatically generated">
            <a:extLst>
              <a:ext uri="{FF2B5EF4-FFF2-40B4-BE49-F238E27FC236}">
                <a16:creationId xmlns:a16="http://schemas.microsoft.com/office/drawing/2014/main" id="{67D07DCC-3402-417F-9133-A16ACD804A1E}"/>
              </a:ext>
            </a:extLst>
          </p:cNvPr>
          <p:cNvPicPr>
            <a:picLocks noChangeAspect="1"/>
          </p:cNvPicPr>
          <p:nvPr/>
        </p:nvPicPr>
        <p:blipFill rotWithShape="1">
          <a:blip r:embed="rId4"/>
          <a:srcRect b="39525"/>
          <a:stretch/>
        </p:blipFill>
        <p:spPr>
          <a:xfrm>
            <a:off x="392928" y="3915201"/>
            <a:ext cx="2022783" cy="12282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cxnSp>
        <p:nvCxnSpPr>
          <p:cNvPr id="150" name="Google Shape;150;p27"/>
          <p:cNvCxnSpPr>
            <a:cxnSpLocks/>
          </p:cNvCxnSpPr>
          <p:nvPr/>
        </p:nvCxnSpPr>
        <p:spPr>
          <a:xfrm>
            <a:off x="-226881" y="1970213"/>
            <a:ext cx="9370881" cy="0"/>
          </a:xfrm>
          <a:prstGeom prst="straightConnector1">
            <a:avLst/>
          </a:prstGeom>
          <a:noFill/>
          <a:ln w="19050" cap="rnd" cmpd="sng">
            <a:solidFill>
              <a:srgbClr val="D6D6D6"/>
            </a:solidFill>
            <a:prstDash val="solid"/>
            <a:round/>
            <a:headEnd type="none" w="sm" len="sm"/>
            <a:tailEnd type="none" w="sm" len="sm"/>
          </a:ln>
        </p:spPr>
      </p:cxnSp>
      <p:sp>
        <p:nvSpPr>
          <p:cNvPr id="151" name="Google Shape;151;p27"/>
          <p:cNvSpPr/>
          <p:nvPr/>
        </p:nvSpPr>
        <p:spPr>
          <a:xfrm>
            <a:off x="5161175" y="953803"/>
            <a:ext cx="3238500" cy="3238487"/>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2498" r="-2498"/>
            </a:stretch>
          </a:bli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4" name="Google Shape;154;p27"/>
          <p:cNvSpPr txBox="1"/>
          <p:nvPr/>
        </p:nvSpPr>
        <p:spPr>
          <a:xfrm>
            <a:off x="514350" y="712788"/>
            <a:ext cx="3935700" cy="113610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 sz="3200" b="1">
                <a:solidFill>
                  <a:srgbClr val="004473"/>
                </a:solidFill>
                <a:latin typeface="Roboto"/>
                <a:ea typeface="Roboto"/>
                <a:cs typeface="Roboto"/>
                <a:sym typeface="Roboto"/>
              </a:rPr>
              <a:t>Brand PSA </a:t>
            </a:r>
            <a:endParaRPr sz="700"/>
          </a:p>
          <a:p>
            <a:pPr marL="0" marR="0" lvl="0" indent="0" algn="l" rtl="0">
              <a:lnSpc>
                <a:spcPct val="140000"/>
              </a:lnSpc>
              <a:spcBef>
                <a:spcPts val="0"/>
              </a:spcBef>
              <a:spcAft>
                <a:spcPts val="0"/>
              </a:spcAft>
              <a:buNone/>
            </a:pPr>
            <a:r>
              <a:rPr lang="en" sz="2900">
                <a:solidFill>
                  <a:srgbClr val="004473"/>
                </a:solidFill>
                <a:latin typeface="Roboto"/>
                <a:ea typeface="Roboto"/>
                <a:cs typeface="Roboto"/>
                <a:sym typeface="Roboto"/>
              </a:rPr>
              <a:t>"That's My Easterseals"</a:t>
            </a:r>
            <a:endParaRPr sz="700"/>
          </a:p>
        </p:txBody>
      </p:sp>
      <p:sp>
        <p:nvSpPr>
          <p:cNvPr id="155" name="Google Shape;155;p27"/>
          <p:cNvSpPr txBox="1"/>
          <p:nvPr/>
        </p:nvSpPr>
        <p:spPr>
          <a:xfrm>
            <a:off x="224079" y="2393834"/>
            <a:ext cx="4937100" cy="2571600"/>
          </a:xfrm>
          <a:prstGeom prst="rect">
            <a:avLst/>
          </a:prstGeom>
          <a:noFill/>
          <a:ln>
            <a:noFill/>
          </a:ln>
        </p:spPr>
        <p:txBody>
          <a:bodyPr spcFirstLastPara="1" wrap="square" lIns="0" tIns="0" rIns="0" bIns="0" anchor="t" anchorCtr="0">
            <a:spAutoFit/>
          </a:bodyPr>
          <a:lstStyle/>
          <a:p>
            <a:pPr marL="0" marR="0" lvl="0" indent="0" algn="l" rtl="0">
              <a:lnSpc>
                <a:spcPct val="139972"/>
              </a:lnSpc>
              <a:spcBef>
                <a:spcPts val="0"/>
              </a:spcBef>
              <a:spcAft>
                <a:spcPts val="0"/>
              </a:spcAft>
              <a:buNone/>
            </a:pPr>
            <a:r>
              <a:rPr lang="en" sz="1100">
                <a:solidFill>
                  <a:srgbClr val="CF4B04"/>
                </a:solidFill>
                <a:latin typeface="Roboto"/>
                <a:ea typeface="Roboto"/>
                <a:cs typeface="Roboto"/>
                <a:sym typeface="Roboto"/>
              </a:rPr>
              <a:t>Featuring Nicole Evans</a:t>
            </a:r>
            <a:r>
              <a:rPr lang="en" sz="1100">
                <a:solidFill>
                  <a:srgbClr val="000000"/>
                </a:solidFill>
                <a:latin typeface="Roboto"/>
                <a:ea typeface="Roboto"/>
                <a:cs typeface="Roboto"/>
                <a:sym typeface="Roboto"/>
              </a:rPr>
              <a:t>, an actor, filmmaker and passionate disability inclusion champion who can genuinely speak to Easterseals</a:t>
            </a:r>
            <a:r>
              <a:rPr lang="en" sz="1100">
                <a:latin typeface="Roboto"/>
                <a:ea typeface="Roboto"/>
                <a:cs typeface="Roboto"/>
                <a:sym typeface="Roboto"/>
              </a:rPr>
              <a:t>’</a:t>
            </a:r>
            <a:r>
              <a:rPr lang="en" sz="1100">
                <a:solidFill>
                  <a:srgbClr val="000000"/>
                </a:solidFill>
                <a:latin typeface="Roboto"/>
                <a:ea typeface="Roboto"/>
                <a:cs typeface="Roboto"/>
                <a:sym typeface="Roboto"/>
              </a:rPr>
              <a:t> impact in her own life, what the organization means to her as well as to</a:t>
            </a:r>
            <a:r>
              <a:rPr lang="en" sz="1100">
                <a:latin typeface="Roboto"/>
                <a:ea typeface="Roboto"/>
                <a:cs typeface="Roboto"/>
                <a:sym typeface="Roboto"/>
              </a:rPr>
              <a:t> </a:t>
            </a:r>
            <a:r>
              <a:rPr lang="en" sz="1100">
                <a:solidFill>
                  <a:srgbClr val="000000"/>
                </a:solidFill>
                <a:latin typeface="Roboto"/>
                <a:ea typeface="Roboto"/>
                <a:cs typeface="Roboto"/>
                <a:sym typeface="Roboto"/>
              </a:rPr>
              <a:t>others who've benefited from Easterseals</a:t>
            </a:r>
            <a:r>
              <a:rPr lang="en" sz="1100">
                <a:latin typeface="Roboto"/>
                <a:ea typeface="Roboto"/>
                <a:cs typeface="Roboto"/>
                <a:sym typeface="Roboto"/>
              </a:rPr>
              <a:t>’</a:t>
            </a:r>
            <a:r>
              <a:rPr lang="en" sz="1100">
                <a:solidFill>
                  <a:srgbClr val="000000"/>
                </a:solidFill>
                <a:latin typeface="Roboto"/>
                <a:ea typeface="Roboto"/>
                <a:cs typeface="Roboto"/>
                <a:sym typeface="Roboto"/>
              </a:rPr>
              <a:t> work. The spot</a:t>
            </a:r>
            <a:r>
              <a:rPr lang="en" sz="1100">
                <a:latin typeface="Roboto"/>
                <a:ea typeface="Roboto"/>
                <a:cs typeface="Roboto"/>
                <a:sym typeface="Roboto"/>
              </a:rPr>
              <a:t> </a:t>
            </a:r>
            <a:r>
              <a:rPr lang="en" sz="1100">
                <a:solidFill>
                  <a:srgbClr val="000000"/>
                </a:solidFill>
                <a:latin typeface="Roboto"/>
                <a:ea typeface="Roboto"/>
                <a:cs typeface="Roboto"/>
                <a:sym typeface="Roboto"/>
              </a:rPr>
              <a:t>showcases the organization's ethos - it's why - bringing to life its important purpose. We </a:t>
            </a:r>
            <a:r>
              <a:rPr lang="en" sz="1100">
                <a:latin typeface="Roboto"/>
                <a:ea typeface="Roboto"/>
                <a:cs typeface="Roboto"/>
                <a:sym typeface="Roboto"/>
              </a:rPr>
              <a:t>filmed</a:t>
            </a:r>
            <a:r>
              <a:rPr lang="en" sz="1100">
                <a:solidFill>
                  <a:srgbClr val="000000"/>
                </a:solidFill>
                <a:latin typeface="Roboto"/>
                <a:ea typeface="Roboto"/>
                <a:cs typeface="Roboto"/>
                <a:sym typeface="Roboto"/>
              </a:rPr>
              <a:t> Nicole </a:t>
            </a:r>
            <a:r>
              <a:rPr lang="en" sz="1100">
                <a:latin typeface="Roboto"/>
                <a:ea typeface="Roboto"/>
                <a:cs typeface="Roboto"/>
                <a:sym typeface="Roboto"/>
              </a:rPr>
              <a:t>at</a:t>
            </a:r>
            <a:r>
              <a:rPr lang="en" sz="1100">
                <a:solidFill>
                  <a:srgbClr val="000000"/>
                </a:solidFill>
                <a:latin typeface="Roboto"/>
                <a:ea typeface="Roboto"/>
                <a:cs typeface="Roboto"/>
                <a:sym typeface="Roboto"/>
              </a:rPr>
              <a:t> Easterseals Southern California's Irvine headquarters, taking advantage of its many beautifully branded and visually interesting, mission-forward backdrops. Easterseals</a:t>
            </a:r>
            <a:r>
              <a:rPr lang="en" sz="1100">
                <a:latin typeface="Roboto"/>
                <a:ea typeface="Roboto"/>
                <a:cs typeface="Roboto"/>
                <a:sym typeface="Roboto"/>
              </a:rPr>
              <a:t>’</a:t>
            </a:r>
            <a:r>
              <a:rPr lang="en" sz="1100">
                <a:solidFill>
                  <a:srgbClr val="000000"/>
                </a:solidFill>
                <a:latin typeface="Roboto"/>
                <a:ea typeface="Roboto"/>
                <a:cs typeface="Roboto"/>
                <a:sym typeface="Roboto"/>
              </a:rPr>
              <a:t> b-roll was used to bring to life our purpose and focused areas of service delivered in communitie</a:t>
            </a:r>
            <a:r>
              <a:rPr lang="en" sz="1100">
                <a:latin typeface="Roboto"/>
                <a:ea typeface="Roboto"/>
                <a:cs typeface="Roboto"/>
                <a:sym typeface="Roboto"/>
              </a:rPr>
              <a:t>s nationwide. </a:t>
            </a:r>
            <a:endParaRPr sz="700"/>
          </a:p>
          <a:p>
            <a:pPr marL="0" marR="0" lvl="0" indent="0" algn="l" rtl="0">
              <a:lnSpc>
                <a:spcPct val="159072"/>
              </a:lnSpc>
              <a:spcBef>
                <a:spcPts val="0"/>
              </a:spcBef>
              <a:spcAft>
                <a:spcPts val="0"/>
              </a:spcAft>
              <a:buNone/>
            </a:pPr>
            <a:endParaRPr sz="1100">
              <a:solidFill>
                <a:srgbClr val="000000"/>
              </a:solidFill>
              <a:latin typeface="Roboto"/>
              <a:ea typeface="Roboto"/>
              <a:cs typeface="Roboto"/>
              <a:sym typeface="Roboto"/>
            </a:endParaRPr>
          </a:p>
          <a:p>
            <a:pPr marL="0" marR="0" lvl="0" indent="0" algn="l" rtl="0">
              <a:lnSpc>
                <a:spcPct val="159072"/>
              </a:lnSpc>
              <a:spcBef>
                <a:spcPts val="0"/>
              </a:spcBef>
              <a:spcAft>
                <a:spcPts val="0"/>
              </a:spcAft>
              <a:buNone/>
            </a:pPr>
            <a:endParaRPr sz="1100">
              <a:solidFill>
                <a:srgbClr val="000000"/>
              </a:solidFill>
              <a:latin typeface="Roboto"/>
              <a:ea typeface="Roboto"/>
              <a:cs typeface="Roboto"/>
              <a:sym typeface="Roboto"/>
            </a:endParaRPr>
          </a:p>
        </p:txBody>
      </p:sp>
      <p:sp>
        <p:nvSpPr>
          <p:cNvPr id="156" name="Google Shape;156;p27"/>
          <p:cNvSpPr txBox="1">
            <a:spLocks noGrp="1"/>
          </p:cNvSpPr>
          <p:nvPr>
            <p:ph type="sldNum" idx="12"/>
          </p:nvPr>
        </p:nvSpPr>
        <p:spPr>
          <a:xfrm>
            <a:off x="3276600" y="3178175"/>
            <a:ext cx="1066800" cy="1827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
        <p:nvSpPr>
          <p:cNvPr id="157" name="Google Shape;157;p27"/>
          <p:cNvSpPr txBox="1"/>
          <p:nvPr/>
        </p:nvSpPr>
        <p:spPr>
          <a:xfrm>
            <a:off x="8576750" y="4741975"/>
            <a:ext cx="47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8" name="Google Shape;158;p27"/>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None/>
            </a:pPr>
            <a:fld id="{00000000-1234-1234-1234-123412341234}" type="slidenum">
              <a:rPr lang="en" sz="1000">
                <a:solidFill>
                  <a:schemeClr val="dk1"/>
                </a:solidFill>
                <a:latin typeface="Arial"/>
                <a:ea typeface="Arial"/>
                <a:cs typeface="Arial"/>
                <a:sym typeface="Arial"/>
              </a:rPr>
              <a:t>3</a:t>
            </a:fld>
            <a:endParaRPr sz="1000">
              <a:solidFill>
                <a:schemeClr val="dk1"/>
              </a:solidFill>
              <a:latin typeface="Arial"/>
              <a:ea typeface="Arial"/>
              <a:cs typeface="Arial"/>
              <a:sym typeface="Arial"/>
            </a:endParaRPr>
          </a:p>
        </p:txBody>
      </p:sp>
      <p:pic>
        <p:nvPicPr>
          <p:cNvPr id="4" name="Picture 3" descr="Shape, circle&#10;&#10;Description automatically generated">
            <a:extLst>
              <a:ext uri="{FF2B5EF4-FFF2-40B4-BE49-F238E27FC236}">
                <a16:creationId xmlns:a16="http://schemas.microsoft.com/office/drawing/2014/main" id="{E40DD050-57EE-4523-81E3-841873BA5972}"/>
              </a:ext>
            </a:extLst>
          </p:cNvPr>
          <p:cNvPicPr>
            <a:picLocks noChangeAspect="1"/>
          </p:cNvPicPr>
          <p:nvPr/>
        </p:nvPicPr>
        <p:blipFill rotWithShape="1">
          <a:blip r:embed="rId4"/>
          <a:srcRect t="44065" r="33770"/>
          <a:stretch/>
        </p:blipFill>
        <p:spPr>
          <a:xfrm>
            <a:off x="7804309" y="6523"/>
            <a:ext cx="1339692" cy="1136100"/>
          </a:xfrm>
          <a:prstGeom prst="rect">
            <a:avLst/>
          </a:prstGeom>
        </p:spPr>
      </p:pic>
      <p:pic>
        <p:nvPicPr>
          <p:cNvPr id="6" name="Picture 5" descr="Shape, circle&#10;&#10;Description automatically generated">
            <a:extLst>
              <a:ext uri="{FF2B5EF4-FFF2-40B4-BE49-F238E27FC236}">
                <a16:creationId xmlns:a16="http://schemas.microsoft.com/office/drawing/2014/main" id="{18081275-78B7-42B9-BFE9-DE46E1800673}"/>
              </a:ext>
            </a:extLst>
          </p:cNvPr>
          <p:cNvPicPr>
            <a:picLocks noChangeAspect="1"/>
          </p:cNvPicPr>
          <p:nvPr/>
        </p:nvPicPr>
        <p:blipFill rotWithShape="1">
          <a:blip r:embed="rId5"/>
          <a:srcRect b="59334"/>
          <a:stretch/>
        </p:blipFill>
        <p:spPr>
          <a:xfrm>
            <a:off x="4757642" y="4313615"/>
            <a:ext cx="2022783" cy="8259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95275" y="187575"/>
            <a:ext cx="4265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i="1">
                <a:solidFill>
                  <a:srgbClr val="004473"/>
                </a:solidFill>
                <a:latin typeface="Roboto"/>
                <a:ea typeface="Roboto"/>
                <a:cs typeface="Roboto"/>
                <a:sym typeface="Roboto"/>
              </a:rPr>
              <a:t>That’s My </a:t>
            </a:r>
            <a:endParaRPr b="1" i="1">
              <a:solidFill>
                <a:srgbClr val="004473"/>
              </a:solidFill>
              <a:latin typeface="Roboto"/>
              <a:ea typeface="Roboto"/>
              <a:cs typeface="Roboto"/>
              <a:sym typeface="Roboto"/>
            </a:endParaRPr>
          </a:p>
          <a:p>
            <a:pPr marL="0" lvl="0" indent="0" algn="l" rtl="0">
              <a:spcBef>
                <a:spcPts val="0"/>
              </a:spcBef>
              <a:spcAft>
                <a:spcPts val="0"/>
              </a:spcAft>
              <a:buNone/>
            </a:pPr>
            <a:r>
              <a:rPr lang="en" b="1" i="1">
                <a:solidFill>
                  <a:srgbClr val="004473"/>
                </a:solidFill>
                <a:latin typeface="Roboto"/>
                <a:ea typeface="Roboto"/>
                <a:cs typeface="Roboto"/>
                <a:sym typeface="Roboto"/>
              </a:rPr>
              <a:t>Easterseals </a:t>
            </a:r>
            <a:endParaRPr b="1" i="1">
              <a:solidFill>
                <a:srgbClr val="004473"/>
              </a:solidFill>
              <a:latin typeface="Roboto"/>
              <a:ea typeface="Roboto"/>
              <a:cs typeface="Roboto"/>
              <a:sym typeface="Roboto"/>
            </a:endParaRPr>
          </a:p>
          <a:p>
            <a:pPr marL="0" lvl="0" indent="0" algn="l" rtl="0">
              <a:spcBef>
                <a:spcPts val="0"/>
              </a:spcBef>
              <a:spcAft>
                <a:spcPts val="0"/>
              </a:spcAft>
              <a:buNone/>
            </a:pPr>
            <a:r>
              <a:rPr lang="en">
                <a:solidFill>
                  <a:srgbClr val="004473"/>
                </a:solidFill>
                <a:latin typeface="Roboto"/>
                <a:ea typeface="Roboto"/>
                <a:cs typeface="Roboto"/>
                <a:sym typeface="Roboto"/>
              </a:rPr>
              <a:t>PSAs</a:t>
            </a:r>
            <a:endParaRPr>
              <a:solidFill>
                <a:srgbClr val="004473"/>
              </a:solidFill>
              <a:latin typeface="Roboto"/>
              <a:ea typeface="Roboto"/>
              <a:cs typeface="Roboto"/>
              <a:sym typeface="Roboto"/>
            </a:endParaRPr>
          </a:p>
        </p:txBody>
      </p:sp>
      <p:pic>
        <p:nvPicPr>
          <p:cNvPr id="164" name="Google Shape;164;p28"/>
          <p:cNvPicPr preferRelativeResize="0"/>
          <p:nvPr/>
        </p:nvPicPr>
        <p:blipFill rotWithShape="1">
          <a:blip r:embed="rId3">
            <a:alphaModFix/>
          </a:blip>
          <a:srcRect t="4798" r="6872"/>
          <a:stretch/>
        </p:blipFill>
        <p:spPr>
          <a:xfrm>
            <a:off x="891675" y="1024450"/>
            <a:ext cx="3617950" cy="4480550"/>
          </a:xfrm>
          <a:prstGeom prst="rect">
            <a:avLst/>
          </a:prstGeom>
          <a:noFill/>
          <a:ln>
            <a:noFill/>
          </a:ln>
        </p:spPr>
      </p:pic>
      <p:sp>
        <p:nvSpPr>
          <p:cNvPr id="165" name="Google Shape;165;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166" name="Google Shape;16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4</a:t>
            </a:fld>
            <a:endParaRPr>
              <a:solidFill>
                <a:schemeClr val="lt1"/>
              </a:solidFill>
            </a:endParaRPr>
          </a:p>
        </p:txBody>
      </p:sp>
      <p:pic>
        <p:nvPicPr>
          <p:cNvPr id="167" name="Google Shape;167;p28">
            <a:hlinkClick r:id="rId4"/>
          </p:cNvPr>
          <p:cNvPicPr preferRelativeResize="0"/>
          <p:nvPr/>
        </p:nvPicPr>
        <p:blipFill rotWithShape="1">
          <a:blip r:embed="rId5">
            <a:alphaModFix/>
          </a:blip>
          <a:srcRect l="11877" r="1173"/>
          <a:stretch/>
        </p:blipFill>
        <p:spPr>
          <a:xfrm>
            <a:off x="2253975" y="972075"/>
            <a:ext cx="6890026" cy="3602725"/>
          </a:xfrm>
          <a:prstGeom prst="rect">
            <a:avLst/>
          </a:prstGeom>
          <a:noFill/>
          <a:ln>
            <a:noFill/>
          </a:ln>
        </p:spPr>
      </p:pic>
      <p:pic>
        <p:nvPicPr>
          <p:cNvPr id="168" name="Google Shape;168;p28" descr="Learn more at easterseals.com." title="That's My Easterseals PSA">
            <a:hlinkClick r:id="rId6"/>
          </p:cNvPr>
          <p:cNvPicPr preferRelativeResize="0"/>
          <p:nvPr/>
        </p:nvPicPr>
        <p:blipFill>
          <a:blip r:embed="rId7">
            <a:alphaModFix/>
          </a:blip>
          <a:stretch>
            <a:fillRect/>
          </a:stretch>
        </p:blipFill>
        <p:spPr>
          <a:xfrm>
            <a:off x="2091888" y="0"/>
            <a:ext cx="7214200" cy="54106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9"/>
          <p:cNvPicPr preferRelativeResize="0"/>
          <p:nvPr/>
        </p:nvPicPr>
        <p:blipFill rotWithShape="1">
          <a:blip r:embed="rId3">
            <a:alphaModFix/>
          </a:blip>
          <a:srcRect t="28907" b="28903"/>
          <a:stretch/>
        </p:blipFill>
        <p:spPr>
          <a:xfrm>
            <a:off x="0" y="2571750"/>
            <a:ext cx="9144001" cy="2571750"/>
          </a:xfrm>
          <a:prstGeom prst="rect">
            <a:avLst/>
          </a:prstGeom>
          <a:noFill/>
          <a:ln>
            <a:noFill/>
          </a:ln>
        </p:spPr>
      </p:pic>
      <p:pic>
        <p:nvPicPr>
          <p:cNvPr id="174" name="Google Shape;174;p29"/>
          <p:cNvPicPr preferRelativeResize="0"/>
          <p:nvPr/>
        </p:nvPicPr>
        <p:blipFill rotWithShape="1">
          <a:blip r:embed="rId4">
            <a:alphaModFix/>
          </a:blip>
          <a:srcRect/>
          <a:stretch/>
        </p:blipFill>
        <p:spPr>
          <a:xfrm rot="5400000">
            <a:off x="52875" y="1142775"/>
            <a:ext cx="1696900" cy="848450"/>
          </a:xfrm>
          <a:prstGeom prst="rect">
            <a:avLst/>
          </a:prstGeom>
          <a:noFill/>
          <a:ln>
            <a:noFill/>
          </a:ln>
        </p:spPr>
      </p:pic>
      <p:sp>
        <p:nvSpPr>
          <p:cNvPr id="175" name="Google Shape;175;p29"/>
          <p:cNvSpPr txBox="1"/>
          <p:nvPr/>
        </p:nvSpPr>
        <p:spPr>
          <a:xfrm>
            <a:off x="1496725" y="651875"/>
            <a:ext cx="5345400" cy="492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3200">
                <a:solidFill>
                  <a:srgbClr val="004473"/>
                </a:solidFill>
                <a:latin typeface="Roboto"/>
                <a:ea typeface="Roboto"/>
                <a:cs typeface="Roboto"/>
                <a:sym typeface="Roboto"/>
              </a:rPr>
              <a:t>Service-Focused PSAs</a:t>
            </a:r>
            <a:endParaRPr sz="700"/>
          </a:p>
        </p:txBody>
      </p:sp>
      <p:sp>
        <p:nvSpPr>
          <p:cNvPr id="176" name="Google Shape;176;p29"/>
          <p:cNvSpPr txBox="1"/>
          <p:nvPr/>
        </p:nvSpPr>
        <p:spPr>
          <a:xfrm>
            <a:off x="1496732" y="1175438"/>
            <a:ext cx="6789000" cy="12189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 sz="1200">
                <a:solidFill>
                  <a:srgbClr val="CF4B04"/>
                </a:solidFill>
                <a:latin typeface="Roboto"/>
                <a:ea typeface="Roboto"/>
                <a:cs typeface="Roboto"/>
                <a:sym typeface="Roboto"/>
              </a:rPr>
              <a:t>Carried through the concept and series approach of "That's My Easterseals" </a:t>
            </a:r>
            <a:r>
              <a:rPr lang="en" sz="1200">
                <a:latin typeface="Roboto"/>
                <a:ea typeface="Roboto"/>
                <a:cs typeface="Roboto"/>
                <a:sym typeface="Roboto"/>
              </a:rPr>
              <a:t>in</a:t>
            </a:r>
            <a:r>
              <a:rPr lang="en" sz="1200">
                <a:solidFill>
                  <a:srgbClr val="000000"/>
                </a:solidFill>
                <a:latin typeface="Roboto"/>
                <a:ea typeface="Roboto"/>
                <a:cs typeface="Roboto"/>
                <a:sym typeface="Roboto"/>
              </a:rPr>
              <a:t> each of Easterseals</a:t>
            </a:r>
            <a:r>
              <a:rPr lang="en" sz="1200">
                <a:latin typeface="Roboto"/>
                <a:ea typeface="Roboto"/>
                <a:cs typeface="Roboto"/>
                <a:sym typeface="Roboto"/>
              </a:rPr>
              <a:t>’</a:t>
            </a:r>
            <a:r>
              <a:rPr lang="en" sz="1200">
                <a:solidFill>
                  <a:srgbClr val="000000"/>
                </a:solidFill>
                <a:latin typeface="Roboto"/>
                <a:ea typeface="Roboto"/>
                <a:cs typeface="Roboto"/>
                <a:sym typeface="Roboto"/>
              </a:rPr>
              <a:t> four </a:t>
            </a:r>
            <a:r>
              <a:rPr lang="en" sz="1200">
                <a:latin typeface="Roboto"/>
                <a:ea typeface="Roboto"/>
                <a:cs typeface="Roboto"/>
                <a:sym typeface="Roboto"/>
              </a:rPr>
              <a:t>service-focused </a:t>
            </a:r>
            <a:r>
              <a:rPr lang="en" sz="1200">
                <a:solidFill>
                  <a:srgbClr val="000000"/>
                </a:solidFill>
                <a:latin typeface="Roboto"/>
                <a:ea typeface="Roboto"/>
                <a:cs typeface="Roboto"/>
                <a:sym typeface="Roboto"/>
              </a:rPr>
              <a:t>pillars to express detail on the "how and WOW" of the organization's critical work. Involved additional disability </a:t>
            </a:r>
            <a:r>
              <a:rPr lang="en" sz="1200">
                <a:latin typeface="Roboto"/>
                <a:ea typeface="Roboto"/>
                <a:cs typeface="Roboto"/>
                <a:sym typeface="Roboto"/>
              </a:rPr>
              <a:t>influencers</a:t>
            </a:r>
            <a:r>
              <a:rPr lang="en" sz="1200">
                <a:solidFill>
                  <a:srgbClr val="000000"/>
                </a:solidFill>
                <a:latin typeface="Roboto"/>
                <a:ea typeface="Roboto"/>
                <a:cs typeface="Roboto"/>
                <a:sym typeface="Roboto"/>
              </a:rPr>
              <a:t> to share first-person testimonials which highlight our commitment to</a:t>
            </a:r>
            <a:r>
              <a:rPr lang="en" sz="1200">
                <a:latin typeface="Roboto"/>
                <a:ea typeface="Roboto"/>
                <a:cs typeface="Roboto"/>
                <a:sym typeface="Roboto"/>
              </a:rPr>
              <a:t> </a:t>
            </a:r>
            <a:r>
              <a:rPr lang="en" sz="1200">
                <a:solidFill>
                  <a:srgbClr val="000000"/>
                </a:solidFill>
                <a:latin typeface="Roboto"/>
                <a:ea typeface="Roboto"/>
                <a:cs typeface="Roboto"/>
                <a:sym typeface="Roboto"/>
              </a:rPr>
              <a:t> </a:t>
            </a:r>
            <a:r>
              <a:rPr lang="en" sz="1200">
                <a:solidFill>
                  <a:srgbClr val="CF4B04"/>
                </a:solidFill>
                <a:latin typeface="Roboto"/>
                <a:ea typeface="Roboto"/>
                <a:cs typeface="Roboto"/>
                <a:sym typeface="Roboto"/>
              </a:rPr>
              <a:t>Enriching Education, Enhancing Health, Expanding Employment </a:t>
            </a:r>
            <a:r>
              <a:rPr lang="en" sz="1200">
                <a:solidFill>
                  <a:srgbClr val="000000"/>
                </a:solidFill>
                <a:latin typeface="Roboto"/>
                <a:ea typeface="Roboto"/>
                <a:cs typeface="Roboto"/>
                <a:sym typeface="Roboto"/>
              </a:rPr>
              <a:t>and</a:t>
            </a:r>
            <a:r>
              <a:rPr lang="en" sz="1200">
                <a:solidFill>
                  <a:srgbClr val="CF4B04"/>
                </a:solidFill>
                <a:latin typeface="Roboto"/>
                <a:ea typeface="Roboto"/>
                <a:cs typeface="Roboto"/>
                <a:sym typeface="Roboto"/>
              </a:rPr>
              <a:t> Elevating Community</a:t>
            </a:r>
            <a:r>
              <a:rPr lang="en" sz="1200">
                <a:solidFill>
                  <a:srgbClr val="000000"/>
                </a:solidFill>
                <a:latin typeface="Roboto"/>
                <a:ea typeface="Roboto"/>
                <a:cs typeface="Roboto"/>
                <a:sym typeface="Roboto"/>
              </a:rPr>
              <a:t>.</a:t>
            </a:r>
            <a:endParaRPr sz="700"/>
          </a:p>
        </p:txBody>
      </p:sp>
      <p:sp>
        <p:nvSpPr>
          <p:cNvPr id="177" name="Google Shape;177;p29"/>
          <p:cNvSpPr txBox="1">
            <a:spLocks noGrp="1"/>
          </p:cNvSpPr>
          <p:nvPr>
            <p:ph type="sldNum" idx="12"/>
          </p:nvPr>
        </p:nvSpPr>
        <p:spPr>
          <a:xfrm>
            <a:off x="3276600" y="3178175"/>
            <a:ext cx="1066800" cy="1827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
        <p:nvSpPr>
          <p:cNvPr id="178" name="Google Shape;178;p29"/>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p>
            <a:pPr marL="0" lvl="0" indent="0" algn="r" rtl="0">
              <a:spcBef>
                <a:spcPts val="0"/>
              </a:spcBef>
              <a:spcAft>
                <a:spcPts val="0"/>
              </a:spcAft>
              <a:buNone/>
            </a:pPr>
            <a:fld id="{00000000-1234-1234-1234-123412341234}" type="slidenum">
              <a:rPr lang="en" sz="1000">
                <a:solidFill>
                  <a:schemeClr val="dk1"/>
                </a:solidFill>
                <a:latin typeface="Arial"/>
                <a:ea typeface="Arial"/>
                <a:cs typeface="Arial"/>
                <a:sym typeface="Arial"/>
              </a:rPr>
              <a:t>5</a:t>
            </a:fld>
            <a:endParaRPr sz="10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151850" y="9525"/>
            <a:ext cx="257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b="1" i="1">
                <a:solidFill>
                  <a:srgbClr val="004473"/>
                </a:solidFill>
                <a:latin typeface="Roboto"/>
                <a:ea typeface="Roboto"/>
                <a:cs typeface="Roboto"/>
                <a:sym typeface="Roboto"/>
              </a:rPr>
              <a:t>That’s My Easterseals</a:t>
            </a:r>
            <a:r>
              <a:rPr lang="en" sz="2500" i="1">
                <a:solidFill>
                  <a:srgbClr val="004473"/>
                </a:solidFill>
                <a:latin typeface="Roboto"/>
                <a:ea typeface="Roboto"/>
                <a:cs typeface="Roboto"/>
                <a:sym typeface="Roboto"/>
              </a:rPr>
              <a:t> </a:t>
            </a:r>
            <a:r>
              <a:rPr lang="en" sz="2500">
                <a:solidFill>
                  <a:srgbClr val="004473"/>
                </a:solidFill>
                <a:latin typeface="Roboto"/>
                <a:ea typeface="Roboto"/>
                <a:cs typeface="Roboto"/>
                <a:sym typeface="Roboto"/>
              </a:rPr>
              <a:t>PSAs</a:t>
            </a:r>
            <a:r>
              <a:rPr lang="en" sz="2500" i="1">
                <a:solidFill>
                  <a:srgbClr val="004473"/>
                </a:solidFill>
                <a:latin typeface="Roboto"/>
                <a:ea typeface="Roboto"/>
                <a:cs typeface="Roboto"/>
                <a:sym typeface="Roboto"/>
              </a:rPr>
              <a:t>: </a:t>
            </a:r>
            <a:endParaRPr sz="2500" i="1">
              <a:solidFill>
                <a:srgbClr val="004473"/>
              </a:solidFill>
              <a:latin typeface="Roboto"/>
              <a:ea typeface="Roboto"/>
              <a:cs typeface="Roboto"/>
              <a:sym typeface="Roboto"/>
            </a:endParaRPr>
          </a:p>
          <a:p>
            <a:pPr marL="0" lvl="0" indent="0" algn="l" rtl="0">
              <a:spcBef>
                <a:spcPts val="0"/>
              </a:spcBef>
              <a:spcAft>
                <a:spcPts val="0"/>
              </a:spcAft>
              <a:buSzPts val="990"/>
              <a:buNone/>
            </a:pPr>
            <a:r>
              <a:rPr lang="en" sz="2500">
                <a:solidFill>
                  <a:srgbClr val="004473"/>
                </a:solidFill>
                <a:latin typeface="Roboto"/>
                <a:ea typeface="Roboto"/>
                <a:cs typeface="Roboto"/>
                <a:sym typeface="Roboto"/>
              </a:rPr>
              <a:t>Enriching Education</a:t>
            </a:r>
            <a:endParaRPr sz="2500">
              <a:solidFill>
                <a:srgbClr val="004473"/>
              </a:solidFill>
              <a:latin typeface="Roboto"/>
              <a:ea typeface="Roboto"/>
              <a:cs typeface="Roboto"/>
              <a:sym typeface="Roboto"/>
            </a:endParaRPr>
          </a:p>
        </p:txBody>
      </p:sp>
      <p:sp>
        <p:nvSpPr>
          <p:cNvPr id="184" name="Google Shape;18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185" name="Google Shape;185;p30"/>
          <p:cNvPicPr preferRelativeResize="0"/>
          <p:nvPr/>
        </p:nvPicPr>
        <p:blipFill>
          <a:blip r:embed="rId3">
            <a:alphaModFix/>
          </a:blip>
          <a:stretch>
            <a:fillRect/>
          </a:stretch>
        </p:blipFill>
        <p:spPr>
          <a:xfrm>
            <a:off x="4180600" y="2663675"/>
            <a:ext cx="2440652" cy="940649"/>
          </a:xfrm>
          <a:prstGeom prst="rect">
            <a:avLst/>
          </a:prstGeom>
          <a:noFill/>
          <a:ln>
            <a:noFill/>
          </a:ln>
        </p:spPr>
      </p:pic>
      <p:pic>
        <p:nvPicPr>
          <p:cNvPr id="186" name="Google Shape;186;p30"/>
          <p:cNvPicPr preferRelativeResize="0"/>
          <p:nvPr/>
        </p:nvPicPr>
        <p:blipFill>
          <a:blip r:embed="rId4">
            <a:alphaModFix/>
          </a:blip>
          <a:stretch>
            <a:fillRect/>
          </a:stretch>
        </p:blipFill>
        <p:spPr>
          <a:xfrm>
            <a:off x="1320200" y="1789375"/>
            <a:ext cx="3052925" cy="3741950"/>
          </a:xfrm>
          <a:prstGeom prst="rect">
            <a:avLst/>
          </a:prstGeom>
          <a:noFill/>
          <a:ln>
            <a:noFill/>
          </a:ln>
        </p:spPr>
      </p:pic>
      <p:pic>
        <p:nvPicPr>
          <p:cNvPr id="187" name="Google Shape;187;p30" title="Sofiya Cheyenne :30">
            <a:hlinkClick r:id="rId5"/>
          </p:cNvPr>
          <p:cNvPicPr preferRelativeResize="0"/>
          <p:nvPr/>
        </p:nvPicPr>
        <p:blipFill>
          <a:blip r:embed="rId6">
            <a:alphaModFix/>
          </a:blip>
          <a:stretch>
            <a:fillRect/>
          </a:stretch>
        </p:blipFill>
        <p:spPr>
          <a:xfrm>
            <a:off x="2285963" y="-1"/>
            <a:ext cx="6858037"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193" name="Google Shape;193;p31"/>
          <p:cNvPicPr preferRelativeResize="0"/>
          <p:nvPr/>
        </p:nvPicPr>
        <p:blipFill>
          <a:blip r:embed="rId3">
            <a:alphaModFix/>
          </a:blip>
          <a:stretch>
            <a:fillRect/>
          </a:stretch>
        </p:blipFill>
        <p:spPr>
          <a:xfrm rot="5400000">
            <a:off x="-411200" y="2626375"/>
            <a:ext cx="3289675" cy="4032100"/>
          </a:xfrm>
          <a:prstGeom prst="rect">
            <a:avLst/>
          </a:prstGeom>
          <a:noFill/>
          <a:ln>
            <a:noFill/>
          </a:ln>
        </p:spPr>
      </p:pic>
      <p:sp>
        <p:nvSpPr>
          <p:cNvPr id="194" name="Google Shape;194;p31"/>
          <p:cNvSpPr txBox="1"/>
          <p:nvPr/>
        </p:nvSpPr>
        <p:spPr>
          <a:xfrm>
            <a:off x="76200" y="0"/>
            <a:ext cx="2261100" cy="21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i="1">
                <a:solidFill>
                  <a:srgbClr val="004473"/>
                </a:solidFill>
                <a:latin typeface="Roboto"/>
                <a:ea typeface="Roboto"/>
                <a:cs typeface="Roboto"/>
                <a:sym typeface="Roboto"/>
              </a:rPr>
              <a:t>That’s My Easterseals</a:t>
            </a:r>
            <a:r>
              <a:rPr lang="en" sz="2500" i="1">
                <a:solidFill>
                  <a:srgbClr val="004473"/>
                </a:solidFill>
                <a:latin typeface="Roboto"/>
                <a:ea typeface="Roboto"/>
                <a:cs typeface="Roboto"/>
                <a:sym typeface="Roboto"/>
              </a:rPr>
              <a:t> </a:t>
            </a:r>
            <a:r>
              <a:rPr lang="en" sz="2500">
                <a:solidFill>
                  <a:srgbClr val="004473"/>
                </a:solidFill>
                <a:latin typeface="Roboto"/>
                <a:ea typeface="Roboto"/>
                <a:cs typeface="Roboto"/>
                <a:sym typeface="Roboto"/>
              </a:rPr>
              <a:t>PSAs</a:t>
            </a:r>
            <a:r>
              <a:rPr lang="en" sz="2500" i="1">
                <a:solidFill>
                  <a:srgbClr val="004473"/>
                </a:solidFill>
                <a:latin typeface="Roboto"/>
                <a:ea typeface="Roboto"/>
                <a:cs typeface="Roboto"/>
                <a:sym typeface="Roboto"/>
              </a:rPr>
              <a:t>: </a:t>
            </a:r>
            <a:endParaRPr sz="2500" i="1">
              <a:solidFill>
                <a:srgbClr val="004473"/>
              </a:solidFill>
              <a:latin typeface="Roboto"/>
              <a:ea typeface="Roboto"/>
              <a:cs typeface="Roboto"/>
              <a:sym typeface="Roboto"/>
            </a:endParaRPr>
          </a:p>
          <a:p>
            <a:pPr marL="0" lvl="0" indent="0" algn="l" rtl="0">
              <a:spcBef>
                <a:spcPts val="0"/>
              </a:spcBef>
              <a:spcAft>
                <a:spcPts val="0"/>
              </a:spcAft>
              <a:buNone/>
            </a:pPr>
            <a:r>
              <a:rPr lang="en" sz="2500">
                <a:solidFill>
                  <a:srgbClr val="004473"/>
                </a:solidFill>
                <a:latin typeface="Roboto"/>
                <a:ea typeface="Roboto"/>
                <a:cs typeface="Roboto"/>
                <a:sym typeface="Roboto"/>
              </a:rPr>
              <a:t>Enhancing Health</a:t>
            </a:r>
            <a:endParaRPr sz="2500">
              <a:latin typeface="Roboto"/>
              <a:ea typeface="Roboto"/>
              <a:cs typeface="Roboto"/>
              <a:sym typeface="Roboto"/>
            </a:endParaRPr>
          </a:p>
        </p:txBody>
      </p:sp>
      <p:pic>
        <p:nvPicPr>
          <p:cNvPr id="195" name="Google Shape;195;p31" title="Wesley Hamilton :30">
            <a:hlinkClick r:id="rId4"/>
          </p:cNvPr>
          <p:cNvPicPr preferRelativeResize="0"/>
          <p:nvPr/>
        </p:nvPicPr>
        <p:blipFill>
          <a:blip r:embed="rId5">
            <a:alphaModFix/>
          </a:blip>
          <a:stretch>
            <a:fillRect/>
          </a:stretch>
        </p:blipFill>
        <p:spPr>
          <a:xfrm>
            <a:off x="2461849" y="0"/>
            <a:ext cx="6858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201" name="Google Shape;201;p32"/>
          <p:cNvPicPr preferRelativeResize="0"/>
          <p:nvPr/>
        </p:nvPicPr>
        <p:blipFill>
          <a:blip r:embed="rId3">
            <a:alphaModFix/>
          </a:blip>
          <a:stretch>
            <a:fillRect/>
          </a:stretch>
        </p:blipFill>
        <p:spPr>
          <a:xfrm rot="5400000">
            <a:off x="995550" y="2275926"/>
            <a:ext cx="2576800" cy="3158350"/>
          </a:xfrm>
          <a:prstGeom prst="rect">
            <a:avLst/>
          </a:prstGeom>
          <a:noFill/>
          <a:ln>
            <a:noFill/>
          </a:ln>
        </p:spPr>
      </p:pic>
      <p:sp>
        <p:nvSpPr>
          <p:cNvPr id="202" name="Google Shape;202;p32"/>
          <p:cNvSpPr txBox="1"/>
          <p:nvPr/>
        </p:nvSpPr>
        <p:spPr>
          <a:xfrm>
            <a:off x="97156" y="0"/>
            <a:ext cx="2445900" cy="21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i="1">
                <a:solidFill>
                  <a:srgbClr val="004473"/>
                </a:solidFill>
                <a:latin typeface="Roboto"/>
                <a:ea typeface="Roboto"/>
                <a:cs typeface="Roboto"/>
                <a:sym typeface="Roboto"/>
              </a:rPr>
              <a:t>That’s My Easterseals</a:t>
            </a:r>
            <a:r>
              <a:rPr lang="en" sz="2500" i="1">
                <a:solidFill>
                  <a:srgbClr val="004473"/>
                </a:solidFill>
                <a:latin typeface="Roboto"/>
                <a:ea typeface="Roboto"/>
                <a:cs typeface="Roboto"/>
                <a:sym typeface="Roboto"/>
              </a:rPr>
              <a:t> </a:t>
            </a:r>
            <a:r>
              <a:rPr lang="en" sz="2500">
                <a:solidFill>
                  <a:srgbClr val="004473"/>
                </a:solidFill>
                <a:latin typeface="Roboto"/>
                <a:ea typeface="Roboto"/>
                <a:cs typeface="Roboto"/>
                <a:sym typeface="Roboto"/>
              </a:rPr>
              <a:t>PSAs</a:t>
            </a:r>
            <a:r>
              <a:rPr lang="en" sz="2500" i="1">
                <a:solidFill>
                  <a:srgbClr val="004473"/>
                </a:solidFill>
                <a:latin typeface="Roboto"/>
                <a:ea typeface="Roboto"/>
                <a:cs typeface="Roboto"/>
                <a:sym typeface="Roboto"/>
              </a:rPr>
              <a:t>: </a:t>
            </a:r>
            <a:endParaRPr sz="2500" i="1">
              <a:solidFill>
                <a:srgbClr val="004473"/>
              </a:solidFill>
              <a:latin typeface="Roboto"/>
              <a:ea typeface="Roboto"/>
              <a:cs typeface="Roboto"/>
              <a:sym typeface="Roboto"/>
            </a:endParaRPr>
          </a:p>
          <a:p>
            <a:pPr marL="0" lvl="0" indent="0" algn="l" rtl="0">
              <a:spcBef>
                <a:spcPts val="0"/>
              </a:spcBef>
              <a:spcAft>
                <a:spcPts val="0"/>
              </a:spcAft>
              <a:buNone/>
            </a:pPr>
            <a:r>
              <a:rPr lang="en" sz="2500">
                <a:solidFill>
                  <a:srgbClr val="004473"/>
                </a:solidFill>
                <a:latin typeface="Roboto"/>
                <a:ea typeface="Roboto"/>
                <a:cs typeface="Roboto"/>
                <a:sym typeface="Roboto"/>
              </a:rPr>
              <a:t>Expanding Employment</a:t>
            </a:r>
            <a:endParaRPr sz="2500">
              <a:latin typeface="Roboto"/>
              <a:ea typeface="Roboto"/>
              <a:cs typeface="Roboto"/>
              <a:sym typeface="Roboto"/>
            </a:endParaRPr>
          </a:p>
        </p:txBody>
      </p:sp>
      <p:pic>
        <p:nvPicPr>
          <p:cNvPr id="203" name="Google Shape;203;p32" title="Danny J. Gomez :30">
            <a:hlinkClick r:id="rId4"/>
          </p:cNvPr>
          <p:cNvPicPr preferRelativeResize="0"/>
          <p:nvPr/>
        </p:nvPicPr>
        <p:blipFill>
          <a:blip r:embed="rId5">
            <a:alphaModFix/>
          </a:blip>
          <a:stretch>
            <a:fillRect/>
          </a:stretch>
        </p:blipFill>
        <p:spPr>
          <a:xfrm>
            <a:off x="2285990" y="0"/>
            <a:ext cx="685801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209" name="Google Shape;209;p33"/>
          <p:cNvPicPr preferRelativeResize="0"/>
          <p:nvPr/>
        </p:nvPicPr>
        <p:blipFill>
          <a:blip r:embed="rId3">
            <a:alphaModFix/>
          </a:blip>
          <a:stretch>
            <a:fillRect/>
          </a:stretch>
        </p:blipFill>
        <p:spPr>
          <a:xfrm rot="5400000">
            <a:off x="885950" y="2275926"/>
            <a:ext cx="2576800" cy="3158350"/>
          </a:xfrm>
          <a:prstGeom prst="rect">
            <a:avLst/>
          </a:prstGeom>
          <a:noFill/>
          <a:ln>
            <a:noFill/>
          </a:ln>
        </p:spPr>
      </p:pic>
      <p:sp>
        <p:nvSpPr>
          <p:cNvPr id="210" name="Google Shape;210;p33"/>
          <p:cNvSpPr txBox="1"/>
          <p:nvPr/>
        </p:nvSpPr>
        <p:spPr>
          <a:xfrm>
            <a:off x="152400" y="0"/>
            <a:ext cx="2206500" cy="21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i="1">
                <a:solidFill>
                  <a:srgbClr val="004473"/>
                </a:solidFill>
                <a:latin typeface="Roboto"/>
                <a:ea typeface="Roboto"/>
                <a:cs typeface="Roboto"/>
                <a:sym typeface="Roboto"/>
              </a:rPr>
              <a:t>That’s My Easterseals</a:t>
            </a:r>
            <a:r>
              <a:rPr lang="en" sz="2500" i="1">
                <a:solidFill>
                  <a:srgbClr val="004473"/>
                </a:solidFill>
                <a:latin typeface="Roboto"/>
                <a:ea typeface="Roboto"/>
                <a:cs typeface="Roboto"/>
                <a:sym typeface="Roboto"/>
              </a:rPr>
              <a:t> </a:t>
            </a:r>
            <a:r>
              <a:rPr lang="en" sz="2500">
                <a:solidFill>
                  <a:srgbClr val="004473"/>
                </a:solidFill>
                <a:latin typeface="Roboto"/>
                <a:ea typeface="Roboto"/>
                <a:cs typeface="Roboto"/>
                <a:sym typeface="Roboto"/>
              </a:rPr>
              <a:t>PSAs</a:t>
            </a:r>
            <a:r>
              <a:rPr lang="en" sz="2500" i="1">
                <a:solidFill>
                  <a:srgbClr val="004473"/>
                </a:solidFill>
                <a:latin typeface="Roboto"/>
                <a:ea typeface="Roboto"/>
                <a:cs typeface="Roboto"/>
                <a:sym typeface="Roboto"/>
              </a:rPr>
              <a:t>: </a:t>
            </a:r>
            <a:endParaRPr sz="2500" i="1">
              <a:solidFill>
                <a:srgbClr val="004473"/>
              </a:solidFill>
              <a:latin typeface="Roboto"/>
              <a:ea typeface="Roboto"/>
              <a:cs typeface="Roboto"/>
              <a:sym typeface="Roboto"/>
            </a:endParaRPr>
          </a:p>
          <a:p>
            <a:pPr marL="0" lvl="0" indent="0" algn="l" rtl="0">
              <a:spcBef>
                <a:spcPts val="0"/>
              </a:spcBef>
              <a:spcAft>
                <a:spcPts val="0"/>
              </a:spcAft>
              <a:buNone/>
            </a:pPr>
            <a:r>
              <a:rPr lang="en" sz="2500">
                <a:solidFill>
                  <a:srgbClr val="004473"/>
                </a:solidFill>
                <a:latin typeface="Roboto"/>
                <a:ea typeface="Roboto"/>
                <a:cs typeface="Roboto"/>
                <a:sym typeface="Roboto"/>
              </a:rPr>
              <a:t>Elevating Community</a:t>
            </a:r>
            <a:endParaRPr sz="2500">
              <a:latin typeface="Roboto"/>
              <a:ea typeface="Roboto"/>
              <a:cs typeface="Roboto"/>
              <a:sym typeface="Roboto"/>
            </a:endParaRPr>
          </a:p>
        </p:txBody>
      </p:sp>
      <p:sp>
        <p:nvSpPr>
          <p:cNvPr id="211" name="Google Shape;211;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212" name="Google Shape;212;p33" title="Jamie Brewer :30">
            <a:hlinkClick r:id="rId4"/>
          </p:cNvPr>
          <p:cNvPicPr preferRelativeResize="0"/>
          <p:nvPr/>
        </p:nvPicPr>
        <p:blipFill>
          <a:blip r:embed="rId5">
            <a:alphaModFix/>
          </a:blip>
          <a:stretch>
            <a:fillRect/>
          </a:stretch>
        </p:blipFill>
        <p:spPr>
          <a:xfrm>
            <a:off x="2286000" y="0"/>
            <a:ext cx="6858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2321</Words>
  <Application>Microsoft Office PowerPoint</Application>
  <PresentationFormat>On-screen Show (16:9)</PresentationFormat>
  <Paragraphs>256</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Arimo</vt:lpstr>
      <vt:lpstr>Roboto</vt:lpstr>
      <vt:lpstr>Calibri</vt:lpstr>
      <vt:lpstr>Arial</vt:lpstr>
      <vt:lpstr>Simple Light</vt:lpstr>
      <vt:lpstr>Office Theme</vt:lpstr>
      <vt:lpstr>PowerPoint Presentation</vt:lpstr>
      <vt:lpstr>PowerPoint Presentation</vt:lpstr>
      <vt:lpstr>PowerPoint Presentation</vt:lpstr>
      <vt:lpstr>That’s My  Easterseals  PSAs</vt:lpstr>
      <vt:lpstr>PowerPoint Presentation</vt:lpstr>
      <vt:lpstr>That’s My Easterseals PSAs:  Enriching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Engage Stakeholders Beyond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Green</dc:creator>
  <cp:lastModifiedBy>Yolanda Green</cp:lastModifiedBy>
  <cp:revision>1</cp:revision>
  <dcterms:modified xsi:type="dcterms:W3CDTF">2022-03-24T16:03:16Z</dcterms:modified>
</cp:coreProperties>
</file>