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6" r:id="rId5"/>
    <p:sldMasterId id="2147483708" r:id="rId6"/>
  </p:sldMasterIdLst>
  <p:notesMasterIdLst>
    <p:notesMasterId r:id="rId24"/>
  </p:notesMasterIdLst>
  <p:sldIdLst>
    <p:sldId id="276" r:id="rId7"/>
    <p:sldId id="2146846251" r:id="rId8"/>
    <p:sldId id="2146846241" r:id="rId9"/>
    <p:sldId id="2146846254" r:id="rId10"/>
    <p:sldId id="267" r:id="rId11"/>
    <p:sldId id="2146846242" r:id="rId12"/>
    <p:sldId id="2146846243" r:id="rId13"/>
    <p:sldId id="2146846249" r:id="rId14"/>
    <p:sldId id="2146846244" r:id="rId15"/>
    <p:sldId id="2146846245" r:id="rId16"/>
    <p:sldId id="2146846246" r:id="rId17"/>
    <p:sldId id="2146846250" r:id="rId18"/>
    <p:sldId id="2146846247" r:id="rId19"/>
    <p:sldId id="2146846252" r:id="rId20"/>
    <p:sldId id="2146846253" r:id="rId21"/>
    <p:sldId id="2146846248" r:id="rId22"/>
    <p:sldId id="316" r:id="rId2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7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WS" lastIdx="1" clrIdx="0"/>
  <p:cmAuthor id="1" name="Kristen Barnfield" initials="KB" lastIdx="7" clrIdx="1"/>
  <p:cmAuthor id="2" name="Microsoft Office User" initials="MOU" lastIdx="1" clrIdx="2">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73"/>
    <a:srgbClr val="F16336"/>
    <a:srgbClr val="FFA300"/>
    <a:srgbClr val="DB512D"/>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B4233C-8D68-D362-75ED-52F165D2D094}" v="11" dt="2021-11-18T01:56:16.223"/>
    <p1510:client id="{64B1FC28-6D85-B4C9-7B78-D0910C932F22}" v="65" dt="2021-11-18T17:16:42.557"/>
    <p1510:client id="{D10B482F-4676-6A45-B031-DCC435C77DE5}" v="8" dt="2021-11-18T16:30:03.3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470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a:lvl1pPr>
          </a:lstStyle>
          <a:p>
            <a:fld id="{BEA64586-DB4C-D744-A4FD-68B4BBE3C6FB}" type="datetimeFigureOut">
              <a:rPr lang="en-US" smtClean="0"/>
              <a:t>11/23/2021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vl1pPr>
          </a:lstStyle>
          <a:p>
            <a:fld id="{DBD1DC8D-C25D-B34A-91E0-1694B1BB318F}" type="slidenum">
              <a:rPr lang="en-US" smtClean="0"/>
              <a:t>‹#›</a:t>
            </a:fld>
            <a:endParaRPr lang="en-US"/>
          </a:p>
        </p:txBody>
      </p:sp>
    </p:spTree>
    <p:extLst>
      <p:ext uri="{BB962C8B-B14F-4D97-AF65-F5344CB8AC3E}">
        <p14:creationId xmlns:p14="http://schemas.microsoft.com/office/powerpoint/2010/main" val="1994627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Discussion Today:</a:t>
            </a:r>
          </a:p>
          <a:p>
            <a:endParaRPr lang="en-US"/>
          </a:p>
          <a:p>
            <a:pPr marL="171450" indent="-171450">
              <a:buFont typeface="Arial" panose="020B0604020202020204" pitchFamily="34" charset="0"/>
              <a:buChar char="•"/>
            </a:pPr>
            <a:r>
              <a:rPr lang="en-US"/>
              <a:t>The Landscape of our Network</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Highlights of what we’ve been up to lately (Corporate Partnerships, All In:  The Plan for Disability Equity; Network Advancement; Thought Leadership; Advocacy)</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Lessons from the Past &amp; A Look Ahead (to the Strategic Plan)</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PLEASE SIGN UP FOR OUR BI-WEEKLY NEWSLETTERS</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Invite a volunteer to serve on our National Board Standing Committees</a:t>
            </a:r>
          </a:p>
        </p:txBody>
      </p:sp>
      <p:sp>
        <p:nvSpPr>
          <p:cNvPr id="4" name="Slide Number Placeholder 3"/>
          <p:cNvSpPr>
            <a:spLocks noGrp="1"/>
          </p:cNvSpPr>
          <p:nvPr>
            <p:ph type="sldNum" sz="quarter" idx="5"/>
          </p:nvPr>
        </p:nvSpPr>
        <p:spPr/>
        <p:txBody>
          <a:bodyPr/>
          <a:lstStyle/>
          <a:p>
            <a:fld id="{DBD1DC8D-C25D-B34A-91E0-1694B1BB318F}" type="slidenum">
              <a:rPr lang="en-US" smtClean="0"/>
              <a:t>1</a:t>
            </a:fld>
            <a:endParaRPr lang="en-US"/>
          </a:p>
        </p:txBody>
      </p:sp>
    </p:spTree>
    <p:extLst>
      <p:ext uri="{BB962C8B-B14F-4D97-AF65-F5344CB8AC3E}">
        <p14:creationId xmlns:p14="http://schemas.microsoft.com/office/powerpoint/2010/main" val="4143573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tactic we’re employing to get exposure on national television and radio stations is the distribution of our national brand PSA which, as you can see, in one month was picked up by stations throughout the country and helped us reach nearly </a:t>
            </a:r>
            <a:r>
              <a:rPr lang="en-US" err="1"/>
              <a:t>12M</a:t>
            </a:r>
            <a:r>
              <a:rPr lang="en-US"/>
              <a:t> people with media value of $</a:t>
            </a:r>
            <a:r>
              <a:rPr lang="en-US" err="1"/>
              <a:t>330K</a:t>
            </a:r>
            <a:r>
              <a:rPr lang="en-US"/>
              <a:t> – </a:t>
            </a:r>
          </a:p>
          <a:p>
            <a:endParaRPr lang="en-US"/>
          </a:p>
          <a:p>
            <a:r>
              <a:rPr lang="en-US"/>
              <a:t>All donated airtime in </a:t>
            </a:r>
            <a:r>
              <a:rPr lang="en-US" i="1"/>
              <a:t>one month </a:t>
            </a:r>
            <a:r>
              <a:rPr lang="en-US"/>
              <a:t>to build awareness of Easterseals – which will continue throughout the year..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6BC8C-BBB0-0E4E-AFDE-34BD02EEB9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936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tactic we’re employing to get exposure on national television and radio stations is the distribution of our national brand PSA which, as you can see, in one month was picked up by stations throughout the country and helped us reach nearly </a:t>
            </a:r>
            <a:r>
              <a:rPr lang="en-US" err="1"/>
              <a:t>12M</a:t>
            </a:r>
            <a:r>
              <a:rPr lang="en-US"/>
              <a:t> people with media value of $</a:t>
            </a:r>
            <a:r>
              <a:rPr lang="en-US" err="1"/>
              <a:t>330K</a:t>
            </a:r>
            <a:r>
              <a:rPr lang="en-US"/>
              <a:t> – </a:t>
            </a:r>
          </a:p>
          <a:p>
            <a:endParaRPr lang="en-US"/>
          </a:p>
          <a:p>
            <a:r>
              <a:rPr lang="en-US"/>
              <a:t>All donated airtime in </a:t>
            </a:r>
            <a:r>
              <a:rPr lang="en-US" i="1"/>
              <a:t>one month </a:t>
            </a:r>
            <a:r>
              <a:rPr lang="en-US"/>
              <a:t>to build awareness of Easterseals – which will continue throughout the year..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6BC8C-BBB0-0E4E-AFDE-34BD02EEB9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7295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tactic we’re employing to get exposure on national television and radio stations is the distribution of our national brand PSA which, as you can see, in one month was picked up by stations throughout the country and helped us reach nearly </a:t>
            </a:r>
            <a:r>
              <a:rPr lang="en-US" err="1"/>
              <a:t>12M</a:t>
            </a:r>
            <a:r>
              <a:rPr lang="en-US"/>
              <a:t> people with media value of $</a:t>
            </a:r>
            <a:r>
              <a:rPr lang="en-US" err="1"/>
              <a:t>330K</a:t>
            </a:r>
            <a:r>
              <a:rPr lang="en-US"/>
              <a:t> – </a:t>
            </a:r>
          </a:p>
          <a:p>
            <a:endParaRPr lang="en-US"/>
          </a:p>
          <a:p>
            <a:r>
              <a:rPr lang="en-US"/>
              <a:t>All donated airtime in </a:t>
            </a:r>
            <a:r>
              <a:rPr lang="en-US" i="1"/>
              <a:t>one month </a:t>
            </a:r>
            <a:r>
              <a:rPr lang="en-US"/>
              <a:t>to build awareness of Easterseals – which will continue throughout the year..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6BC8C-BBB0-0E4E-AFDE-34BD02EEB9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8040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tactic we’re employing to get exposure on national television and radio stations is the distribution of our national brand PSA which, as you can see, in one month was picked up by stations throughout the country and helped us reach nearly </a:t>
            </a:r>
            <a:r>
              <a:rPr lang="en-US" err="1"/>
              <a:t>12M</a:t>
            </a:r>
            <a:r>
              <a:rPr lang="en-US"/>
              <a:t> people with media value of $</a:t>
            </a:r>
            <a:r>
              <a:rPr lang="en-US" err="1"/>
              <a:t>330K</a:t>
            </a:r>
            <a:r>
              <a:rPr lang="en-US"/>
              <a:t> – </a:t>
            </a:r>
          </a:p>
          <a:p>
            <a:endParaRPr lang="en-US"/>
          </a:p>
          <a:p>
            <a:r>
              <a:rPr lang="en-US"/>
              <a:t>All donated airtime in </a:t>
            </a:r>
            <a:r>
              <a:rPr lang="en-US" i="1"/>
              <a:t>one month </a:t>
            </a:r>
            <a:r>
              <a:rPr lang="en-US"/>
              <a:t>to build awareness of Easterseals – which will continue throughout the year..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6BC8C-BBB0-0E4E-AFDE-34BD02EEB9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61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tactic we’re employing to get exposure on national television and radio stations is the distribution of our national brand PSA which, as you can see, in one month was picked up by stations throughout the country and helped us reach nearly </a:t>
            </a:r>
            <a:r>
              <a:rPr lang="en-US" err="1"/>
              <a:t>12M</a:t>
            </a:r>
            <a:r>
              <a:rPr lang="en-US"/>
              <a:t> people with media value of $</a:t>
            </a:r>
            <a:r>
              <a:rPr lang="en-US" err="1"/>
              <a:t>330K</a:t>
            </a:r>
            <a:r>
              <a:rPr lang="en-US"/>
              <a:t> – </a:t>
            </a:r>
          </a:p>
          <a:p>
            <a:endParaRPr lang="en-US"/>
          </a:p>
          <a:p>
            <a:r>
              <a:rPr lang="en-US"/>
              <a:t>All donated airtime in </a:t>
            </a:r>
            <a:r>
              <a:rPr lang="en-US" i="1"/>
              <a:t>one month </a:t>
            </a:r>
            <a:r>
              <a:rPr lang="en-US"/>
              <a:t>to build awareness of Easterseals – which will continue throughout the year..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6BC8C-BBB0-0E4E-AFDE-34BD02EEB9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795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tactic we’re employing to get exposure on national television and radio stations is the distribution of our national brand PSA which, as you can see, in one month was picked up by stations throughout the country and helped us reach nearly </a:t>
            </a:r>
            <a:r>
              <a:rPr lang="en-US" err="1"/>
              <a:t>12M</a:t>
            </a:r>
            <a:r>
              <a:rPr lang="en-US"/>
              <a:t> people with media value of $</a:t>
            </a:r>
            <a:r>
              <a:rPr lang="en-US" err="1"/>
              <a:t>330K</a:t>
            </a:r>
            <a:r>
              <a:rPr lang="en-US"/>
              <a:t> – </a:t>
            </a:r>
          </a:p>
          <a:p>
            <a:endParaRPr lang="en-US"/>
          </a:p>
          <a:p>
            <a:r>
              <a:rPr lang="en-US"/>
              <a:t>All donated airtime in </a:t>
            </a:r>
            <a:r>
              <a:rPr lang="en-US" i="1"/>
              <a:t>one month </a:t>
            </a:r>
            <a:r>
              <a:rPr lang="en-US"/>
              <a:t>to build awareness of Easterseals – which will continue throughout the year..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6BC8C-BBB0-0E4E-AFDE-34BD02EEB9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6492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tactic we’re employing to get exposure on national television and radio stations is the distribution of our national brand PSA which, as you can see, in one month was picked up by stations throughout the country and helped us reach nearly </a:t>
            </a:r>
            <a:r>
              <a:rPr lang="en-US" err="1"/>
              <a:t>12M</a:t>
            </a:r>
            <a:r>
              <a:rPr lang="en-US"/>
              <a:t> people with media value of $</a:t>
            </a:r>
            <a:r>
              <a:rPr lang="en-US" err="1"/>
              <a:t>330K</a:t>
            </a:r>
            <a:r>
              <a:rPr lang="en-US"/>
              <a:t> – </a:t>
            </a:r>
          </a:p>
          <a:p>
            <a:endParaRPr lang="en-US"/>
          </a:p>
          <a:p>
            <a:r>
              <a:rPr lang="en-US"/>
              <a:t>All donated airtime in </a:t>
            </a:r>
            <a:r>
              <a:rPr lang="en-US" i="1"/>
              <a:t>one month </a:t>
            </a:r>
            <a:r>
              <a:rPr lang="en-US"/>
              <a:t>to build awareness of Easterseals – which will continue throughout the year..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6BC8C-BBB0-0E4E-AFDE-34BD02EEB9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4584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D1DC8D-C25D-B34A-91E0-1694B1BB318F}" type="slidenum">
              <a:rPr lang="en-US" smtClean="0"/>
              <a:t>17</a:t>
            </a:fld>
            <a:endParaRPr lang="en-US"/>
          </a:p>
        </p:txBody>
      </p:sp>
    </p:spTree>
    <p:extLst>
      <p:ext uri="{BB962C8B-B14F-4D97-AF65-F5344CB8AC3E}">
        <p14:creationId xmlns:p14="http://schemas.microsoft.com/office/powerpoint/2010/main" val="3060523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buClr>
                <a:srgbClr val="FFC000"/>
              </a:buClr>
              <a:buFont typeface="Wingdings" panose="05000000000000000000" pitchFamily="2" charset="2"/>
              <a:buNone/>
            </a:pPr>
            <a:endParaRPr lang="en-US" sz="1680">
              <a:latin typeface="Franklin Gothic Medium" panose="020B0603020102020204" pitchFamily="34" charset="0"/>
            </a:endParaRPr>
          </a:p>
          <a:p>
            <a:pPr>
              <a:lnSpc>
                <a:spcPct val="100000"/>
              </a:lnSpc>
              <a:spcBef>
                <a:spcPts val="0"/>
              </a:spcBef>
              <a:buClr>
                <a:srgbClr val="FFC000"/>
              </a:buClr>
              <a:buFont typeface="Wingdings" panose="05000000000000000000" pitchFamily="2" charset="2"/>
              <a:buChar char="§"/>
            </a:pPr>
            <a:endParaRPr lang="en-US" sz="1680">
              <a:latin typeface="Franklin Gothic Medium" panose="020B0603020102020204" pitchFamily="34" charset="0"/>
            </a:endParaRPr>
          </a:p>
          <a:p>
            <a:pPr>
              <a:lnSpc>
                <a:spcPct val="100000"/>
              </a:lnSpc>
              <a:spcBef>
                <a:spcPts val="0"/>
              </a:spcBef>
              <a:buClr>
                <a:srgbClr val="FFC000"/>
              </a:buClr>
              <a:buFont typeface="Wingdings" panose="05000000000000000000" pitchFamily="2" charset="2"/>
              <a:buChar char="§"/>
            </a:pPr>
            <a:endParaRPr lang="en-US" sz="1680">
              <a:latin typeface="Franklin Gothic Medium" panose="020B0603020102020204" pitchFamily="34" charset="0"/>
            </a:endParaRPr>
          </a:p>
          <a:p>
            <a:pPr marL="228600" marR="0" lvl="0" indent="-3810" algn="l" defTabSz="914400" rtl="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endParaRPr kumimoji="0" lang="en-US" sz="1680" b="0" i="0" u="none" strike="noStrike" kern="1200" cap="none" spc="0" normalizeH="0" baseline="0" noProof="0">
              <a:ln>
                <a:noFill/>
              </a:ln>
              <a:solidFill>
                <a:srgbClr val="000000"/>
              </a:solidFill>
              <a:effectLst/>
              <a:uLnTx/>
              <a:uFillTx/>
              <a:latin typeface="Franklin Gothic Medium" panose="020B0603020102020204" pitchFamily="34" charset="0"/>
              <a:cs typeface="Arial" charset="0"/>
            </a:endParaRPr>
          </a:p>
          <a:p>
            <a:pPr marL="228600" marR="0" lvl="0" indent="-228600" algn="l" defTabSz="914400" rtl="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endParaRPr kumimoji="0" lang="en-US" sz="1680" b="0" i="0" u="none" strike="noStrike" kern="1200" cap="none" spc="0" normalizeH="0" baseline="0" noProof="0">
              <a:ln>
                <a:noFill/>
              </a:ln>
              <a:solidFill>
                <a:srgbClr val="000000"/>
              </a:solidFill>
              <a:effectLst/>
              <a:uLnTx/>
              <a:uFillTx/>
              <a:latin typeface="Franklin Gothic Medium" panose="020B0603020102020204" pitchFamily="34" charset="0"/>
              <a:cs typeface="Arial"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DBD1DC8D-C25D-B34A-91E0-1694B1BB318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6076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Calibri" panose="020F0502020204030204" pitchFamily="34" charset="0"/>
              </a:rPr>
              <a:t>September 25, 2020 Symposium Goals &amp; Participation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The Easterseals Network Public Policy Symposium goals: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Calibri" panose="020F0502020204030204" pitchFamily="34" charset="0"/>
              </a:rPr>
              <a:t>Discuss, debate, and agree on top public policy priorities for the next Congress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Calibri" panose="020F0502020204030204" pitchFamily="34" charset="0"/>
              </a:rPr>
              <a:t>Discuss, debate, and agree on a recommendation for the Easterseals’ official position on mandatory immunizations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Calibri" panose="020F0502020204030204" pitchFamily="34" charset="0"/>
              </a:rPr>
              <a:t>Discuss, debate and agree on a recommendation for the Easterseals’ official position on 14[c]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400" b="1">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What We Recommend – Mandatory Immunizations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Calibri" panose="020F0502020204030204" pitchFamily="34" charset="0"/>
              </a:rPr>
              <a:t>Easterseals National supports a policy of mandatory, evidence-based immunizations with the affiliate network being given flexibility to establish their own position consistent with state laws.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endParaRPr lang="en-US" sz="110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400" b="1">
                <a:effectLst/>
                <a:latin typeface="Calibri" panose="020F0502020204030204" pitchFamily="34" charset="0"/>
                <a:ea typeface="Calibri" panose="020F0502020204030204" pitchFamily="34" charset="0"/>
                <a:cs typeface="Calibri" panose="020F0502020204030204" pitchFamily="34" charset="0"/>
              </a:rPr>
              <a:t>What We Recommend – Subminimum Wage (14(c))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100">
                <a:effectLst/>
                <a:latin typeface="Calibri" panose="020F0502020204030204" pitchFamily="34" charset="0"/>
                <a:ea typeface="Calibri" panose="020F0502020204030204" pitchFamily="34" charset="0"/>
                <a:cs typeface="Calibri" panose="020F0502020204030204" pitchFamily="34" charset="0"/>
              </a:rPr>
              <a:t>Easterseals National position should be: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a:effectLst/>
                <a:latin typeface="Calibri" panose="020F0502020204030204" pitchFamily="34" charset="0"/>
                <a:ea typeface="Calibri" panose="020F0502020204030204" pitchFamily="34" charset="0"/>
                <a:cs typeface="Calibri" panose="020F0502020204030204" pitchFamily="34" charset="0"/>
              </a:rPr>
              <a:t>(1) Easterseals National recognizes the contribution 14(c) made;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a:effectLst/>
                <a:latin typeface="Calibri" panose="020F0502020204030204" pitchFamily="34" charset="0"/>
                <a:ea typeface="Calibri" panose="020F0502020204030204" pitchFamily="34" charset="0"/>
                <a:cs typeface="Calibri" panose="020F0502020204030204" pitchFamily="34" charset="0"/>
              </a:rPr>
              <a:t>(2) Easterseals National supports transitioning away from subminimum wage programs with the right infrastructure supports needed to secure a success.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endParaRPr lang="en-US" sz="1100">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73370" indent="-17337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17F0C1B3-F5B4-41B8-8913-A1024B689E6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1773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Calibri" panose="020F0502020204030204" pitchFamily="34" charset="0"/>
              </a:rPr>
              <a:t>September 25, 2020 Symposium Goals &amp; Participation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The Easterseals Network Public Policy Symposium goals: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Calibri" panose="020F0502020204030204" pitchFamily="34" charset="0"/>
              </a:rPr>
              <a:t>Discuss, debate, and agree on top public policy priorities for the next Congress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Calibri" panose="020F0502020204030204" pitchFamily="34" charset="0"/>
              </a:rPr>
              <a:t>Discuss, debate, and agree on a recommendation for the Easterseals’ official position on mandatory immunizations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Calibri" panose="020F0502020204030204" pitchFamily="34" charset="0"/>
              </a:rPr>
              <a:t>Discuss, debate and agree on a recommendation for the Easterseals’ official position on 14[c]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400" b="1">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What We Recommend – Mandatory Immunizations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Calibri" panose="020F0502020204030204" pitchFamily="34" charset="0"/>
              </a:rPr>
              <a:t>Easterseals National supports a policy of mandatory, evidence-based immunizations with the affiliate network being given flexibility to establish their own position consistent with state laws.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endParaRPr lang="en-US" sz="110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400" b="1">
                <a:effectLst/>
                <a:latin typeface="Calibri" panose="020F0502020204030204" pitchFamily="34" charset="0"/>
                <a:ea typeface="Calibri" panose="020F0502020204030204" pitchFamily="34" charset="0"/>
                <a:cs typeface="Calibri" panose="020F0502020204030204" pitchFamily="34" charset="0"/>
              </a:rPr>
              <a:t>What We Recommend – Subminimum Wage (14(c))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100">
                <a:effectLst/>
                <a:latin typeface="Calibri" panose="020F0502020204030204" pitchFamily="34" charset="0"/>
                <a:ea typeface="Calibri" panose="020F0502020204030204" pitchFamily="34" charset="0"/>
                <a:cs typeface="Calibri" panose="020F0502020204030204" pitchFamily="34" charset="0"/>
              </a:rPr>
              <a:t>Easterseals National position should be: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a:effectLst/>
                <a:latin typeface="Calibri" panose="020F0502020204030204" pitchFamily="34" charset="0"/>
                <a:ea typeface="Calibri" panose="020F0502020204030204" pitchFamily="34" charset="0"/>
                <a:cs typeface="Calibri" panose="020F0502020204030204" pitchFamily="34" charset="0"/>
              </a:rPr>
              <a:t>(1) Easterseals National recognizes the contribution 14(c) made;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a:effectLst/>
                <a:latin typeface="Calibri" panose="020F0502020204030204" pitchFamily="34" charset="0"/>
                <a:ea typeface="Calibri" panose="020F0502020204030204" pitchFamily="34" charset="0"/>
                <a:cs typeface="Calibri" panose="020F0502020204030204" pitchFamily="34" charset="0"/>
              </a:rPr>
              <a:t>(2) Easterseals National supports transitioning away from subminimum wage programs with the right infrastructure supports needed to secure a success.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endParaRPr lang="en-US" sz="1100">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73370" indent="-17337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17F0C1B3-F5B4-41B8-8913-A1024B689E6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6003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tactic we’re employing to get exposure on national television and radio stations is the distribution of our national brand PSA which, as you can see, in one month was picked up by stations throughout the country and helped us reach nearly </a:t>
            </a:r>
            <a:r>
              <a:rPr lang="en-US" err="1"/>
              <a:t>12M</a:t>
            </a:r>
            <a:r>
              <a:rPr lang="en-US"/>
              <a:t> people with media value of $</a:t>
            </a:r>
            <a:r>
              <a:rPr lang="en-US" err="1"/>
              <a:t>330K</a:t>
            </a:r>
            <a:r>
              <a:rPr lang="en-US"/>
              <a:t> – </a:t>
            </a:r>
          </a:p>
          <a:p>
            <a:endParaRPr lang="en-US"/>
          </a:p>
          <a:p>
            <a:r>
              <a:rPr lang="en-US"/>
              <a:t>All donated airtime in </a:t>
            </a:r>
            <a:r>
              <a:rPr lang="en-US" i="1"/>
              <a:t>one month </a:t>
            </a:r>
            <a:r>
              <a:rPr lang="en-US"/>
              <a:t>to build awareness of Easterseals – which will continue throughout the year..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6BC8C-BBB0-0E4E-AFDE-34BD02EEB9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2434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tactic we’re employing to get exposure on national television and radio stations is the distribution of our national brand PSA which, as you can see, in one month was picked up by stations throughout the country and helped us reach nearly </a:t>
            </a:r>
            <a:r>
              <a:rPr lang="en-US" err="1"/>
              <a:t>12M</a:t>
            </a:r>
            <a:r>
              <a:rPr lang="en-US"/>
              <a:t> people with media value of $</a:t>
            </a:r>
            <a:r>
              <a:rPr lang="en-US" err="1"/>
              <a:t>330K</a:t>
            </a:r>
            <a:r>
              <a:rPr lang="en-US"/>
              <a:t> – </a:t>
            </a:r>
          </a:p>
          <a:p>
            <a:endParaRPr lang="en-US"/>
          </a:p>
          <a:p>
            <a:r>
              <a:rPr lang="en-US"/>
              <a:t>All donated airtime in </a:t>
            </a:r>
            <a:r>
              <a:rPr lang="en-US" i="1"/>
              <a:t>one month </a:t>
            </a:r>
            <a:r>
              <a:rPr lang="en-US"/>
              <a:t>to build awareness of Easterseals – which will continue throughout the year..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6BC8C-BBB0-0E4E-AFDE-34BD02EEB9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092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tactic we’re employing to get exposure on national television and radio stations is the distribution of our national brand PSA which, as you can see, in one month was picked up by stations throughout the country and helped us reach nearly </a:t>
            </a:r>
            <a:r>
              <a:rPr lang="en-US" err="1"/>
              <a:t>12M</a:t>
            </a:r>
            <a:r>
              <a:rPr lang="en-US"/>
              <a:t> people with media value of $</a:t>
            </a:r>
            <a:r>
              <a:rPr lang="en-US" err="1"/>
              <a:t>330K</a:t>
            </a:r>
            <a:r>
              <a:rPr lang="en-US"/>
              <a:t> – </a:t>
            </a:r>
          </a:p>
          <a:p>
            <a:endParaRPr lang="en-US"/>
          </a:p>
          <a:p>
            <a:r>
              <a:rPr lang="en-US"/>
              <a:t>All donated airtime in </a:t>
            </a:r>
            <a:r>
              <a:rPr lang="en-US" i="1"/>
              <a:t>one month </a:t>
            </a:r>
            <a:r>
              <a:rPr lang="en-US"/>
              <a:t>to build awareness of Easterseals – which will continue throughout the year..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6BC8C-BBB0-0E4E-AFDE-34BD02EEB9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8575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tactic we’re employing to get exposure on national television and radio stations is the distribution of our national brand PSA which, as you can see, in one month was picked up by stations throughout the country and helped us reach nearly </a:t>
            </a:r>
            <a:r>
              <a:rPr lang="en-US" err="1"/>
              <a:t>12M</a:t>
            </a:r>
            <a:r>
              <a:rPr lang="en-US"/>
              <a:t> people with media value of $</a:t>
            </a:r>
            <a:r>
              <a:rPr lang="en-US" err="1"/>
              <a:t>330K</a:t>
            </a:r>
            <a:r>
              <a:rPr lang="en-US"/>
              <a:t> – </a:t>
            </a:r>
          </a:p>
          <a:p>
            <a:endParaRPr lang="en-US"/>
          </a:p>
          <a:p>
            <a:r>
              <a:rPr lang="en-US"/>
              <a:t>All donated airtime in </a:t>
            </a:r>
            <a:r>
              <a:rPr lang="en-US" i="1"/>
              <a:t>one month </a:t>
            </a:r>
            <a:r>
              <a:rPr lang="en-US"/>
              <a:t>to build awareness of Easterseals – which will continue throughout the year..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6BC8C-BBB0-0E4E-AFDE-34BD02EEB9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3303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tactic we’re employing to get exposure on national television and radio stations is the distribution of our national brand PSA which, as you can see, in one month was picked up by stations throughout the country and helped us reach nearly </a:t>
            </a:r>
            <a:r>
              <a:rPr lang="en-US" err="1"/>
              <a:t>12M</a:t>
            </a:r>
            <a:r>
              <a:rPr lang="en-US"/>
              <a:t> people with media value of $</a:t>
            </a:r>
            <a:r>
              <a:rPr lang="en-US" err="1"/>
              <a:t>330K</a:t>
            </a:r>
            <a:r>
              <a:rPr lang="en-US"/>
              <a:t> – </a:t>
            </a:r>
          </a:p>
          <a:p>
            <a:endParaRPr lang="en-US"/>
          </a:p>
          <a:p>
            <a:r>
              <a:rPr lang="en-US"/>
              <a:t>All donated airtime in </a:t>
            </a:r>
            <a:r>
              <a:rPr lang="en-US" i="1"/>
              <a:t>one month </a:t>
            </a:r>
            <a:r>
              <a:rPr lang="en-US"/>
              <a:t>to build awareness of Easterseals – which will continue throughout the year..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6BC8C-BBB0-0E4E-AFDE-34BD02EEB9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3134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DBF582B0-241F-1F4B-AB5B-F72D8864BE98}" type="slidenum">
              <a:rPr lang="en-US" smtClean="0"/>
              <a:t>‹#›</a:t>
            </a:fld>
            <a:r>
              <a:rPr lang="en-US"/>
              <a:t> |  PARTNERSHIP DISCUSSION</a:t>
            </a:r>
          </a:p>
        </p:txBody>
      </p:sp>
    </p:spTree>
    <p:extLst>
      <p:ext uri="{BB962C8B-B14F-4D97-AF65-F5344CB8AC3E}">
        <p14:creationId xmlns:p14="http://schemas.microsoft.com/office/powerpoint/2010/main" val="1130001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BF582B0-241F-1F4B-AB5B-F72D8864BE98}" type="slidenum">
              <a:rPr lang="en-US" smtClean="0"/>
              <a:t>‹#›</a:t>
            </a:fld>
            <a:endParaRPr lang="en-US"/>
          </a:p>
        </p:txBody>
      </p:sp>
    </p:spTree>
    <p:extLst>
      <p:ext uri="{BB962C8B-B14F-4D97-AF65-F5344CB8AC3E}">
        <p14:creationId xmlns:p14="http://schemas.microsoft.com/office/powerpoint/2010/main" val="851841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BF582B0-241F-1F4B-AB5B-F72D8864BE98}" type="slidenum">
              <a:rPr lang="en-US" smtClean="0"/>
              <a:t>‹#›</a:t>
            </a:fld>
            <a:endParaRPr lang="en-US"/>
          </a:p>
        </p:txBody>
      </p:sp>
    </p:spTree>
    <p:extLst>
      <p:ext uri="{BB962C8B-B14F-4D97-AF65-F5344CB8AC3E}">
        <p14:creationId xmlns:p14="http://schemas.microsoft.com/office/powerpoint/2010/main" val="1772771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r>
              <a:rPr lang="en-US">
                <a:solidFill>
                  <a:srgbClr val="000000">
                    <a:lumMod val="50000"/>
                    <a:lumOff val="50000"/>
                  </a:srgbClr>
                </a:solidFill>
              </a:rPr>
              <a:t> |  PARTNERSHIP DISCUSSION</a:t>
            </a:r>
          </a:p>
        </p:txBody>
      </p:sp>
    </p:spTree>
    <p:extLst>
      <p:ext uri="{BB962C8B-B14F-4D97-AF65-F5344CB8AC3E}">
        <p14:creationId xmlns:p14="http://schemas.microsoft.com/office/powerpoint/2010/main" val="3130408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r>
              <a:rPr lang="en-US">
                <a:solidFill>
                  <a:srgbClr val="000000">
                    <a:lumMod val="50000"/>
                    <a:lumOff val="50000"/>
                  </a:srgbClr>
                </a:solidFill>
              </a:rPr>
              <a:t> |  PARTNERSHIP DISCUSSION</a:t>
            </a:r>
          </a:p>
        </p:txBody>
      </p:sp>
    </p:spTree>
    <p:extLst>
      <p:ext uri="{BB962C8B-B14F-4D97-AF65-F5344CB8AC3E}">
        <p14:creationId xmlns:p14="http://schemas.microsoft.com/office/powerpoint/2010/main" val="261102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solidFill>
                <a:srgbClr val="000000"/>
              </a:solidFill>
              <a:latin typeface="Calibri"/>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srgbClr val="000000"/>
              </a:solidFill>
              <a:latin typeface="Calibri"/>
            </a:endParaRPr>
          </a:p>
        </p:txBody>
      </p:sp>
      <p:sp>
        <p:nvSpPr>
          <p:cNvPr id="6" name="Slide Number Placeholder 5"/>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ext uri="{BB962C8B-B14F-4D97-AF65-F5344CB8AC3E}">
        <p14:creationId xmlns:p14="http://schemas.microsoft.com/office/powerpoint/2010/main" val="2761660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solidFill>
                <a:srgbClr val="000000"/>
              </a:solidFill>
              <a:latin typeface="Calibri"/>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srgbClr val="000000"/>
              </a:solidFill>
              <a:latin typeface="Calibri"/>
            </a:endParaRPr>
          </a:p>
        </p:txBody>
      </p:sp>
      <p:sp>
        <p:nvSpPr>
          <p:cNvPr id="7" name="Slide Number Placeholder 6"/>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ext uri="{BB962C8B-B14F-4D97-AF65-F5344CB8AC3E}">
        <p14:creationId xmlns:p14="http://schemas.microsoft.com/office/powerpoint/2010/main" val="3683572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a:solidFill>
                <a:srgbClr val="000000"/>
              </a:solidFill>
              <a:latin typeface="Calibri"/>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solidFill>
                <a:srgbClr val="000000"/>
              </a:solidFill>
              <a:latin typeface="Calibri"/>
            </a:endParaRPr>
          </a:p>
        </p:txBody>
      </p:sp>
      <p:sp>
        <p:nvSpPr>
          <p:cNvPr id="9" name="Slide Number Placeholder 8"/>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ext uri="{BB962C8B-B14F-4D97-AF65-F5344CB8AC3E}">
        <p14:creationId xmlns:p14="http://schemas.microsoft.com/office/powerpoint/2010/main" val="1593934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r>
              <a:rPr lang="en-US">
                <a:solidFill>
                  <a:srgbClr val="000000">
                    <a:lumMod val="50000"/>
                    <a:lumOff val="50000"/>
                  </a:srgbClr>
                </a:solidFill>
              </a:rPr>
              <a:t> |  PARTNERSHIP DISCUSSION</a:t>
            </a:r>
          </a:p>
        </p:txBody>
      </p:sp>
    </p:spTree>
    <p:extLst>
      <p:ext uri="{BB962C8B-B14F-4D97-AF65-F5344CB8AC3E}">
        <p14:creationId xmlns:p14="http://schemas.microsoft.com/office/powerpoint/2010/main" val="1346738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a:solidFill>
                <a:srgbClr val="000000"/>
              </a:solidFill>
              <a:latin typeface="Calibri"/>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solidFill>
                <a:srgbClr val="000000"/>
              </a:solidFill>
              <a:latin typeface="Calibri"/>
            </a:endParaRPr>
          </a:p>
        </p:txBody>
      </p:sp>
      <p:sp>
        <p:nvSpPr>
          <p:cNvPr id="4" name="Slide Number Placeholder 3"/>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ext uri="{BB962C8B-B14F-4D97-AF65-F5344CB8AC3E}">
        <p14:creationId xmlns:p14="http://schemas.microsoft.com/office/powerpoint/2010/main" val="4105801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solidFill>
                <a:srgbClr val="000000"/>
              </a:solidFill>
              <a:latin typeface="Calibri"/>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srgbClr val="000000"/>
              </a:solidFill>
              <a:latin typeface="Calibri"/>
            </a:endParaRPr>
          </a:p>
        </p:txBody>
      </p:sp>
      <p:sp>
        <p:nvSpPr>
          <p:cNvPr id="7" name="Slide Number Placeholder 6"/>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ext uri="{BB962C8B-B14F-4D97-AF65-F5344CB8AC3E}">
        <p14:creationId xmlns:p14="http://schemas.microsoft.com/office/powerpoint/2010/main" val="76933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BF582B0-241F-1F4B-AB5B-F72D8864BE98}" type="slidenum">
              <a:rPr lang="en-US" smtClean="0"/>
              <a:t>‹#›</a:t>
            </a:fld>
            <a:r>
              <a:rPr lang="en-US"/>
              <a:t> |  PARTNERSHIP DISCUSSION</a:t>
            </a:r>
          </a:p>
        </p:txBody>
      </p:sp>
    </p:spTree>
    <p:extLst>
      <p:ext uri="{BB962C8B-B14F-4D97-AF65-F5344CB8AC3E}">
        <p14:creationId xmlns:p14="http://schemas.microsoft.com/office/powerpoint/2010/main" val="1473360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solidFill>
                <a:srgbClr val="000000"/>
              </a:solidFill>
              <a:latin typeface="Calibri"/>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srgbClr val="000000"/>
              </a:solidFill>
              <a:latin typeface="Calibri"/>
            </a:endParaRPr>
          </a:p>
        </p:txBody>
      </p:sp>
      <p:sp>
        <p:nvSpPr>
          <p:cNvPr id="7" name="Slide Number Placeholder 6"/>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ext uri="{BB962C8B-B14F-4D97-AF65-F5344CB8AC3E}">
        <p14:creationId xmlns:p14="http://schemas.microsoft.com/office/powerpoint/2010/main" val="3991355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solidFill>
                <a:srgbClr val="000000"/>
              </a:solidFill>
              <a:latin typeface="Calibri"/>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srgbClr val="000000"/>
              </a:solidFill>
              <a:latin typeface="Calibri"/>
            </a:endParaRPr>
          </a:p>
        </p:txBody>
      </p:sp>
      <p:sp>
        <p:nvSpPr>
          <p:cNvPr id="6" name="Slide Number Placeholder 5"/>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ext uri="{BB962C8B-B14F-4D97-AF65-F5344CB8AC3E}">
        <p14:creationId xmlns:p14="http://schemas.microsoft.com/office/powerpoint/2010/main" val="1070544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solidFill>
                <a:srgbClr val="000000"/>
              </a:solidFill>
              <a:latin typeface="Calibri"/>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srgbClr val="000000"/>
              </a:solidFill>
              <a:latin typeface="Calibri"/>
            </a:endParaRPr>
          </a:p>
        </p:txBody>
      </p:sp>
      <p:sp>
        <p:nvSpPr>
          <p:cNvPr id="6" name="Slide Number Placeholder 5"/>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ext uri="{BB962C8B-B14F-4D97-AF65-F5344CB8AC3E}">
        <p14:creationId xmlns:p14="http://schemas.microsoft.com/office/powerpoint/2010/main" val="1991842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r>
              <a:rPr lang="en-US">
                <a:solidFill>
                  <a:srgbClr val="000000">
                    <a:lumMod val="50000"/>
                    <a:lumOff val="50000"/>
                  </a:srgbClr>
                </a:solidFill>
              </a:rPr>
              <a:t> |  PARTNERSHIP DISCUSSION</a:t>
            </a:r>
          </a:p>
        </p:txBody>
      </p:sp>
    </p:spTree>
    <p:extLst>
      <p:ext uri="{BB962C8B-B14F-4D97-AF65-F5344CB8AC3E}">
        <p14:creationId xmlns:p14="http://schemas.microsoft.com/office/powerpoint/2010/main" val="4236765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r>
              <a:rPr lang="en-US">
                <a:solidFill>
                  <a:srgbClr val="000000">
                    <a:lumMod val="50000"/>
                    <a:lumOff val="50000"/>
                  </a:srgbClr>
                </a:solidFill>
              </a:rPr>
              <a:t> |  PARTNERSHIP DISCUSSION</a:t>
            </a:r>
          </a:p>
        </p:txBody>
      </p:sp>
    </p:spTree>
    <p:extLst>
      <p:ext uri="{BB962C8B-B14F-4D97-AF65-F5344CB8AC3E}">
        <p14:creationId xmlns:p14="http://schemas.microsoft.com/office/powerpoint/2010/main" val="3252338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solidFill>
                <a:srgbClr val="000000"/>
              </a:solidFill>
              <a:latin typeface="Calibri"/>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srgbClr val="000000"/>
              </a:solidFill>
              <a:latin typeface="Calibri"/>
            </a:endParaRPr>
          </a:p>
        </p:txBody>
      </p:sp>
      <p:sp>
        <p:nvSpPr>
          <p:cNvPr id="6" name="Slide Number Placeholder 5"/>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ext uri="{BB962C8B-B14F-4D97-AF65-F5344CB8AC3E}">
        <p14:creationId xmlns:p14="http://schemas.microsoft.com/office/powerpoint/2010/main" val="5213809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solidFill>
                <a:srgbClr val="000000"/>
              </a:solidFill>
              <a:latin typeface="Calibri"/>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srgbClr val="000000"/>
              </a:solidFill>
              <a:latin typeface="Calibri"/>
            </a:endParaRPr>
          </a:p>
        </p:txBody>
      </p:sp>
      <p:sp>
        <p:nvSpPr>
          <p:cNvPr id="7" name="Slide Number Placeholder 6"/>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ext uri="{BB962C8B-B14F-4D97-AF65-F5344CB8AC3E}">
        <p14:creationId xmlns:p14="http://schemas.microsoft.com/office/powerpoint/2010/main" val="41579254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a:solidFill>
                <a:srgbClr val="000000"/>
              </a:solidFill>
              <a:latin typeface="Calibri"/>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solidFill>
                <a:srgbClr val="000000"/>
              </a:solidFill>
              <a:latin typeface="Calibri"/>
            </a:endParaRPr>
          </a:p>
        </p:txBody>
      </p:sp>
      <p:sp>
        <p:nvSpPr>
          <p:cNvPr id="9" name="Slide Number Placeholder 8"/>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ext uri="{BB962C8B-B14F-4D97-AF65-F5344CB8AC3E}">
        <p14:creationId xmlns:p14="http://schemas.microsoft.com/office/powerpoint/2010/main" val="32558129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r>
              <a:rPr lang="en-US">
                <a:solidFill>
                  <a:srgbClr val="000000">
                    <a:lumMod val="50000"/>
                    <a:lumOff val="50000"/>
                  </a:srgbClr>
                </a:solidFill>
              </a:rPr>
              <a:t> |  PARTNERSHIP DISCUSSION</a:t>
            </a:r>
          </a:p>
        </p:txBody>
      </p:sp>
    </p:spTree>
    <p:extLst>
      <p:ext uri="{BB962C8B-B14F-4D97-AF65-F5344CB8AC3E}">
        <p14:creationId xmlns:p14="http://schemas.microsoft.com/office/powerpoint/2010/main" val="40902329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a:solidFill>
                <a:srgbClr val="000000"/>
              </a:solidFill>
              <a:latin typeface="Calibri"/>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solidFill>
                <a:srgbClr val="000000"/>
              </a:solidFill>
              <a:latin typeface="Calibri"/>
            </a:endParaRPr>
          </a:p>
        </p:txBody>
      </p:sp>
      <p:sp>
        <p:nvSpPr>
          <p:cNvPr id="4" name="Slide Number Placeholder 3"/>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ext uri="{BB962C8B-B14F-4D97-AF65-F5344CB8AC3E}">
        <p14:creationId xmlns:p14="http://schemas.microsoft.com/office/powerpoint/2010/main" val="352630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BF582B0-241F-1F4B-AB5B-F72D8864BE98}" type="slidenum">
              <a:rPr lang="en-US" smtClean="0"/>
              <a:t>‹#›</a:t>
            </a:fld>
            <a:endParaRPr lang="en-US"/>
          </a:p>
        </p:txBody>
      </p:sp>
    </p:spTree>
    <p:extLst>
      <p:ext uri="{BB962C8B-B14F-4D97-AF65-F5344CB8AC3E}">
        <p14:creationId xmlns:p14="http://schemas.microsoft.com/office/powerpoint/2010/main" val="134225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solidFill>
                <a:srgbClr val="000000"/>
              </a:solidFill>
              <a:latin typeface="Calibri"/>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srgbClr val="000000"/>
              </a:solidFill>
              <a:latin typeface="Calibri"/>
            </a:endParaRPr>
          </a:p>
        </p:txBody>
      </p:sp>
      <p:sp>
        <p:nvSpPr>
          <p:cNvPr id="7" name="Slide Number Placeholder 6"/>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ext uri="{BB962C8B-B14F-4D97-AF65-F5344CB8AC3E}">
        <p14:creationId xmlns:p14="http://schemas.microsoft.com/office/powerpoint/2010/main" val="7391957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solidFill>
                <a:srgbClr val="000000"/>
              </a:solidFill>
              <a:latin typeface="Calibri"/>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srgbClr val="000000"/>
              </a:solidFill>
              <a:latin typeface="Calibri"/>
            </a:endParaRPr>
          </a:p>
        </p:txBody>
      </p:sp>
      <p:sp>
        <p:nvSpPr>
          <p:cNvPr id="7" name="Slide Number Placeholder 6"/>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ext uri="{BB962C8B-B14F-4D97-AF65-F5344CB8AC3E}">
        <p14:creationId xmlns:p14="http://schemas.microsoft.com/office/powerpoint/2010/main" val="3990467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solidFill>
                <a:srgbClr val="000000"/>
              </a:solidFill>
              <a:latin typeface="Calibri"/>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srgbClr val="000000"/>
              </a:solidFill>
              <a:latin typeface="Calibri"/>
            </a:endParaRPr>
          </a:p>
        </p:txBody>
      </p:sp>
      <p:sp>
        <p:nvSpPr>
          <p:cNvPr id="6" name="Slide Number Placeholder 5"/>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ext uri="{BB962C8B-B14F-4D97-AF65-F5344CB8AC3E}">
        <p14:creationId xmlns:p14="http://schemas.microsoft.com/office/powerpoint/2010/main" val="34731527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solidFill>
                <a:srgbClr val="000000"/>
              </a:solidFill>
              <a:latin typeface="Calibri"/>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srgbClr val="000000"/>
              </a:solidFill>
              <a:latin typeface="Calibri"/>
            </a:endParaRPr>
          </a:p>
        </p:txBody>
      </p:sp>
      <p:sp>
        <p:nvSpPr>
          <p:cNvPr id="6" name="Slide Number Placeholder 5"/>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ext uri="{BB962C8B-B14F-4D97-AF65-F5344CB8AC3E}">
        <p14:creationId xmlns:p14="http://schemas.microsoft.com/office/powerpoint/2010/main" val="181171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BF582B0-241F-1F4B-AB5B-F72D8864BE98}" type="slidenum">
              <a:rPr lang="en-US" smtClean="0"/>
              <a:t>‹#›</a:t>
            </a:fld>
            <a:endParaRPr lang="en-US"/>
          </a:p>
        </p:txBody>
      </p:sp>
    </p:spTree>
    <p:extLst>
      <p:ext uri="{BB962C8B-B14F-4D97-AF65-F5344CB8AC3E}">
        <p14:creationId xmlns:p14="http://schemas.microsoft.com/office/powerpoint/2010/main" val="1065241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DBF582B0-241F-1F4B-AB5B-F72D8864BE98}" type="slidenum">
              <a:rPr lang="en-US" smtClean="0"/>
              <a:t>‹#›</a:t>
            </a:fld>
            <a:endParaRPr lang="en-US"/>
          </a:p>
        </p:txBody>
      </p:sp>
    </p:spTree>
    <p:extLst>
      <p:ext uri="{BB962C8B-B14F-4D97-AF65-F5344CB8AC3E}">
        <p14:creationId xmlns:p14="http://schemas.microsoft.com/office/powerpoint/2010/main" val="2090309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BF582B0-241F-1F4B-AB5B-F72D8864BE98}" type="slidenum">
              <a:rPr lang="en-US" smtClean="0"/>
              <a:t>‹#›</a:t>
            </a:fld>
            <a:r>
              <a:rPr lang="en-US"/>
              <a:t> |  PARTNERSHIP DISCUSSION</a:t>
            </a:r>
          </a:p>
        </p:txBody>
      </p:sp>
    </p:spTree>
    <p:extLst>
      <p:ext uri="{BB962C8B-B14F-4D97-AF65-F5344CB8AC3E}">
        <p14:creationId xmlns:p14="http://schemas.microsoft.com/office/powerpoint/2010/main" val="1154348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BF582B0-241F-1F4B-AB5B-F72D8864BE98}" type="slidenum">
              <a:rPr lang="en-US" smtClean="0"/>
              <a:t>‹#›</a:t>
            </a:fld>
            <a:endParaRPr lang="en-US"/>
          </a:p>
        </p:txBody>
      </p:sp>
    </p:spTree>
    <p:extLst>
      <p:ext uri="{BB962C8B-B14F-4D97-AF65-F5344CB8AC3E}">
        <p14:creationId xmlns:p14="http://schemas.microsoft.com/office/powerpoint/2010/main" val="765905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BF582B0-241F-1F4B-AB5B-F72D8864BE98}" type="slidenum">
              <a:rPr lang="en-US" smtClean="0"/>
              <a:t>‹#›</a:t>
            </a:fld>
            <a:endParaRPr lang="en-US"/>
          </a:p>
        </p:txBody>
      </p:sp>
    </p:spTree>
    <p:extLst>
      <p:ext uri="{BB962C8B-B14F-4D97-AF65-F5344CB8AC3E}">
        <p14:creationId xmlns:p14="http://schemas.microsoft.com/office/powerpoint/2010/main" val="552405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BF582B0-241F-1F4B-AB5B-F72D8864BE98}" type="slidenum">
              <a:rPr lang="en-US" smtClean="0"/>
              <a:t>‹#›</a:t>
            </a:fld>
            <a:endParaRPr lang="en-US"/>
          </a:p>
        </p:txBody>
      </p:sp>
    </p:spTree>
    <p:extLst>
      <p:ext uri="{BB962C8B-B14F-4D97-AF65-F5344CB8AC3E}">
        <p14:creationId xmlns:p14="http://schemas.microsoft.com/office/powerpoint/2010/main" val="705230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804672"/>
            <a:ext cx="11375136" cy="539496"/>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11480" y="6172200"/>
            <a:ext cx="8229600" cy="246888"/>
          </a:xfrm>
          <a:prstGeom prst="rect">
            <a:avLst/>
          </a:prstGeom>
        </p:spPr>
        <p:txBody>
          <a:bodyPr vert="horz" lIns="91440" tIns="45720" rIns="91440" bIns="45720" rtlCol="0" anchor="ctr"/>
          <a:lstStyle>
            <a:lvl1pPr algn="l">
              <a:defRPr sz="700" spc="300">
                <a:solidFill>
                  <a:schemeClr val="tx1">
                    <a:lumMod val="50000"/>
                    <a:lumOff val="50000"/>
                  </a:schemeClr>
                </a:solidFill>
                <a:latin typeface="Arial" charset="0"/>
                <a:ea typeface="Arial" charset="0"/>
                <a:cs typeface="Arial" charset="0"/>
              </a:defRPr>
            </a:lvl1pPr>
          </a:lstStyle>
          <a:p>
            <a:fld id="{DBF582B0-241F-1F4B-AB5B-F72D8864BE98}" type="slidenum">
              <a:rPr lang="en-US" smtClean="0"/>
              <a:pPr/>
              <a:t>‹#›</a:t>
            </a:fld>
            <a:r>
              <a:rPr lang="en-US"/>
              <a:t>  |  PARTNERSHIP DISCUSSION</a:t>
            </a:r>
          </a:p>
        </p:txBody>
      </p:sp>
      <p:pic>
        <p:nvPicPr>
          <p:cNvPr id="8" name="Picture 7"/>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9546955" y="5656813"/>
            <a:ext cx="2241349" cy="876709"/>
          </a:xfrm>
          <a:prstGeom prst="rect">
            <a:avLst/>
          </a:prstGeom>
        </p:spPr>
      </p:pic>
      <p:pic>
        <p:nvPicPr>
          <p:cNvPr id="9" name="Picture 8"/>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12615" y="317449"/>
            <a:ext cx="488188" cy="485299"/>
          </a:xfrm>
          <a:prstGeom prst="rect">
            <a:avLst/>
          </a:prstGeom>
        </p:spPr>
      </p:pic>
    </p:spTree>
    <p:extLst>
      <p:ext uri="{BB962C8B-B14F-4D97-AF65-F5344CB8AC3E}">
        <p14:creationId xmlns:p14="http://schemas.microsoft.com/office/powerpoint/2010/main" val="1993073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600" kern="1200" spc="-150" baseline="0">
          <a:solidFill>
            <a:schemeClr val="accent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804672"/>
            <a:ext cx="11375136" cy="539496"/>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11480" y="6172200"/>
            <a:ext cx="8229600" cy="246888"/>
          </a:xfrm>
          <a:prstGeom prst="rect">
            <a:avLst/>
          </a:prstGeom>
        </p:spPr>
        <p:txBody>
          <a:bodyPr vert="horz" lIns="91440" tIns="45720" rIns="91440" bIns="45720" rtlCol="0" anchor="ctr"/>
          <a:lstStyle>
            <a:lvl1pPr algn="l">
              <a:defRPr sz="700" spc="300">
                <a:solidFill>
                  <a:schemeClr val="tx1">
                    <a:lumMod val="50000"/>
                    <a:lumOff val="50000"/>
                  </a:schemeClr>
                </a:solidFill>
                <a:latin typeface="Arial" charset="0"/>
                <a:ea typeface="Arial" charset="0"/>
                <a:cs typeface="Arial" charset="0"/>
              </a:defRPr>
            </a:lvl1pPr>
          </a:lstStyle>
          <a:p>
            <a:fld id="{DBF582B0-241F-1F4B-AB5B-F72D8864BE98}" type="slidenum">
              <a:rPr lang="en-US" smtClean="0">
                <a:solidFill>
                  <a:srgbClr val="000000">
                    <a:lumMod val="50000"/>
                    <a:lumOff val="50000"/>
                  </a:srgbClr>
                </a:solidFill>
              </a:rPr>
              <a:pPr/>
              <a:t>‹#›</a:t>
            </a:fld>
            <a:r>
              <a:rPr lang="en-US">
                <a:solidFill>
                  <a:srgbClr val="000000">
                    <a:lumMod val="50000"/>
                    <a:lumOff val="50000"/>
                  </a:srgbClr>
                </a:solidFill>
              </a:rPr>
              <a:t>  |  PARTNERSHIP DISCUSSION</a:t>
            </a:r>
          </a:p>
        </p:txBody>
      </p:sp>
      <p:pic>
        <p:nvPicPr>
          <p:cNvPr id="8" name="Picture 7"/>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9546955" y="5656813"/>
            <a:ext cx="2241349" cy="876709"/>
          </a:xfrm>
          <a:prstGeom prst="rect">
            <a:avLst/>
          </a:prstGeom>
        </p:spPr>
      </p:pic>
      <p:pic>
        <p:nvPicPr>
          <p:cNvPr id="9" name="Picture 8"/>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12615" y="317449"/>
            <a:ext cx="488188" cy="485299"/>
          </a:xfrm>
          <a:prstGeom prst="rect">
            <a:avLst/>
          </a:prstGeom>
        </p:spPr>
      </p:pic>
    </p:spTree>
    <p:extLst>
      <p:ext uri="{BB962C8B-B14F-4D97-AF65-F5344CB8AC3E}">
        <p14:creationId xmlns:p14="http://schemas.microsoft.com/office/powerpoint/2010/main" val="27109703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3600" kern="1200" spc="-150" baseline="0">
          <a:solidFill>
            <a:schemeClr val="accent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804672"/>
            <a:ext cx="11375136" cy="539496"/>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11480" y="6172200"/>
            <a:ext cx="8229600" cy="246888"/>
          </a:xfrm>
          <a:prstGeom prst="rect">
            <a:avLst/>
          </a:prstGeom>
        </p:spPr>
        <p:txBody>
          <a:bodyPr vert="horz" lIns="91440" tIns="45720" rIns="91440" bIns="45720" rtlCol="0" anchor="ctr"/>
          <a:lstStyle>
            <a:lvl1pPr algn="l">
              <a:defRPr sz="700" spc="300">
                <a:solidFill>
                  <a:schemeClr val="tx1">
                    <a:lumMod val="50000"/>
                    <a:lumOff val="50000"/>
                  </a:schemeClr>
                </a:solidFill>
                <a:latin typeface="Arial" charset="0"/>
                <a:ea typeface="Arial" charset="0"/>
                <a:cs typeface="Arial" charset="0"/>
              </a:defRPr>
            </a:lvl1pPr>
          </a:lstStyle>
          <a:p>
            <a:fld id="{DBF582B0-241F-1F4B-AB5B-F72D8864BE98}" type="slidenum">
              <a:rPr lang="en-US" smtClean="0">
                <a:solidFill>
                  <a:srgbClr val="000000">
                    <a:lumMod val="50000"/>
                    <a:lumOff val="50000"/>
                  </a:srgbClr>
                </a:solidFill>
              </a:rPr>
              <a:pPr/>
              <a:t>‹#›</a:t>
            </a:fld>
            <a:r>
              <a:rPr lang="en-US">
                <a:solidFill>
                  <a:srgbClr val="000000">
                    <a:lumMod val="50000"/>
                    <a:lumOff val="50000"/>
                  </a:srgbClr>
                </a:solidFill>
              </a:rPr>
              <a:t>  |  PARTNERSHIP DISCUSSION</a:t>
            </a:r>
          </a:p>
        </p:txBody>
      </p:sp>
      <p:pic>
        <p:nvPicPr>
          <p:cNvPr id="9" name="Picture 8"/>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12615" y="317449"/>
            <a:ext cx="488188" cy="485299"/>
          </a:xfrm>
          <a:prstGeom prst="rect">
            <a:avLst/>
          </a:prstGeom>
        </p:spPr>
      </p:pic>
    </p:spTree>
    <p:extLst>
      <p:ext uri="{BB962C8B-B14F-4D97-AF65-F5344CB8AC3E}">
        <p14:creationId xmlns:p14="http://schemas.microsoft.com/office/powerpoint/2010/main" val="27745985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3600" kern="1200" spc="-150" baseline="0">
          <a:solidFill>
            <a:schemeClr val="accent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shotcut.org/" TargetMode="External"/><Relationship Id="rId5" Type="http://schemas.openxmlformats.org/officeDocument/2006/relationships/image" Target="../media/image10.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24.xml"/><Relationship Id="rId1" Type="http://schemas.openxmlformats.org/officeDocument/2006/relationships/themeOverride" Target="../theme/themeOverride1.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png"/><Relationship Id="rId2" Type="http://schemas.openxmlformats.org/officeDocument/2006/relationships/slideLayout" Target="../slideLayouts/slideLayout24.xml"/><Relationship Id="rId1" Type="http://schemas.openxmlformats.org/officeDocument/2006/relationships/themeOverride" Target="../theme/themeOverride2.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473"/>
        </a:solidFill>
        <a:effectLst/>
      </p:bgPr>
    </p:bg>
    <p:spTree>
      <p:nvGrpSpPr>
        <p:cNvPr id="1" name=""/>
        <p:cNvGrpSpPr/>
        <p:nvPr/>
      </p:nvGrpSpPr>
      <p:grpSpPr>
        <a:xfrm>
          <a:off x="0" y="0"/>
          <a:ext cx="0" cy="0"/>
          <a:chOff x="0" y="0"/>
          <a:chExt cx="0" cy="0"/>
        </a:xfrm>
      </p:grpSpPr>
      <p:sp>
        <p:nvSpPr>
          <p:cNvPr id="7" name="TextBox 6"/>
          <p:cNvSpPr txBox="1"/>
          <p:nvPr/>
        </p:nvSpPr>
        <p:spPr>
          <a:xfrm>
            <a:off x="707011" y="4302163"/>
            <a:ext cx="10765410" cy="1782114"/>
          </a:xfrm>
          <a:prstGeom prst="rect">
            <a:avLst/>
          </a:prstGeom>
        </p:spPr>
        <p:txBody>
          <a:bodyPr vert="horz" lIns="91440" tIns="45720" rIns="91440" bIns="45720" rtlCol="0" anchor="b">
            <a:normAutofit fontScale="92500" lnSpcReduction="10000"/>
          </a:bodyPr>
          <a:lstStyle/>
          <a:p>
            <a:pPr algn="ctr">
              <a:lnSpc>
                <a:spcPct val="90000"/>
              </a:lnSpc>
              <a:spcBef>
                <a:spcPct val="0"/>
              </a:spcBef>
              <a:spcAft>
                <a:spcPts val="600"/>
              </a:spcAft>
            </a:pPr>
            <a:r>
              <a:rPr lang="en-US" sz="4700" b="1" spc="-150">
                <a:latin typeface="Roboto" panose="02000000000000000000" pitchFamily="2" charset="0"/>
                <a:ea typeface="Roboto" panose="02000000000000000000" pitchFamily="2" charset="0"/>
                <a:cs typeface="Roboto" panose="02000000000000000000" pitchFamily="2" charset="0"/>
              </a:rPr>
              <a:t>Easterseals Training Series:</a:t>
            </a:r>
          </a:p>
          <a:p>
            <a:pPr algn="ctr">
              <a:lnSpc>
                <a:spcPct val="90000"/>
              </a:lnSpc>
              <a:spcBef>
                <a:spcPct val="0"/>
              </a:spcBef>
              <a:spcAft>
                <a:spcPts val="600"/>
              </a:spcAft>
            </a:pPr>
            <a:r>
              <a:rPr lang="en-US" sz="4700" b="1" spc="-150">
                <a:latin typeface="Roboto" panose="02000000000000000000" pitchFamily="2" charset="0"/>
                <a:ea typeface="Roboto" panose="02000000000000000000" pitchFamily="2" charset="0"/>
                <a:cs typeface="Roboto" panose="02000000000000000000" pitchFamily="2" charset="0"/>
              </a:rPr>
              <a:t>Video Content on a Shoestring Budget</a:t>
            </a:r>
          </a:p>
          <a:p>
            <a:pPr algn="ctr">
              <a:lnSpc>
                <a:spcPct val="90000"/>
              </a:lnSpc>
              <a:spcBef>
                <a:spcPct val="0"/>
              </a:spcBef>
              <a:spcAft>
                <a:spcPts val="600"/>
              </a:spcAft>
            </a:pPr>
            <a:r>
              <a:rPr lang="en-US" sz="3300" b="1" spc="-150">
                <a:latin typeface="Roboto" panose="02000000000000000000" pitchFamily="2" charset="0"/>
                <a:ea typeface="Roboto" panose="02000000000000000000" pitchFamily="2" charset="0"/>
                <a:cs typeface="Roboto" panose="02000000000000000000" pitchFamily="2" charset="0"/>
              </a:rPr>
              <a:t>November 18, 2021</a:t>
            </a:r>
          </a:p>
        </p:txBody>
      </p:sp>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l="3540" r="16412" b="-1"/>
          <a:stretch/>
        </p:blipFill>
        <p:spPr>
          <a:xfrm>
            <a:off x="0" y="0"/>
            <a:ext cx="5967655" cy="3984259"/>
          </a:xfrm>
          <a:prstGeom prst="rect">
            <a:avLst/>
          </a:prstGeom>
        </p:spPr>
      </p:pic>
      <p:cxnSp>
        <p:nvCxnSpPr>
          <p:cNvPr id="33" name="Straight Connector 32">
            <a:extLst>
              <a:ext uri="{FF2B5EF4-FFF2-40B4-BE49-F238E27FC236}">
                <a16:creationId xmlns:a16="http://schemas.microsoft.com/office/drawing/2014/main" id="{3D83F26F-C55B-4A92-9AFF-4894D14E27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253414"/>
            <a:ext cx="0" cy="21209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3073" y="317904"/>
            <a:ext cx="487730" cy="484844"/>
          </a:xfrm>
          <a:prstGeom prst="rect">
            <a:avLst/>
          </a:prstGeom>
        </p:spPr>
      </p:pic>
      <p:pic>
        <p:nvPicPr>
          <p:cNvPr id="9" name="Picture 8" descr="Text&#10;&#10;Description automatically generated">
            <a:extLst>
              <a:ext uri="{FF2B5EF4-FFF2-40B4-BE49-F238E27FC236}">
                <a16:creationId xmlns:a16="http://schemas.microsoft.com/office/drawing/2014/main" id="{AF0FBC49-4A63-574A-9B02-C89F0899A981}"/>
              </a:ext>
            </a:extLst>
          </p:cNvPr>
          <p:cNvPicPr>
            <a:picLocks noChangeAspect="1"/>
          </p:cNvPicPr>
          <p:nvPr/>
        </p:nvPicPr>
        <p:blipFill>
          <a:blip r:embed="rId5"/>
          <a:stretch>
            <a:fillRect/>
          </a:stretch>
        </p:blipFill>
        <p:spPr>
          <a:xfrm>
            <a:off x="6347011" y="1828801"/>
            <a:ext cx="5553970" cy="915296"/>
          </a:xfrm>
          <a:prstGeom prst="rect">
            <a:avLst/>
          </a:prstGeom>
        </p:spPr>
      </p:pic>
    </p:spTree>
    <p:extLst>
      <p:ext uri="{BB962C8B-B14F-4D97-AF65-F5344CB8AC3E}">
        <p14:creationId xmlns:p14="http://schemas.microsoft.com/office/powerpoint/2010/main" val="146141888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0266110" y="316807"/>
            <a:ext cx="1038736" cy="1090789"/>
          </a:xfrm>
        </p:spPr>
        <p:txBody>
          <a:bodyPr>
            <a:normAutofit/>
          </a:bodyPr>
          <a:lstStyle/>
          <a:p>
            <a:pPr marL="0" marR="0" lvl="0" indent="0" algn="l" defTabSz="914400" rtl="0" eaLnBrk="1" fontAlgn="auto" latinLnBrk="0" hangingPunct="1">
              <a:lnSpc>
                <a:spcPct val="100000"/>
              </a:lnSpc>
              <a:spcBef>
                <a:spcPts val="0"/>
              </a:spcBef>
              <a:spcAft>
                <a:spcPts val="720"/>
              </a:spcAft>
              <a:buClrTx/>
              <a:buSzTx/>
              <a:buFontTx/>
              <a:buNone/>
              <a:tabLst/>
              <a:defRPr/>
            </a:pPr>
            <a:fld id="{2EF00467-2C26-C343-9763-9BDDADED9A2F}" type="slidenum">
              <a:rPr kumimoji="0" lang="en-US" sz="700" b="0" i="0" u="none" strike="noStrike" kern="1200" cap="none" spc="300" normalizeH="0" baseline="0" noProof="0">
                <a:ln>
                  <a:noFill/>
                </a:ln>
                <a:solidFill>
                  <a:srgbClr val="FFFFFF"/>
                </a:solidFill>
                <a:effectLst/>
                <a:uLnTx/>
                <a:uFillTx/>
                <a:latin typeface="Arial" charset="0"/>
                <a:cs typeface="Arial" charset="0"/>
              </a:rPr>
              <a:pPr marL="0" marR="0" lvl="0" indent="0" algn="l" defTabSz="914400" rtl="0" eaLnBrk="1" fontAlgn="auto" latinLnBrk="0" hangingPunct="1">
                <a:lnSpc>
                  <a:spcPct val="100000"/>
                </a:lnSpc>
                <a:spcBef>
                  <a:spcPts val="0"/>
                </a:spcBef>
                <a:spcAft>
                  <a:spcPts val="720"/>
                </a:spcAft>
                <a:buClrTx/>
                <a:buSzTx/>
                <a:buFontTx/>
                <a:buNone/>
                <a:tabLst/>
                <a:defRPr/>
              </a:pPr>
              <a:t>10</a:t>
            </a:fld>
            <a:endParaRPr kumimoji="0" lang="en-US" sz="700" b="0" i="0" u="none" strike="noStrike" kern="1200" cap="none" spc="300" normalizeH="0" baseline="0" noProof="0">
              <a:ln>
                <a:noFill/>
              </a:ln>
              <a:solidFill>
                <a:srgbClr val="FFFFFF"/>
              </a:solidFill>
              <a:effectLst/>
              <a:uLnTx/>
              <a:uFillTx/>
              <a:latin typeface="Arial" charset="0"/>
              <a:cs typeface="Arial" charset="0"/>
            </a:endParaRPr>
          </a:p>
        </p:txBody>
      </p:sp>
      <p:sp>
        <p:nvSpPr>
          <p:cNvPr id="15" name="Title 1">
            <a:extLst>
              <a:ext uri="{FF2B5EF4-FFF2-40B4-BE49-F238E27FC236}">
                <a16:creationId xmlns:a16="http://schemas.microsoft.com/office/drawing/2014/main" id="{0E7DD859-D6E8-470D-B812-D75C1A56155C}"/>
              </a:ext>
            </a:extLst>
          </p:cNvPr>
          <p:cNvSpPr>
            <a:spLocks noGrp="1"/>
          </p:cNvSpPr>
          <p:nvPr>
            <p:ph type="title"/>
          </p:nvPr>
        </p:nvSpPr>
        <p:spPr>
          <a:xfrm>
            <a:off x="-1984360" y="237492"/>
            <a:ext cx="10790430" cy="1009233"/>
          </a:xfrm>
        </p:spPr>
        <p:txBody>
          <a:bodyPr>
            <a:normAutofit/>
          </a:bodyPr>
          <a:lstStyle/>
          <a:p>
            <a:pPr marL="3657600" lvl="8" fontAlgn="base"/>
            <a:r>
              <a:rPr lang="en-US" sz="3200" b="1">
                <a:solidFill>
                  <a:schemeClr val="accent1"/>
                </a:solidFill>
              </a:rPr>
              <a:t>HOW TO CONDUCT AN INTERVIEW</a:t>
            </a:r>
          </a:p>
        </p:txBody>
      </p:sp>
      <p:pic>
        <p:nvPicPr>
          <p:cNvPr id="9" name="Picture 8">
            <a:extLst>
              <a:ext uri="{FF2B5EF4-FFF2-40B4-BE49-F238E27FC236}">
                <a16:creationId xmlns:a16="http://schemas.microsoft.com/office/drawing/2014/main" id="{6699A4E7-85A6-45BC-98FE-D885DC8733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811" y="6219793"/>
            <a:ext cx="1355462" cy="530192"/>
          </a:xfrm>
          <a:prstGeom prst="rect">
            <a:avLst/>
          </a:prstGeom>
        </p:spPr>
      </p:pic>
      <p:sp>
        <p:nvSpPr>
          <p:cNvPr id="2" name="TextBox 1">
            <a:extLst>
              <a:ext uri="{FF2B5EF4-FFF2-40B4-BE49-F238E27FC236}">
                <a16:creationId xmlns:a16="http://schemas.microsoft.com/office/drawing/2014/main" id="{8A971900-8748-5A43-8BDD-00C85A1A423D}"/>
              </a:ext>
            </a:extLst>
          </p:cNvPr>
          <p:cNvSpPr txBox="1"/>
          <p:nvPr/>
        </p:nvSpPr>
        <p:spPr>
          <a:xfrm>
            <a:off x="377686" y="1407596"/>
            <a:ext cx="11638468" cy="480131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latin typeface="Arial"/>
                <a:cs typeface="Arial"/>
              </a:rPr>
              <a:t>Follow the rule of thirds and make sure your subject is placed on the open third of your frame. </a:t>
            </a:r>
            <a:endParaRPr lang="en-US"/>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a:cs typeface="Arial"/>
              </a:rPr>
              <a:t>Subject can speak just to the side of the camera or right into the lens. Sometimes it’s more impactful to look into the lens if you are sending a message, however the eyeline (where the subject is looking) is usually just off the lens. </a:t>
            </a:r>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a:cs typeface="Arial"/>
            </a:endParaRPr>
          </a:p>
          <a:p>
            <a:pPr marL="285750" indent="-285750">
              <a:buFont typeface="Arial" panose="020B0604020202020204" pitchFamily="34" charset="0"/>
              <a:buChar char="•"/>
            </a:pPr>
            <a:endParaRPr lang="en-US" dirty="0">
              <a:latin typeface="Arial"/>
              <a:cs typeface="Arial"/>
            </a:endParaRPr>
          </a:p>
          <a:p>
            <a:pPr marL="285750" indent="-285750">
              <a:buFont typeface="Arial" panose="020B0604020202020204" pitchFamily="34" charset="0"/>
              <a:buChar char="•"/>
            </a:pPr>
            <a:endParaRPr lang="en-US" dirty="0">
              <a:latin typeface="Arial"/>
              <a:cs typeface="Arial"/>
            </a:endParaRPr>
          </a:p>
          <a:p>
            <a:pPr marL="285750" indent="-285750">
              <a:buFont typeface="Arial" panose="020B0604020202020204" pitchFamily="34" charset="0"/>
              <a:buChar char="•"/>
            </a:pPr>
            <a:endParaRPr lang="en-US" dirty="0">
              <a:latin typeface="Arial"/>
              <a:cs typeface="Arial"/>
            </a:endParaRPr>
          </a:p>
          <a:p>
            <a:pPr marL="285750" indent="-285750">
              <a:buFont typeface="Arial" panose="020B0604020202020204" pitchFamily="34" charset="0"/>
              <a:buChar char="•"/>
            </a:pPr>
            <a:r>
              <a:rPr lang="en-US">
                <a:latin typeface="Arial"/>
                <a:cs typeface="Arial"/>
              </a:rPr>
              <a:t>make sure to prepare for your interview by coming up with a list of well thought-out questions and try to find a location ahead of time.</a:t>
            </a: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a:cs typeface="Arial"/>
              </a:rPr>
              <a:t>If you have someone that can help you, have them sit in place of where you would like your subject to look, it often helps to have someone for your subject to connect to, if you are confident in your helping friend, they can even run the interview or the camera. </a:t>
            </a:r>
            <a:endParaRPr lang="en-US">
              <a:latin typeface="Arial" panose="020B0604020202020204" pitchFamily="34" charset="0"/>
              <a:cs typeface="Arial" panose="020B0604020202020204" pitchFamily="34" charset="0"/>
            </a:endParaRPr>
          </a:p>
          <a:p>
            <a:endParaRPr lang="en-US"/>
          </a:p>
        </p:txBody>
      </p:sp>
      <p:pic>
        <p:nvPicPr>
          <p:cNvPr id="6" name="Picture 5" descr="Text&#10;&#10;Description automatically generated">
            <a:extLst>
              <a:ext uri="{FF2B5EF4-FFF2-40B4-BE49-F238E27FC236}">
                <a16:creationId xmlns:a16="http://schemas.microsoft.com/office/drawing/2014/main" id="{1B5145E2-D7FB-7545-AED7-B153B169A972}"/>
              </a:ext>
            </a:extLst>
          </p:cNvPr>
          <p:cNvPicPr>
            <a:picLocks noChangeAspect="1"/>
          </p:cNvPicPr>
          <p:nvPr/>
        </p:nvPicPr>
        <p:blipFill>
          <a:blip r:embed="rId4"/>
          <a:stretch>
            <a:fillRect/>
          </a:stretch>
        </p:blipFill>
        <p:spPr>
          <a:xfrm>
            <a:off x="9371109" y="316807"/>
            <a:ext cx="2645045" cy="435904"/>
          </a:xfrm>
          <a:prstGeom prst="rect">
            <a:avLst/>
          </a:prstGeom>
        </p:spPr>
      </p:pic>
      <p:pic>
        <p:nvPicPr>
          <p:cNvPr id="3" name="Picture 3">
            <a:extLst>
              <a:ext uri="{FF2B5EF4-FFF2-40B4-BE49-F238E27FC236}">
                <a16:creationId xmlns:a16="http://schemas.microsoft.com/office/drawing/2014/main" id="{421B94B8-5886-4D13-BAE9-CB4AAD098FA2}"/>
              </a:ext>
            </a:extLst>
          </p:cNvPr>
          <p:cNvPicPr>
            <a:picLocks noChangeAspect="1"/>
          </p:cNvPicPr>
          <p:nvPr/>
        </p:nvPicPr>
        <p:blipFill>
          <a:blip r:embed="rId5"/>
          <a:stretch>
            <a:fillRect/>
          </a:stretch>
        </p:blipFill>
        <p:spPr>
          <a:xfrm>
            <a:off x="2187952" y="2601816"/>
            <a:ext cx="2743200" cy="1569110"/>
          </a:xfrm>
          <a:prstGeom prst="rect">
            <a:avLst/>
          </a:prstGeom>
        </p:spPr>
      </p:pic>
    </p:spTree>
    <p:extLst>
      <p:ext uri="{BB962C8B-B14F-4D97-AF65-F5344CB8AC3E}">
        <p14:creationId xmlns:p14="http://schemas.microsoft.com/office/powerpoint/2010/main" val="145938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0266110" y="316807"/>
            <a:ext cx="1038736" cy="1090789"/>
          </a:xfrm>
        </p:spPr>
        <p:txBody>
          <a:bodyPr>
            <a:normAutofit/>
          </a:bodyPr>
          <a:lstStyle/>
          <a:p>
            <a:pPr marL="0" marR="0" lvl="0" indent="0" algn="l" defTabSz="914400" rtl="0" eaLnBrk="1" fontAlgn="auto" latinLnBrk="0" hangingPunct="1">
              <a:lnSpc>
                <a:spcPct val="100000"/>
              </a:lnSpc>
              <a:spcBef>
                <a:spcPts val="0"/>
              </a:spcBef>
              <a:spcAft>
                <a:spcPts val="720"/>
              </a:spcAft>
              <a:buClrTx/>
              <a:buSzTx/>
              <a:buFontTx/>
              <a:buNone/>
              <a:tabLst/>
              <a:defRPr/>
            </a:pPr>
            <a:fld id="{2EF00467-2C26-C343-9763-9BDDADED9A2F}" type="slidenum">
              <a:rPr kumimoji="0" lang="en-US" sz="700" b="0" i="0" u="none" strike="noStrike" kern="1200" cap="none" spc="300" normalizeH="0" baseline="0" noProof="0">
                <a:ln>
                  <a:noFill/>
                </a:ln>
                <a:solidFill>
                  <a:srgbClr val="FFFFFF"/>
                </a:solidFill>
                <a:effectLst/>
                <a:uLnTx/>
                <a:uFillTx/>
                <a:latin typeface="Arial" charset="0"/>
                <a:cs typeface="Arial" charset="0"/>
              </a:rPr>
              <a:pPr marL="0" marR="0" lvl="0" indent="0" algn="l" defTabSz="914400" rtl="0" eaLnBrk="1" fontAlgn="auto" latinLnBrk="0" hangingPunct="1">
                <a:lnSpc>
                  <a:spcPct val="100000"/>
                </a:lnSpc>
                <a:spcBef>
                  <a:spcPts val="0"/>
                </a:spcBef>
                <a:spcAft>
                  <a:spcPts val="720"/>
                </a:spcAft>
                <a:buClrTx/>
                <a:buSzTx/>
                <a:buFontTx/>
                <a:buNone/>
                <a:tabLst/>
                <a:defRPr/>
              </a:pPr>
              <a:t>11</a:t>
            </a:fld>
            <a:endParaRPr kumimoji="0" lang="en-US" sz="700" b="0" i="0" u="none" strike="noStrike" kern="1200" cap="none" spc="300" normalizeH="0" baseline="0" noProof="0">
              <a:ln>
                <a:noFill/>
              </a:ln>
              <a:solidFill>
                <a:srgbClr val="FFFFFF"/>
              </a:solidFill>
              <a:effectLst/>
              <a:uLnTx/>
              <a:uFillTx/>
              <a:latin typeface="Arial" charset="0"/>
              <a:cs typeface="Arial" charset="0"/>
            </a:endParaRPr>
          </a:p>
        </p:txBody>
      </p:sp>
      <p:sp>
        <p:nvSpPr>
          <p:cNvPr id="15" name="Title 1">
            <a:extLst>
              <a:ext uri="{FF2B5EF4-FFF2-40B4-BE49-F238E27FC236}">
                <a16:creationId xmlns:a16="http://schemas.microsoft.com/office/drawing/2014/main" id="{0E7DD859-D6E8-470D-B812-D75C1A56155C}"/>
              </a:ext>
            </a:extLst>
          </p:cNvPr>
          <p:cNvSpPr>
            <a:spLocks noGrp="1"/>
          </p:cNvSpPr>
          <p:nvPr>
            <p:ph type="title"/>
          </p:nvPr>
        </p:nvSpPr>
        <p:spPr>
          <a:xfrm>
            <a:off x="-1984360" y="237492"/>
            <a:ext cx="10790430" cy="1009233"/>
          </a:xfrm>
        </p:spPr>
        <p:txBody>
          <a:bodyPr>
            <a:normAutofit/>
          </a:bodyPr>
          <a:lstStyle/>
          <a:p>
            <a:pPr marL="3657600" lvl="8" fontAlgn="base"/>
            <a:r>
              <a:rPr lang="en-US" sz="3200" b="1">
                <a:solidFill>
                  <a:schemeClr val="accent1"/>
                </a:solidFill>
              </a:rPr>
              <a:t>EDITING: BEST PRACTICES</a:t>
            </a:r>
          </a:p>
        </p:txBody>
      </p:sp>
      <p:pic>
        <p:nvPicPr>
          <p:cNvPr id="9" name="Picture 8">
            <a:extLst>
              <a:ext uri="{FF2B5EF4-FFF2-40B4-BE49-F238E27FC236}">
                <a16:creationId xmlns:a16="http://schemas.microsoft.com/office/drawing/2014/main" id="{6699A4E7-85A6-45BC-98FE-D885DC8733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811" y="6219793"/>
            <a:ext cx="1355462" cy="530192"/>
          </a:xfrm>
          <a:prstGeom prst="rect">
            <a:avLst/>
          </a:prstGeom>
        </p:spPr>
      </p:pic>
      <p:sp>
        <p:nvSpPr>
          <p:cNvPr id="2" name="TextBox 1">
            <a:extLst>
              <a:ext uri="{FF2B5EF4-FFF2-40B4-BE49-F238E27FC236}">
                <a16:creationId xmlns:a16="http://schemas.microsoft.com/office/drawing/2014/main" id="{0A71076D-36C0-9544-AA55-252C0DEF973C}"/>
              </a:ext>
            </a:extLst>
          </p:cNvPr>
          <p:cNvSpPr txBox="1"/>
          <p:nvPr/>
        </p:nvSpPr>
        <p:spPr>
          <a:xfrm>
            <a:off x="357809" y="1407596"/>
            <a:ext cx="11470776" cy="397031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latin typeface="Arial"/>
                <a:cs typeface="Arial"/>
              </a:rPr>
              <a:t>Always start with the interview and cut up the selected soundbites to make that support the story you want to tell. </a:t>
            </a:r>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a:cs typeface="Arial"/>
              </a:rPr>
              <a:t>When cutting the clips, try to build a narrative using only the voice of the subject you interviewed. Sometimes, hearing the voice of the interviewer works, but try your best not to use the interviewers voice. </a:t>
            </a:r>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a:cs typeface="Arial"/>
              </a:rPr>
              <a:t>When putting together soundbites from the interview, try to also cut out long pauses and repetitive "ums" or "ahs."</a:t>
            </a: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a:cs typeface="Arial"/>
              </a:rPr>
              <a:t>This layer of soundbites is always on the bottom layer of your editing timeline. This is called the “A-Roll” </a:t>
            </a:r>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a:cs typeface="Arial"/>
              </a:rPr>
              <a:t>You might have seen a youtuber style of video where it is just an interview and it has jump cuts. This type of editing is called jump cut editing and it is totally ok for story telling purposes online. </a:t>
            </a:r>
            <a:endParaRPr lang="en-US">
              <a:latin typeface="Arial" panose="020B0604020202020204" pitchFamily="34" charset="0"/>
              <a:cs typeface="Arial" panose="020B0604020202020204" pitchFamily="34" charset="0"/>
            </a:endParaRPr>
          </a:p>
          <a:p>
            <a:endParaRPr lang="en-US"/>
          </a:p>
        </p:txBody>
      </p:sp>
      <p:pic>
        <p:nvPicPr>
          <p:cNvPr id="6" name="Picture 5" descr="Text&#10;&#10;Description automatically generated">
            <a:extLst>
              <a:ext uri="{FF2B5EF4-FFF2-40B4-BE49-F238E27FC236}">
                <a16:creationId xmlns:a16="http://schemas.microsoft.com/office/drawing/2014/main" id="{379F52ED-3C21-F74E-A7D1-AC54919468D1}"/>
              </a:ext>
            </a:extLst>
          </p:cNvPr>
          <p:cNvPicPr>
            <a:picLocks noChangeAspect="1"/>
          </p:cNvPicPr>
          <p:nvPr/>
        </p:nvPicPr>
        <p:blipFill>
          <a:blip r:embed="rId4"/>
          <a:stretch>
            <a:fillRect/>
          </a:stretch>
        </p:blipFill>
        <p:spPr>
          <a:xfrm>
            <a:off x="9300771" y="316807"/>
            <a:ext cx="2645045" cy="435904"/>
          </a:xfrm>
          <a:prstGeom prst="rect">
            <a:avLst/>
          </a:prstGeom>
        </p:spPr>
      </p:pic>
    </p:spTree>
    <p:extLst>
      <p:ext uri="{BB962C8B-B14F-4D97-AF65-F5344CB8AC3E}">
        <p14:creationId xmlns:p14="http://schemas.microsoft.com/office/powerpoint/2010/main" val="1399813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0266110" y="316807"/>
            <a:ext cx="1038736" cy="1090789"/>
          </a:xfrm>
        </p:spPr>
        <p:txBody>
          <a:bodyPr>
            <a:normAutofit/>
          </a:bodyPr>
          <a:lstStyle/>
          <a:p>
            <a:pPr marL="0" marR="0" lvl="0" indent="0" algn="l" defTabSz="914400" rtl="0" eaLnBrk="1" fontAlgn="auto" latinLnBrk="0" hangingPunct="1">
              <a:lnSpc>
                <a:spcPct val="100000"/>
              </a:lnSpc>
              <a:spcBef>
                <a:spcPts val="0"/>
              </a:spcBef>
              <a:spcAft>
                <a:spcPts val="720"/>
              </a:spcAft>
              <a:buClrTx/>
              <a:buSzTx/>
              <a:buFontTx/>
              <a:buNone/>
              <a:tabLst/>
              <a:defRPr/>
            </a:pPr>
            <a:fld id="{2EF00467-2C26-C343-9763-9BDDADED9A2F}" type="slidenum">
              <a:rPr kumimoji="0" lang="en-US" sz="700" b="0" i="0" u="none" strike="noStrike" kern="1200" cap="none" spc="300" normalizeH="0" baseline="0" noProof="0">
                <a:ln>
                  <a:noFill/>
                </a:ln>
                <a:solidFill>
                  <a:srgbClr val="FFFFFF"/>
                </a:solidFill>
                <a:effectLst/>
                <a:uLnTx/>
                <a:uFillTx/>
                <a:latin typeface="Arial" charset="0"/>
                <a:cs typeface="Arial" charset="0"/>
              </a:rPr>
              <a:pPr marL="0" marR="0" lvl="0" indent="0" algn="l" defTabSz="914400" rtl="0" eaLnBrk="1" fontAlgn="auto" latinLnBrk="0" hangingPunct="1">
                <a:lnSpc>
                  <a:spcPct val="100000"/>
                </a:lnSpc>
                <a:spcBef>
                  <a:spcPts val="0"/>
                </a:spcBef>
                <a:spcAft>
                  <a:spcPts val="720"/>
                </a:spcAft>
                <a:buClrTx/>
                <a:buSzTx/>
                <a:buFontTx/>
                <a:buNone/>
                <a:tabLst/>
                <a:defRPr/>
              </a:pPr>
              <a:t>12</a:t>
            </a:fld>
            <a:endParaRPr kumimoji="0" lang="en-US" sz="700" b="0" i="0" u="none" strike="noStrike" kern="1200" cap="none" spc="300" normalizeH="0" baseline="0" noProof="0">
              <a:ln>
                <a:noFill/>
              </a:ln>
              <a:solidFill>
                <a:srgbClr val="FFFFFF"/>
              </a:solidFill>
              <a:effectLst/>
              <a:uLnTx/>
              <a:uFillTx/>
              <a:latin typeface="Arial" charset="0"/>
              <a:cs typeface="Arial" charset="0"/>
            </a:endParaRPr>
          </a:p>
        </p:txBody>
      </p:sp>
      <p:sp>
        <p:nvSpPr>
          <p:cNvPr id="15" name="Title 1">
            <a:extLst>
              <a:ext uri="{FF2B5EF4-FFF2-40B4-BE49-F238E27FC236}">
                <a16:creationId xmlns:a16="http://schemas.microsoft.com/office/drawing/2014/main" id="{0E7DD859-D6E8-470D-B812-D75C1A56155C}"/>
              </a:ext>
            </a:extLst>
          </p:cNvPr>
          <p:cNvSpPr>
            <a:spLocks noGrp="1"/>
          </p:cNvSpPr>
          <p:nvPr>
            <p:ph type="title"/>
          </p:nvPr>
        </p:nvSpPr>
        <p:spPr>
          <a:xfrm>
            <a:off x="-1984360" y="237492"/>
            <a:ext cx="10790430" cy="1009233"/>
          </a:xfrm>
        </p:spPr>
        <p:txBody>
          <a:bodyPr>
            <a:normAutofit/>
          </a:bodyPr>
          <a:lstStyle/>
          <a:p>
            <a:pPr marL="3657600" lvl="8" fontAlgn="base"/>
            <a:r>
              <a:rPr lang="en-US" sz="3200" b="1">
                <a:solidFill>
                  <a:schemeClr val="accent1"/>
                </a:solidFill>
              </a:rPr>
              <a:t>EDITING: BEST PRACTICES</a:t>
            </a:r>
          </a:p>
        </p:txBody>
      </p:sp>
      <p:pic>
        <p:nvPicPr>
          <p:cNvPr id="9" name="Picture 8">
            <a:extLst>
              <a:ext uri="{FF2B5EF4-FFF2-40B4-BE49-F238E27FC236}">
                <a16:creationId xmlns:a16="http://schemas.microsoft.com/office/drawing/2014/main" id="{6699A4E7-85A6-45BC-98FE-D885DC8733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811" y="6219793"/>
            <a:ext cx="1355462" cy="530192"/>
          </a:xfrm>
          <a:prstGeom prst="rect">
            <a:avLst/>
          </a:prstGeom>
        </p:spPr>
      </p:pic>
      <p:sp>
        <p:nvSpPr>
          <p:cNvPr id="2" name="TextBox 1">
            <a:extLst>
              <a:ext uri="{FF2B5EF4-FFF2-40B4-BE49-F238E27FC236}">
                <a16:creationId xmlns:a16="http://schemas.microsoft.com/office/drawing/2014/main" id="{0A71076D-36C0-9544-AA55-252C0DEF973C}"/>
              </a:ext>
            </a:extLst>
          </p:cNvPr>
          <p:cNvSpPr txBox="1"/>
          <p:nvPr/>
        </p:nvSpPr>
        <p:spPr>
          <a:xfrm>
            <a:off x="453379" y="1028343"/>
            <a:ext cx="11340036" cy="4431983"/>
          </a:xfrm>
          <a:prstGeom prst="rect">
            <a:avLst/>
          </a:prstGeom>
          <a:noFill/>
        </p:spPr>
        <p:txBody>
          <a:bodyPr wrap="square" rtlCol="0">
            <a:spAutoFit/>
          </a:bodyPr>
          <a:lstStyle/>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When creating a jump cut edit, you can cut out all of the parts that don’t need to be in there, all the gaps, um’s ahs and repetitive words, as well as anything that is not perfect. </a:t>
            </a:r>
          </a:p>
          <a:p>
            <a:pPr marL="285750" indent="-285750">
              <a:buFont typeface="Arial" panose="020B0604020202020204" pitchFamily="34" charset="0"/>
              <a:buChar char="•"/>
            </a:pP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Jump-cut videos are always best when you are using a </a:t>
            </a:r>
            <a:r>
              <a:rPr lang="it-IT" sz="1600" b="1" err="1">
                <a:latin typeface="Arial" panose="020B0604020202020204" pitchFamily="34" charset="0"/>
                <a:cs typeface="Arial" panose="020B0604020202020204" pitchFamily="34" charset="0"/>
              </a:rPr>
              <a:t>tripod</a:t>
            </a:r>
            <a:r>
              <a:rPr lang="en-US" sz="1600">
                <a:latin typeface="Arial" panose="020B0604020202020204" pitchFamily="34" charset="0"/>
                <a:cs typeface="Arial" panose="020B0604020202020204" pitchFamily="34" charset="0"/>
              </a:rPr>
              <a:t> because the idea is to keep the framing the exact same, and the only thing that moves is the subject in the frame.</a:t>
            </a:r>
          </a:p>
          <a:p>
            <a:pPr marL="285750" indent="-285750">
              <a:buFont typeface="Arial" panose="020B0604020202020204" pitchFamily="34" charset="0"/>
              <a:buChar char="•"/>
            </a:pP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For a jump-cut edit, we recommend having the subject stare into the lens of the camera.  </a:t>
            </a:r>
          </a:p>
          <a:p>
            <a:pPr marL="285750" indent="-285750">
              <a:buFont typeface="Arial" panose="020B0604020202020204" pitchFamily="34" charset="0"/>
              <a:buChar char="•"/>
            </a:pP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Another type of editing is with just music and footage. It can be from an event, a sports game, a fun day with your family etc. This is called a montage edit. The most important thing to remember when making a montage edit is… Always cut to the beat of the song. Every song has a beat, find the beat, and make sure your song cuts to that beat. That makes the visuals and audio flow together making an enjoyable experience for your audience. This also takes practice. </a:t>
            </a:r>
          </a:p>
          <a:p>
            <a:pPr marL="285750" indent="-285750">
              <a:buFont typeface="Arial" panose="020B0604020202020204" pitchFamily="34" charset="0"/>
              <a:buChar char="•"/>
            </a:pP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The last type of video we will learn about in this course is a documentary style video with a strong “A-ROLL” and then “B-ROLL” on top, on the next layer. So in this process we would go out and shoot the things that they talked about in the interview and place those videos on top of the “A-ROLL” layer. This helps the audience really understand your message and you can get a bit more creative when it comes to filmmaking. </a:t>
            </a:r>
          </a:p>
        </p:txBody>
      </p:sp>
      <p:pic>
        <p:nvPicPr>
          <p:cNvPr id="6" name="Picture 5" descr="Text&#10;&#10;Description automatically generated">
            <a:extLst>
              <a:ext uri="{FF2B5EF4-FFF2-40B4-BE49-F238E27FC236}">
                <a16:creationId xmlns:a16="http://schemas.microsoft.com/office/drawing/2014/main" id="{2C55A5D4-AE93-554A-B2C8-69D86F5F2029}"/>
              </a:ext>
            </a:extLst>
          </p:cNvPr>
          <p:cNvPicPr>
            <a:picLocks noChangeAspect="1"/>
          </p:cNvPicPr>
          <p:nvPr/>
        </p:nvPicPr>
        <p:blipFill>
          <a:blip r:embed="rId4"/>
          <a:stretch>
            <a:fillRect/>
          </a:stretch>
        </p:blipFill>
        <p:spPr>
          <a:xfrm>
            <a:off x="9265602" y="203794"/>
            <a:ext cx="2645045" cy="435904"/>
          </a:xfrm>
          <a:prstGeom prst="rect">
            <a:avLst/>
          </a:prstGeom>
        </p:spPr>
      </p:pic>
    </p:spTree>
    <p:extLst>
      <p:ext uri="{BB962C8B-B14F-4D97-AF65-F5344CB8AC3E}">
        <p14:creationId xmlns:p14="http://schemas.microsoft.com/office/powerpoint/2010/main" val="4138162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0266110" y="316807"/>
            <a:ext cx="1038736" cy="1090789"/>
          </a:xfrm>
        </p:spPr>
        <p:txBody>
          <a:bodyPr>
            <a:normAutofit/>
          </a:bodyPr>
          <a:lstStyle/>
          <a:p>
            <a:pPr marL="0" marR="0" lvl="0" indent="0" algn="l" defTabSz="914400" rtl="0" eaLnBrk="1" fontAlgn="auto" latinLnBrk="0" hangingPunct="1">
              <a:lnSpc>
                <a:spcPct val="100000"/>
              </a:lnSpc>
              <a:spcBef>
                <a:spcPts val="0"/>
              </a:spcBef>
              <a:spcAft>
                <a:spcPts val="720"/>
              </a:spcAft>
              <a:buClrTx/>
              <a:buSzTx/>
              <a:buFontTx/>
              <a:buNone/>
              <a:tabLst/>
              <a:defRPr/>
            </a:pPr>
            <a:fld id="{2EF00467-2C26-C343-9763-9BDDADED9A2F}" type="slidenum">
              <a:rPr kumimoji="0" lang="en-US" sz="700" b="0" i="0" u="none" strike="noStrike" kern="1200" cap="none" spc="300" normalizeH="0" baseline="0" noProof="0">
                <a:ln>
                  <a:noFill/>
                </a:ln>
                <a:solidFill>
                  <a:srgbClr val="FFFFFF"/>
                </a:solidFill>
                <a:effectLst/>
                <a:uLnTx/>
                <a:uFillTx/>
                <a:latin typeface="Arial" charset="0"/>
                <a:cs typeface="Arial" charset="0"/>
              </a:rPr>
              <a:pPr marL="0" marR="0" lvl="0" indent="0" algn="l" defTabSz="914400" rtl="0" eaLnBrk="1" fontAlgn="auto" latinLnBrk="0" hangingPunct="1">
                <a:lnSpc>
                  <a:spcPct val="100000"/>
                </a:lnSpc>
                <a:spcBef>
                  <a:spcPts val="0"/>
                </a:spcBef>
                <a:spcAft>
                  <a:spcPts val="720"/>
                </a:spcAft>
                <a:buClrTx/>
                <a:buSzTx/>
                <a:buFontTx/>
                <a:buNone/>
                <a:tabLst/>
                <a:defRPr/>
              </a:pPr>
              <a:t>13</a:t>
            </a:fld>
            <a:endParaRPr kumimoji="0" lang="en-US" sz="700" b="0" i="0" u="none" strike="noStrike" kern="1200" cap="none" spc="300" normalizeH="0" baseline="0" noProof="0">
              <a:ln>
                <a:noFill/>
              </a:ln>
              <a:solidFill>
                <a:srgbClr val="FFFFFF"/>
              </a:solidFill>
              <a:effectLst/>
              <a:uLnTx/>
              <a:uFillTx/>
              <a:latin typeface="Arial" charset="0"/>
              <a:cs typeface="Arial" charset="0"/>
            </a:endParaRPr>
          </a:p>
        </p:txBody>
      </p:sp>
      <p:sp>
        <p:nvSpPr>
          <p:cNvPr id="15" name="Title 1">
            <a:extLst>
              <a:ext uri="{FF2B5EF4-FFF2-40B4-BE49-F238E27FC236}">
                <a16:creationId xmlns:a16="http://schemas.microsoft.com/office/drawing/2014/main" id="{0E7DD859-D6E8-470D-B812-D75C1A56155C}"/>
              </a:ext>
            </a:extLst>
          </p:cNvPr>
          <p:cNvSpPr>
            <a:spLocks noGrp="1"/>
          </p:cNvSpPr>
          <p:nvPr>
            <p:ph type="title"/>
          </p:nvPr>
        </p:nvSpPr>
        <p:spPr>
          <a:xfrm>
            <a:off x="-1984360" y="237492"/>
            <a:ext cx="10790430" cy="1009233"/>
          </a:xfrm>
        </p:spPr>
        <p:txBody>
          <a:bodyPr>
            <a:normAutofit/>
          </a:bodyPr>
          <a:lstStyle/>
          <a:p>
            <a:pPr marL="3657600" lvl="8" fontAlgn="base"/>
            <a:r>
              <a:rPr lang="en-US" sz="3200" b="1">
                <a:solidFill>
                  <a:schemeClr val="accent1"/>
                </a:solidFill>
              </a:rPr>
              <a:t>EDITING: THE TECHNICAL SIDE</a:t>
            </a:r>
          </a:p>
        </p:txBody>
      </p:sp>
      <p:pic>
        <p:nvPicPr>
          <p:cNvPr id="9" name="Picture 8">
            <a:extLst>
              <a:ext uri="{FF2B5EF4-FFF2-40B4-BE49-F238E27FC236}">
                <a16:creationId xmlns:a16="http://schemas.microsoft.com/office/drawing/2014/main" id="{6699A4E7-85A6-45BC-98FE-D885DC8733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811" y="6219793"/>
            <a:ext cx="1355462" cy="530192"/>
          </a:xfrm>
          <a:prstGeom prst="rect">
            <a:avLst/>
          </a:prstGeom>
        </p:spPr>
      </p:pic>
      <p:pic>
        <p:nvPicPr>
          <p:cNvPr id="6" name="Picture 5" descr="Text&#10;&#10;Description automatically generated">
            <a:extLst>
              <a:ext uri="{FF2B5EF4-FFF2-40B4-BE49-F238E27FC236}">
                <a16:creationId xmlns:a16="http://schemas.microsoft.com/office/drawing/2014/main" id="{A4C8B76A-D4D3-924F-86CF-9F936C740207}"/>
              </a:ext>
            </a:extLst>
          </p:cNvPr>
          <p:cNvPicPr>
            <a:picLocks noChangeAspect="1"/>
          </p:cNvPicPr>
          <p:nvPr/>
        </p:nvPicPr>
        <p:blipFill>
          <a:blip r:embed="rId4"/>
          <a:stretch>
            <a:fillRect/>
          </a:stretch>
        </p:blipFill>
        <p:spPr>
          <a:xfrm>
            <a:off x="9275385" y="316807"/>
            <a:ext cx="2645045" cy="435904"/>
          </a:xfrm>
          <a:prstGeom prst="rect">
            <a:avLst/>
          </a:prstGeom>
        </p:spPr>
      </p:pic>
      <p:pic>
        <p:nvPicPr>
          <p:cNvPr id="3" name="Picture 2" descr="Icon&#10;&#10;Description automatically generated">
            <a:extLst>
              <a:ext uri="{FF2B5EF4-FFF2-40B4-BE49-F238E27FC236}">
                <a16:creationId xmlns:a16="http://schemas.microsoft.com/office/drawing/2014/main" id="{463FFBAD-7A4F-4148-999D-F4C6D73419D3}"/>
              </a:ext>
            </a:extLst>
          </p:cNvPr>
          <p:cNvPicPr>
            <a:picLocks noChangeAspect="1"/>
          </p:cNvPicPr>
          <p:nvPr/>
        </p:nvPicPr>
        <p:blipFill>
          <a:blip r:embed="rId5"/>
          <a:stretch>
            <a:fillRect/>
          </a:stretch>
        </p:blipFill>
        <p:spPr>
          <a:xfrm>
            <a:off x="172254" y="935599"/>
            <a:ext cx="4642815" cy="968514"/>
          </a:xfrm>
          <a:prstGeom prst="rect">
            <a:avLst/>
          </a:prstGeom>
        </p:spPr>
      </p:pic>
      <p:sp>
        <p:nvSpPr>
          <p:cNvPr id="4" name="TextBox 3">
            <a:extLst>
              <a:ext uri="{FF2B5EF4-FFF2-40B4-BE49-F238E27FC236}">
                <a16:creationId xmlns:a16="http://schemas.microsoft.com/office/drawing/2014/main" id="{6A760414-9EA0-7A45-951F-8C27FB3FA43E}"/>
              </a:ext>
            </a:extLst>
          </p:cNvPr>
          <p:cNvSpPr txBox="1"/>
          <p:nvPr/>
        </p:nvSpPr>
        <p:spPr>
          <a:xfrm>
            <a:off x="324090" y="2349661"/>
            <a:ext cx="11596339" cy="3970318"/>
          </a:xfrm>
          <a:prstGeom prst="rect">
            <a:avLst/>
          </a:prstGeom>
          <a:noFill/>
        </p:spPr>
        <p:txBody>
          <a:bodyPr wrap="square" lIns="91440" tIns="45720" rIns="91440" bIns="45720" rtlCol="0" anchor="t">
            <a:spAutoFit/>
          </a:bodyPr>
          <a:lstStyle/>
          <a:p>
            <a:r>
              <a:rPr lang="en-US" err="1">
                <a:latin typeface="Arial"/>
                <a:cs typeface="Arial"/>
              </a:rPr>
              <a:t>Shotcut</a:t>
            </a:r>
            <a:r>
              <a:rPr lang="en-US">
                <a:latin typeface="Arial"/>
                <a:cs typeface="Arial"/>
              </a:rPr>
              <a:t> is a free editing software and can be downloaded at </a:t>
            </a:r>
            <a:r>
              <a:rPr lang="en-US" b="1">
                <a:latin typeface="Arial"/>
                <a:cs typeface="Arial"/>
                <a:hlinkClick r:id="rId6"/>
              </a:rPr>
              <a:t>www.shotcut.org</a:t>
            </a:r>
            <a:r>
              <a:rPr lang="en-US" b="1">
                <a:latin typeface="Arial"/>
                <a:cs typeface="Arial"/>
              </a:rPr>
              <a:t> </a:t>
            </a:r>
          </a:p>
          <a:p>
            <a:endParaRPr lang="en-US">
              <a:latin typeface="Arial"/>
              <a:cs typeface="Arial"/>
            </a:endParaRPr>
          </a:p>
          <a:p>
            <a:r>
              <a:rPr lang="en-US">
                <a:latin typeface="Arial"/>
                <a:cs typeface="Arial"/>
              </a:rPr>
              <a:t>Here are the basics:</a:t>
            </a:r>
          </a:p>
          <a:p>
            <a:pPr marL="285750" indent="-285750">
              <a:buFont typeface="Arial" panose="020B0604020202020204" pitchFamily="34" charset="0"/>
              <a:buChar char="•"/>
            </a:pPr>
            <a:r>
              <a:rPr lang="en-US">
                <a:latin typeface="Arial"/>
                <a:cs typeface="Arial"/>
              </a:rPr>
              <a:t>You always start transferring your footage from your phone to your computer with the necessary cable. </a:t>
            </a:r>
          </a:p>
          <a:p>
            <a:pPr marL="285750" indent="-285750">
              <a:buFont typeface="Arial" panose="020B0604020202020204" pitchFamily="34" charset="0"/>
              <a:buChar char="•"/>
            </a:pPr>
            <a:r>
              <a:rPr lang="en-US">
                <a:latin typeface="Arial"/>
                <a:cs typeface="Arial"/>
              </a:rPr>
              <a:t>The next step is put all of your video files in a folder on the computer (or a hard drive) your footage into the project. </a:t>
            </a:r>
          </a:p>
          <a:p>
            <a:pPr marL="285750" indent="-285750">
              <a:buFont typeface="Arial" panose="020B0604020202020204" pitchFamily="34" charset="0"/>
              <a:buChar char="•"/>
            </a:pPr>
            <a:r>
              <a:rPr lang="en-US">
                <a:latin typeface="Arial"/>
                <a:cs typeface="Arial"/>
              </a:rPr>
              <a:t>From there open </a:t>
            </a:r>
            <a:r>
              <a:rPr lang="en-US" err="1">
                <a:latin typeface="Arial"/>
                <a:cs typeface="Arial"/>
              </a:rPr>
              <a:t>Shotcut</a:t>
            </a:r>
            <a:endParaRPr lang="en-US">
              <a:latin typeface="Arial"/>
              <a:cs typeface="Arial"/>
            </a:endParaRPr>
          </a:p>
          <a:p>
            <a:pPr marL="285750" indent="-285750">
              <a:buFont typeface="Arial" panose="020B0604020202020204" pitchFamily="34" charset="0"/>
              <a:buChar char="•"/>
            </a:pPr>
            <a:r>
              <a:rPr lang="en-US">
                <a:latin typeface="Arial"/>
                <a:cs typeface="Arial"/>
              </a:rPr>
              <a:t>Import your footage and place it into a folder called “Footage”</a:t>
            </a:r>
          </a:p>
          <a:p>
            <a:pPr marL="285750" indent="-285750">
              <a:buFont typeface="Arial" panose="020B0604020202020204" pitchFamily="34" charset="0"/>
              <a:buChar char="•"/>
            </a:pPr>
            <a:r>
              <a:rPr lang="en-US">
                <a:latin typeface="Arial"/>
                <a:cs typeface="Arial"/>
              </a:rPr>
              <a:t>No need to use music for your first couple videos but If you want to use a song, import the song you have selected and put it into a folder called “</a:t>
            </a:r>
            <a:r>
              <a:rPr lang="it-IT">
                <a:latin typeface="Arial"/>
                <a:cs typeface="Arial"/>
              </a:rPr>
              <a:t>Music</a:t>
            </a:r>
            <a:r>
              <a:rPr lang="en-US">
                <a:latin typeface="Arial"/>
                <a:cs typeface="Arial"/>
              </a:rPr>
              <a:t>” </a:t>
            </a:r>
          </a:p>
          <a:p>
            <a:pPr marL="285750" indent="-285750">
              <a:buFont typeface="Arial" panose="020B0604020202020204" pitchFamily="34" charset="0"/>
              <a:buChar char="•"/>
            </a:pPr>
            <a:r>
              <a:rPr lang="en-US">
                <a:latin typeface="Arial"/>
                <a:cs typeface="Arial"/>
              </a:rPr>
              <a:t>When picking a song, try to pick something that does not have lyrics because that will compete with the person telling a story or being interviewed. We always prefer to use an instrumental song. </a:t>
            </a:r>
          </a:p>
          <a:p>
            <a:pPr marL="285750" indent="-285750">
              <a:buFont typeface="Arial" panose="020B0604020202020204" pitchFamily="34" charset="0"/>
              <a:buChar char="•"/>
            </a:pPr>
            <a:r>
              <a:rPr lang="en-US">
                <a:latin typeface="Arial"/>
                <a:cs typeface="Arial"/>
              </a:rPr>
              <a:t>If you do use music, turn down the music so that you can hear the audio of the interview. </a:t>
            </a:r>
          </a:p>
          <a:p>
            <a:endParaRPr lang="en-US"/>
          </a:p>
        </p:txBody>
      </p:sp>
    </p:spTree>
    <p:extLst>
      <p:ext uri="{BB962C8B-B14F-4D97-AF65-F5344CB8AC3E}">
        <p14:creationId xmlns:p14="http://schemas.microsoft.com/office/powerpoint/2010/main" val="1116957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0266110" y="316807"/>
            <a:ext cx="1038736" cy="1090789"/>
          </a:xfrm>
        </p:spPr>
        <p:txBody>
          <a:bodyPr>
            <a:normAutofit/>
          </a:bodyPr>
          <a:lstStyle/>
          <a:p>
            <a:pPr marL="0" marR="0" lvl="0" indent="0" algn="l" defTabSz="914400" rtl="0" eaLnBrk="1" fontAlgn="auto" latinLnBrk="0" hangingPunct="1">
              <a:lnSpc>
                <a:spcPct val="100000"/>
              </a:lnSpc>
              <a:spcBef>
                <a:spcPts val="0"/>
              </a:spcBef>
              <a:spcAft>
                <a:spcPts val="720"/>
              </a:spcAft>
              <a:buClrTx/>
              <a:buSzTx/>
              <a:buFontTx/>
              <a:buNone/>
              <a:tabLst/>
              <a:defRPr/>
            </a:pPr>
            <a:fld id="{2EF00467-2C26-C343-9763-9BDDADED9A2F}" type="slidenum">
              <a:rPr kumimoji="0" lang="en-US" sz="700" b="0" i="0" u="none" strike="noStrike" kern="1200" cap="none" spc="300" normalizeH="0" baseline="0" noProof="0">
                <a:ln>
                  <a:noFill/>
                </a:ln>
                <a:solidFill>
                  <a:srgbClr val="FFFFFF"/>
                </a:solidFill>
                <a:effectLst/>
                <a:uLnTx/>
                <a:uFillTx/>
                <a:latin typeface="Arial" charset="0"/>
                <a:cs typeface="Arial" charset="0"/>
              </a:rPr>
              <a:pPr marL="0" marR="0" lvl="0" indent="0" algn="l" defTabSz="914400" rtl="0" eaLnBrk="1" fontAlgn="auto" latinLnBrk="0" hangingPunct="1">
                <a:lnSpc>
                  <a:spcPct val="100000"/>
                </a:lnSpc>
                <a:spcBef>
                  <a:spcPts val="0"/>
                </a:spcBef>
                <a:spcAft>
                  <a:spcPts val="720"/>
                </a:spcAft>
                <a:buClrTx/>
                <a:buSzTx/>
                <a:buFontTx/>
                <a:buNone/>
                <a:tabLst/>
                <a:defRPr/>
              </a:pPr>
              <a:t>14</a:t>
            </a:fld>
            <a:endParaRPr kumimoji="0" lang="en-US" sz="700" b="0" i="0" u="none" strike="noStrike" kern="1200" cap="none" spc="300" normalizeH="0" baseline="0" noProof="0">
              <a:ln>
                <a:noFill/>
              </a:ln>
              <a:solidFill>
                <a:srgbClr val="FFFFFF"/>
              </a:solidFill>
              <a:effectLst/>
              <a:uLnTx/>
              <a:uFillTx/>
              <a:latin typeface="Arial" charset="0"/>
              <a:cs typeface="Arial" charset="0"/>
            </a:endParaRPr>
          </a:p>
        </p:txBody>
      </p:sp>
      <p:sp>
        <p:nvSpPr>
          <p:cNvPr id="15" name="Title 1">
            <a:extLst>
              <a:ext uri="{FF2B5EF4-FFF2-40B4-BE49-F238E27FC236}">
                <a16:creationId xmlns:a16="http://schemas.microsoft.com/office/drawing/2014/main" id="{0E7DD859-D6E8-470D-B812-D75C1A56155C}"/>
              </a:ext>
            </a:extLst>
          </p:cNvPr>
          <p:cNvSpPr>
            <a:spLocks noGrp="1"/>
          </p:cNvSpPr>
          <p:nvPr>
            <p:ph type="title"/>
          </p:nvPr>
        </p:nvSpPr>
        <p:spPr>
          <a:xfrm>
            <a:off x="-1984360" y="237492"/>
            <a:ext cx="10790430" cy="1009233"/>
          </a:xfrm>
        </p:spPr>
        <p:txBody>
          <a:bodyPr>
            <a:normAutofit/>
          </a:bodyPr>
          <a:lstStyle/>
          <a:p>
            <a:pPr marL="3657600" lvl="8" fontAlgn="base"/>
            <a:r>
              <a:rPr lang="en-US" sz="3200" b="1">
                <a:solidFill>
                  <a:schemeClr val="accent1"/>
                </a:solidFill>
              </a:rPr>
              <a:t>EDITING: THE TECHNICAL SIDE</a:t>
            </a:r>
          </a:p>
        </p:txBody>
      </p:sp>
      <p:pic>
        <p:nvPicPr>
          <p:cNvPr id="9" name="Picture 8">
            <a:extLst>
              <a:ext uri="{FF2B5EF4-FFF2-40B4-BE49-F238E27FC236}">
                <a16:creationId xmlns:a16="http://schemas.microsoft.com/office/drawing/2014/main" id="{6699A4E7-85A6-45BC-98FE-D885DC8733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811" y="6219793"/>
            <a:ext cx="1355462" cy="530192"/>
          </a:xfrm>
          <a:prstGeom prst="rect">
            <a:avLst/>
          </a:prstGeom>
        </p:spPr>
      </p:pic>
      <p:pic>
        <p:nvPicPr>
          <p:cNvPr id="6" name="Picture 5" descr="Text&#10;&#10;Description automatically generated">
            <a:extLst>
              <a:ext uri="{FF2B5EF4-FFF2-40B4-BE49-F238E27FC236}">
                <a16:creationId xmlns:a16="http://schemas.microsoft.com/office/drawing/2014/main" id="{A4C8B76A-D4D3-924F-86CF-9F936C740207}"/>
              </a:ext>
            </a:extLst>
          </p:cNvPr>
          <p:cNvPicPr>
            <a:picLocks noChangeAspect="1"/>
          </p:cNvPicPr>
          <p:nvPr/>
        </p:nvPicPr>
        <p:blipFill>
          <a:blip r:embed="rId4"/>
          <a:stretch>
            <a:fillRect/>
          </a:stretch>
        </p:blipFill>
        <p:spPr>
          <a:xfrm>
            <a:off x="9298832" y="316807"/>
            <a:ext cx="2645045" cy="435904"/>
          </a:xfrm>
          <a:prstGeom prst="rect">
            <a:avLst/>
          </a:prstGeom>
        </p:spPr>
      </p:pic>
      <p:pic>
        <p:nvPicPr>
          <p:cNvPr id="3" name="Picture 2" descr="Icon&#10;&#10;Description automatically generated">
            <a:extLst>
              <a:ext uri="{FF2B5EF4-FFF2-40B4-BE49-F238E27FC236}">
                <a16:creationId xmlns:a16="http://schemas.microsoft.com/office/drawing/2014/main" id="{463FFBAD-7A4F-4148-999D-F4C6D73419D3}"/>
              </a:ext>
            </a:extLst>
          </p:cNvPr>
          <p:cNvPicPr>
            <a:picLocks noChangeAspect="1"/>
          </p:cNvPicPr>
          <p:nvPr/>
        </p:nvPicPr>
        <p:blipFill>
          <a:blip r:embed="rId5"/>
          <a:stretch>
            <a:fillRect/>
          </a:stretch>
        </p:blipFill>
        <p:spPr>
          <a:xfrm>
            <a:off x="172254" y="935599"/>
            <a:ext cx="4642815" cy="968514"/>
          </a:xfrm>
          <a:prstGeom prst="rect">
            <a:avLst/>
          </a:prstGeom>
        </p:spPr>
      </p:pic>
      <p:sp>
        <p:nvSpPr>
          <p:cNvPr id="4" name="TextBox 3">
            <a:extLst>
              <a:ext uri="{FF2B5EF4-FFF2-40B4-BE49-F238E27FC236}">
                <a16:creationId xmlns:a16="http://schemas.microsoft.com/office/drawing/2014/main" id="{6A760414-9EA0-7A45-951F-8C27FB3FA43E}"/>
              </a:ext>
            </a:extLst>
          </p:cNvPr>
          <p:cNvSpPr txBox="1"/>
          <p:nvPr/>
        </p:nvSpPr>
        <p:spPr>
          <a:xfrm>
            <a:off x="324090" y="2349661"/>
            <a:ext cx="11516217" cy="3139321"/>
          </a:xfrm>
          <a:prstGeom prst="rect">
            <a:avLst/>
          </a:prstGeom>
          <a:noFill/>
        </p:spPr>
        <p:txBody>
          <a:bodyPr wrap="square" lIns="91440" tIns="45720" rIns="91440" bIns="45720" rtlCol="0" anchor="t">
            <a:spAutoFit/>
          </a:bodyPr>
          <a:lstStyle/>
          <a:p>
            <a:endParaRPr lang="en-US">
              <a:latin typeface="Arial"/>
              <a:cs typeface="Arial"/>
            </a:endParaRPr>
          </a:p>
          <a:p>
            <a:pPr marL="285750" indent="-285750">
              <a:buFont typeface="Arial" panose="020B0604020202020204" pitchFamily="34" charset="0"/>
              <a:buChar char="•"/>
            </a:pPr>
            <a:r>
              <a:rPr lang="en-US">
                <a:latin typeface="Arial"/>
                <a:cs typeface="Arial"/>
              </a:rPr>
              <a:t>The first step is always cutting up the interview. </a:t>
            </a:r>
          </a:p>
          <a:p>
            <a:pPr marL="285750" indent="-285750">
              <a:buFont typeface="Arial" panose="020B0604020202020204" pitchFamily="34" charset="0"/>
              <a:buChar char="•"/>
            </a:pPr>
            <a:r>
              <a:rPr lang="en-US">
                <a:latin typeface="Arial"/>
                <a:cs typeface="Arial"/>
              </a:rPr>
              <a:t>Drop all of the interview video files on the “timeline” on </a:t>
            </a:r>
            <a:r>
              <a:rPr lang="en-US" b="1">
                <a:latin typeface="Arial"/>
                <a:cs typeface="Arial"/>
              </a:rPr>
              <a:t>layer one</a:t>
            </a:r>
            <a:r>
              <a:rPr lang="en-US">
                <a:latin typeface="Arial"/>
                <a:cs typeface="Arial"/>
              </a:rPr>
              <a:t>. The timeline is where all the footage goes. </a:t>
            </a:r>
          </a:p>
          <a:p>
            <a:pPr marL="285750" indent="-285750">
              <a:buFont typeface="Arial" panose="020B0604020202020204" pitchFamily="34" charset="0"/>
              <a:buChar char="•"/>
            </a:pPr>
            <a:r>
              <a:rPr lang="en-US">
                <a:latin typeface="Arial"/>
                <a:cs typeface="Arial"/>
              </a:rPr>
              <a:t>Start to cut all the best soundbites, and delete your questions, long pauses and places where your subject messed up. </a:t>
            </a:r>
          </a:p>
          <a:p>
            <a:pPr marL="285750" indent="-285750">
              <a:buFont typeface="Arial" panose="020B0604020202020204" pitchFamily="34" charset="0"/>
              <a:buChar char="•"/>
            </a:pPr>
            <a:r>
              <a:rPr lang="en-US">
                <a:latin typeface="Arial"/>
                <a:cs typeface="Arial"/>
              </a:rPr>
              <a:t>Assemble the soundbites into a story, be creative.</a:t>
            </a:r>
          </a:p>
          <a:p>
            <a:pPr marL="285750" indent="-285750">
              <a:buFont typeface="Arial" panose="020B0604020202020204" pitchFamily="34" charset="0"/>
              <a:buChar char="•"/>
            </a:pPr>
            <a:r>
              <a:rPr lang="en-US">
                <a:latin typeface="Arial"/>
                <a:cs typeface="Arial"/>
              </a:rPr>
              <a:t>If you did a good job in the interview process and followed all of the instructions there, you should have more than enough content. </a:t>
            </a:r>
          </a:p>
          <a:p>
            <a:pPr marL="285750" indent="-285750">
              <a:buFont typeface="Arial" panose="020B0604020202020204" pitchFamily="34" charset="0"/>
              <a:buChar char="•"/>
            </a:pPr>
            <a:r>
              <a:rPr lang="en-US">
                <a:latin typeface="Arial"/>
                <a:cs typeface="Arial"/>
              </a:rPr>
              <a:t>After you have cut up your interview, you can start to add the different shots you captured of them at their house or playing sports, or whatever you shot that looks nice on top of the interview. </a:t>
            </a:r>
          </a:p>
          <a:p>
            <a:endParaRPr lang="en-US"/>
          </a:p>
        </p:txBody>
      </p:sp>
    </p:spTree>
    <p:extLst>
      <p:ext uri="{BB962C8B-B14F-4D97-AF65-F5344CB8AC3E}">
        <p14:creationId xmlns:p14="http://schemas.microsoft.com/office/powerpoint/2010/main" val="931288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0266110" y="316807"/>
            <a:ext cx="1038736" cy="1090789"/>
          </a:xfrm>
        </p:spPr>
        <p:txBody>
          <a:bodyPr>
            <a:normAutofit/>
          </a:bodyPr>
          <a:lstStyle/>
          <a:p>
            <a:pPr marL="0" marR="0" lvl="0" indent="0" algn="l" defTabSz="914400" rtl="0" eaLnBrk="1" fontAlgn="auto" latinLnBrk="0" hangingPunct="1">
              <a:lnSpc>
                <a:spcPct val="100000"/>
              </a:lnSpc>
              <a:spcBef>
                <a:spcPts val="0"/>
              </a:spcBef>
              <a:spcAft>
                <a:spcPts val="720"/>
              </a:spcAft>
              <a:buClrTx/>
              <a:buSzTx/>
              <a:buFontTx/>
              <a:buNone/>
              <a:tabLst/>
              <a:defRPr/>
            </a:pPr>
            <a:fld id="{2EF00467-2C26-C343-9763-9BDDADED9A2F}" type="slidenum">
              <a:rPr kumimoji="0" lang="en-US" sz="700" b="0" i="0" u="none" strike="noStrike" kern="1200" cap="none" spc="300" normalizeH="0" baseline="0" noProof="0">
                <a:ln>
                  <a:noFill/>
                </a:ln>
                <a:solidFill>
                  <a:srgbClr val="FFFFFF"/>
                </a:solidFill>
                <a:effectLst/>
                <a:uLnTx/>
                <a:uFillTx/>
                <a:latin typeface="Arial" charset="0"/>
                <a:cs typeface="Arial" charset="0"/>
              </a:rPr>
              <a:pPr marL="0" marR="0" lvl="0" indent="0" algn="l" defTabSz="914400" rtl="0" eaLnBrk="1" fontAlgn="auto" latinLnBrk="0" hangingPunct="1">
                <a:lnSpc>
                  <a:spcPct val="100000"/>
                </a:lnSpc>
                <a:spcBef>
                  <a:spcPts val="0"/>
                </a:spcBef>
                <a:spcAft>
                  <a:spcPts val="720"/>
                </a:spcAft>
                <a:buClrTx/>
                <a:buSzTx/>
                <a:buFontTx/>
                <a:buNone/>
                <a:tabLst/>
                <a:defRPr/>
              </a:pPr>
              <a:t>15</a:t>
            </a:fld>
            <a:endParaRPr kumimoji="0" lang="en-US" sz="700" b="0" i="0" u="none" strike="noStrike" kern="1200" cap="none" spc="300" normalizeH="0" baseline="0" noProof="0">
              <a:ln>
                <a:noFill/>
              </a:ln>
              <a:solidFill>
                <a:srgbClr val="FFFFFF"/>
              </a:solidFill>
              <a:effectLst/>
              <a:uLnTx/>
              <a:uFillTx/>
              <a:latin typeface="Arial" charset="0"/>
              <a:cs typeface="Arial" charset="0"/>
            </a:endParaRPr>
          </a:p>
        </p:txBody>
      </p:sp>
      <p:sp>
        <p:nvSpPr>
          <p:cNvPr id="15" name="Title 1">
            <a:extLst>
              <a:ext uri="{FF2B5EF4-FFF2-40B4-BE49-F238E27FC236}">
                <a16:creationId xmlns:a16="http://schemas.microsoft.com/office/drawing/2014/main" id="{0E7DD859-D6E8-470D-B812-D75C1A56155C}"/>
              </a:ext>
            </a:extLst>
          </p:cNvPr>
          <p:cNvSpPr>
            <a:spLocks noGrp="1"/>
          </p:cNvSpPr>
          <p:nvPr>
            <p:ph type="title"/>
          </p:nvPr>
        </p:nvSpPr>
        <p:spPr>
          <a:xfrm>
            <a:off x="-1984360" y="237492"/>
            <a:ext cx="10790430" cy="1009233"/>
          </a:xfrm>
        </p:spPr>
        <p:txBody>
          <a:bodyPr>
            <a:normAutofit/>
          </a:bodyPr>
          <a:lstStyle/>
          <a:p>
            <a:pPr marL="3657600" lvl="8" fontAlgn="base"/>
            <a:r>
              <a:rPr lang="en-US" sz="3200" b="1">
                <a:solidFill>
                  <a:schemeClr val="accent1"/>
                </a:solidFill>
              </a:rPr>
              <a:t>EDITING: THE TECHNICAL SIDE</a:t>
            </a:r>
          </a:p>
        </p:txBody>
      </p:sp>
      <p:pic>
        <p:nvPicPr>
          <p:cNvPr id="9" name="Picture 8">
            <a:extLst>
              <a:ext uri="{FF2B5EF4-FFF2-40B4-BE49-F238E27FC236}">
                <a16:creationId xmlns:a16="http://schemas.microsoft.com/office/drawing/2014/main" id="{6699A4E7-85A6-45BC-98FE-D885DC8733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811" y="6219793"/>
            <a:ext cx="1355462" cy="530192"/>
          </a:xfrm>
          <a:prstGeom prst="rect">
            <a:avLst/>
          </a:prstGeom>
        </p:spPr>
      </p:pic>
      <p:pic>
        <p:nvPicPr>
          <p:cNvPr id="6" name="Picture 5" descr="Text&#10;&#10;Description automatically generated">
            <a:extLst>
              <a:ext uri="{FF2B5EF4-FFF2-40B4-BE49-F238E27FC236}">
                <a16:creationId xmlns:a16="http://schemas.microsoft.com/office/drawing/2014/main" id="{A4C8B76A-D4D3-924F-86CF-9F936C740207}"/>
              </a:ext>
            </a:extLst>
          </p:cNvPr>
          <p:cNvPicPr>
            <a:picLocks noChangeAspect="1"/>
          </p:cNvPicPr>
          <p:nvPr/>
        </p:nvPicPr>
        <p:blipFill>
          <a:blip r:embed="rId4"/>
          <a:stretch>
            <a:fillRect/>
          </a:stretch>
        </p:blipFill>
        <p:spPr>
          <a:xfrm>
            <a:off x="9171816" y="316807"/>
            <a:ext cx="2645045" cy="435904"/>
          </a:xfrm>
          <a:prstGeom prst="rect">
            <a:avLst/>
          </a:prstGeom>
        </p:spPr>
      </p:pic>
      <p:pic>
        <p:nvPicPr>
          <p:cNvPr id="3" name="Picture 2" descr="Icon&#10;&#10;Description automatically generated">
            <a:extLst>
              <a:ext uri="{FF2B5EF4-FFF2-40B4-BE49-F238E27FC236}">
                <a16:creationId xmlns:a16="http://schemas.microsoft.com/office/drawing/2014/main" id="{463FFBAD-7A4F-4148-999D-F4C6D73419D3}"/>
              </a:ext>
            </a:extLst>
          </p:cNvPr>
          <p:cNvPicPr>
            <a:picLocks noChangeAspect="1"/>
          </p:cNvPicPr>
          <p:nvPr/>
        </p:nvPicPr>
        <p:blipFill>
          <a:blip r:embed="rId5"/>
          <a:stretch>
            <a:fillRect/>
          </a:stretch>
        </p:blipFill>
        <p:spPr>
          <a:xfrm>
            <a:off x="172254" y="935599"/>
            <a:ext cx="4642815" cy="968514"/>
          </a:xfrm>
          <a:prstGeom prst="rect">
            <a:avLst/>
          </a:prstGeom>
        </p:spPr>
      </p:pic>
      <p:sp>
        <p:nvSpPr>
          <p:cNvPr id="4" name="TextBox 3">
            <a:extLst>
              <a:ext uri="{FF2B5EF4-FFF2-40B4-BE49-F238E27FC236}">
                <a16:creationId xmlns:a16="http://schemas.microsoft.com/office/drawing/2014/main" id="{6A760414-9EA0-7A45-951F-8C27FB3FA43E}"/>
              </a:ext>
            </a:extLst>
          </p:cNvPr>
          <p:cNvSpPr txBox="1"/>
          <p:nvPr/>
        </p:nvSpPr>
        <p:spPr>
          <a:xfrm>
            <a:off x="324090" y="1944832"/>
            <a:ext cx="11492771" cy="403187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a:latin typeface="Arial"/>
                <a:cs typeface="Arial"/>
              </a:rPr>
              <a:t>In a perfect world you will show what they are speaking about. So if they talk about growing up in a township, you will show township footage. If they are talking about their love for football, you will show a clip of them playing football or holding a football and smiling. You can even show a shot of a football rolling on the ground. Let your creativity come to the surface and really express the ideas you have in your head.</a:t>
            </a:r>
          </a:p>
          <a:p>
            <a:pPr marL="285750" indent="-285750">
              <a:buFont typeface="Arial" panose="020B0604020202020204" pitchFamily="34" charset="0"/>
              <a:buChar char="•"/>
            </a:pPr>
            <a:r>
              <a:rPr lang="en-US" sz="1600">
                <a:latin typeface="Arial"/>
                <a:cs typeface="Arial"/>
              </a:rPr>
              <a:t>After you have created a story from your interview and added some footage on top, you can now add some soft music, you can add some opening titles, or some closing credits. You can also just export or encode your video meaning make it an actual movie file you can post online or send to friends and family. </a:t>
            </a:r>
          </a:p>
          <a:p>
            <a:pPr marL="285750" indent="-285750">
              <a:buFont typeface="Arial" panose="020B0604020202020204" pitchFamily="34" charset="0"/>
              <a:buChar char="•"/>
            </a:pPr>
            <a:r>
              <a:rPr lang="en-US" sz="1600">
                <a:latin typeface="Arial"/>
                <a:cs typeface="Arial"/>
              </a:rPr>
              <a:t>The tutorial below will explain how to do that in detail but always make sure you have selected your in and out points, where the movie will start and where it will end. </a:t>
            </a:r>
          </a:p>
          <a:p>
            <a:pPr marL="285750" indent="-285750">
              <a:buFont typeface="Arial" panose="020B0604020202020204" pitchFamily="34" charset="0"/>
              <a:buChar char="•"/>
            </a:pPr>
            <a:r>
              <a:rPr lang="en-US" sz="1600">
                <a:latin typeface="Arial"/>
                <a:cs typeface="Arial"/>
              </a:rPr>
              <a:t>There are different settings that work better for different platforms, so depending on where you are going to share it, do a little research and see if there is some best practices you can follow for that particular platform.</a:t>
            </a:r>
          </a:p>
          <a:p>
            <a:pPr marL="285750" indent="-285750">
              <a:buFont typeface="Arial" panose="020B0604020202020204" pitchFamily="34" charset="0"/>
              <a:buChar char="•"/>
            </a:pPr>
            <a:r>
              <a:rPr lang="en-US" sz="1600">
                <a:latin typeface="Arial"/>
                <a:cs typeface="Arial"/>
              </a:rPr>
              <a:t>Practice and do research!</a:t>
            </a:r>
          </a:p>
          <a:p>
            <a:pPr marL="285750" indent="-285750">
              <a:buFont typeface="Arial" panose="020B0604020202020204" pitchFamily="34" charset="0"/>
              <a:buChar char="•"/>
            </a:pPr>
            <a:r>
              <a:rPr lang="en-US" sz="1600">
                <a:latin typeface="Arial"/>
                <a:cs typeface="Arial"/>
              </a:rPr>
              <a:t>If you ever have a question type it into google and put the word “</a:t>
            </a:r>
            <a:r>
              <a:rPr lang="it-IT" sz="1600">
                <a:latin typeface="Arial"/>
                <a:cs typeface="Arial"/>
              </a:rPr>
              <a:t>tutorial</a:t>
            </a:r>
            <a:r>
              <a:rPr lang="en-US" sz="1600">
                <a:latin typeface="Arial"/>
                <a:cs typeface="Arial"/>
              </a:rPr>
              <a:t>” at the end and the chances are that someone has created a video answering your question. </a:t>
            </a:r>
          </a:p>
          <a:p>
            <a:pPr marL="285750" indent="-285750">
              <a:buFont typeface="Arial" panose="020B0604020202020204" pitchFamily="34" charset="0"/>
              <a:buChar char="•"/>
            </a:pPr>
            <a:r>
              <a:rPr lang="en-US" sz="1600">
                <a:latin typeface="Arial"/>
                <a:cs typeface="Arial"/>
              </a:rPr>
              <a:t>Be savvy, always learn, and don't be afraid to make mistakes. We learn the most when we make mistakes.</a:t>
            </a:r>
          </a:p>
          <a:p>
            <a:endParaRPr lang="en-US" sz="1600"/>
          </a:p>
        </p:txBody>
      </p:sp>
    </p:spTree>
    <p:extLst>
      <p:ext uri="{BB962C8B-B14F-4D97-AF65-F5344CB8AC3E}">
        <p14:creationId xmlns:p14="http://schemas.microsoft.com/office/powerpoint/2010/main" val="2686178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0266110" y="316807"/>
            <a:ext cx="1038736" cy="1090789"/>
          </a:xfrm>
        </p:spPr>
        <p:txBody>
          <a:bodyPr>
            <a:normAutofit/>
          </a:bodyPr>
          <a:lstStyle/>
          <a:p>
            <a:pPr marL="0" marR="0" lvl="0" indent="0" algn="l" defTabSz="914400" rtl="0" eaLnBrk="1" fontAlgn="auto" latinLnBrk="0" hangingPunct="1">
              <a:lnSpc>
                <a:spcPct val="100000"/>
              </a:lnSpc>
              <a:spcBef>
                <a:spcPts val="0"/>
              </a:spcBef>
              <a:spcAft>
                <a:spcPts val="720"/>
              </a:spcAft>
              <a:buClrTx/>
              <a:buSzTx/>
              <a:buFontTx/>
              <a:buNone/>
              <a:tabLst/>
              <a:defRPr/>
            </a:pPr>
            <a:fld id="{2EF00467-2C26-C343-9763-9BDDADED9A2F}" type="slidenum">
              <a:rPr kumimoji="0" lang="en-US" sz="700" b="0" i="0" u="none" strike="noStrike" kern="1200" cap="none" spc="300" normalizeH="0" baseline="0" noProof="0">
                <a:ln>
                  <a:noFill/>
                </a:ln>
                <a:solidFill>
                  <a:srgbClr val="FFFFFF"/>
                </a:solidFill>
                <a:effectLst/>
                <a:uLnTx/>
                <a:uFillTx/>
                <a:latin typeface="Arial" charset="0"/>
                <a:cs typeface="Arial" charset="0"/>
              </a:rPr>
              <a:pPr marL="0" marR="0" lvl="0" indent="0" algn="l" defTabSz="914400" rtl="0" eaLnBrk="1" fontAlgn="auto" latinLnBrk="0" hangingPunct="1">
                <a:lnSpc>
                  <a:spcPct val="100000"/>
                </a:lnSpc>
                <a:spcBef>
                  <a:spcPts val="0"/>
                </a:spcBef>
                <a:spcAft>
                  <a:spcPts val="720"/>
                </a:spcAft>
                <a:buClrTx/>
                <a:buSzTx/>
                <a:buFontTx/>
                <a:buNone/>
                <a:tabLst/>
                <a:defRPr/>
              </a:pPr>
              <a:t>16</a:t>
            </a:fld>
            <a:endParaRPr kumimoji="0" lang="en-US" sz="700" b="0" i="0" u="none" strike="noStrike" kern="1200" cap="none" spc="300" normalizeH="0" baseline="0" noProof="0">
              <a:ln>
                <a:noFill/>
              </a:ln>
              <a:solidFill>
                <a:srgbClr val="FFFFFF"/>
              </a:solidFill>
              <a:effectLst/>
              <a:uLnTx/>
              <a:uFillTx/>
              <a:latin typeface="Arial" charset="0"/>
              <a:cs typeface="Arial" charset="0"/>
            </a:endParaRPr>
          </a:p>
        </p:txBody>
      </p:sp>
      <p:sp>
        <p:nvSpPr>
          <p:cNvPr id="15" name="Title 1">
            <a:extLst>
              <a:ext uri="{FF2B5EF4-FFF2-40B4-BE49-F238E27FC236}">
                <a16:creationId xmlns:a16="http://schemas.microsoft.com/office/drawing/2014/main" id="{0E7DD859-D6E8-470D-B812-D75C1A56155C}"/>
              </a:ext>
            </a:extLst>
          </p:cNvPr>
          <p:cNvSpPr>
            <a:spLocks noGrp="1"/>
          </p:cNvSpPr>
          <p:nvPr>
            <p:ph type="title"/>
          </p:nvPr>
        </p:nvSpPr>
        <p:spPr>
          <a:xfrm>
            <a:off x="-1984360" y="237492"/>
            <a:ext cx="10790430" cy="1009233"/>
          </a:xfrm>
        </p:spPr>
        <p:txBody>
          <a:bodyPr>
            <a:normAutofit/>
          </a:bodyPr>
          <a:lstStyle/>
          <a:p>
            <a:pPr marL="3657600" lvl="8" fontAlgn="base"/>
            <a:r>
              <a:rPr lang="en-US" sz="3200" b="1">
                <a:solidFill>
                  <a:schemeClr val="accent1"/>
                </a:solidFill>
              </a:rPr>
              <a:t>PRACTICE PRACTICE PRACTICE</a:t>
            </a:r>
          </a:p>
        </p:txBody>
      </p:sp>
      <p:pic>
        <p:nvPicPr>
          <p:cNvPr id="9" name="Picture 8">
            <a:extLst>
              <a:ext uri="{FF2B5EF4-FFF2-40B4-BE49-F238E27FC236}">
                <a16:creationId xmlns:a16="http://schemas.microsoft.com/office/drawing/2014/main" id="{6699A4E7-85A6-45BC-98FE-D885DC8733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811" y="6219793"/>
            <a:ext cx="1355462" cy="530192"/>
          </a:xfrm>
          <a:prstGeom prst="rect">
            <a:avLst/>
          </a:prstGeom>
        </p:spPr>
      </p:pic>
      <p:sp>
        <p:nvSpPr>
          <p:cNvPr id="2" name="TextBox 1">
            <a:extLst>
              <a:ext uri="{FF2B5EF4-FFF2-40B4-BE49-F238E27FC236}">
                <a16:creationId xmlns:a16="http://schemas.microsoft.com/office/drawing/2014/main" id="{7D26CFC7-2C25-104A-8170-A04EFC6BD163}"/>
              </a:ext>
            </a:extLst>
          </p:cNvPr>
          <p:cNvSpPr txBox="1"/>
          <p:nvPr/>
        </p:nvSpPr>
        <p:spPr>
          <a:xfrm>
            <a:off x="586409" y="1407596"/>
            <a:ext cx="10878760" cy="1754326"/>
          </a:xfrm>
          <a:prstGeom prst="rect">
            <a:avLst/>
          </a:prstGeom>
          <a:noFill/>
        </p:spPr>
        <p:txBody>
          <a:bodyPr wrap="square" lIns="91440" tIns="45720" rIns="91440" bIns="45720" rtlCol="0" anchor="t">
            <a:spAutoFit/>
          </a:bodyPr>
          <a:lstStyle/>
          <a:p>
            <a:r>
              <a:rPr lang="en-US">
                <a:latin typeface="Arial"/>
                <a:cs typeface="Arial"/>
              </a:rPr>
              <a:t>Always remember that our mistakes will teach us more than our successes ever will. </a:t>
            </a:r>
          </a:p>
          <a:p>
            <a:endParaRPr lang="en-US">
              <a:latin typeface="Arial"/>
              <a:cs typeface="Arial"/>
            </a:endParaRPr>
          </a:p>
          <a:p>
            <a:r>
              <a:rPr lang="en-US">
                <a:latin typeface="Arial"/>
                <a:cs typeface="Arial"/>
              </a:rPr>
              <a:t>And, please keep in mind that rules are made to be broken. </a:t>
            </a:r>
          </a:p>
          <a:p>
            <a:endParaRPr lang="en-US">
              <a:latin typeface="Arial"/>
              <a:cs typeface="Arial"/>
            </a:endParaRPr>
          </a:p>
          <a:p>
            <a:r>
              <a:rPr lang="en-US">
                <a:latin typeface="Arial"/>
                <a:cs typeface="Arial"/>
              </a:rPr>
              <a:t>Practice, practice, practice, experiment, explore and discover your own unique voice through the very fun art form of filmmaking on your smartphone! </a:t>
            </a:r>
            <a:endParaRPr lang="en-US"/>
          </a:p>
        </p:txBody>
      </p:sp>
      <p:pic>
        <p:nvPicPr>
          <p:cNvPr id="6" name="Picture 5" descr="Text&#10;&#10;Description automatically generated">
            <a:extLst>
              <a:ext uri="{FF2B5EF4-FFF2-40B4-BE49-F238E27FC236}">
                <a16:creationId xmlns:a16="http://schemas.microsoft.com/office/drawing/2014/main" id="{D9073030-8A54-DC47-88D5-2D21B0D97380}"/>
              </a:ext>
            </a:extLst>
          </p:cNvPr>
          <p:cNvPicPr>
            <a:picLocks noChangeAspect="1"/>
          </p:cNvPicPr>
          <p:nvPr/>
        </p:nvPicPr>
        <p:blipFill>
          <a:blip r:embed="rId4"/>
          <a:stretch>
            <a:fillRect/>
          </a:stretch>
        </p:blipFill>
        <p:spPr>
          <a:xfrm>
            <a:off x="9335940" y="306204"/>
            <a:ext cx="2645045" cy="435904"/>
          </a:xfrm>
          <a:prstGeom prst="rect">
            <a:avLst/>
          </a:prstGeom>
        </p:spPr>
      </p:pic>
    </p:spTree>
    <p:extLst>
      <p:ext uri="{BB962C8B-B14F-4D97-AF65-F5344CB8AC3E}">
        <p14:creationId xmlns:p14="http://schemas.microsoft.com/office/powerpoint/2010/main" val="4074032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screen">
            <a:alphaModFix amt="13000"/>
            <a:extLst>
              <a:ext uri="{28A0092B-C50C-407E-A947-70E740481C1C}">
                <a14:useLocalDpi xmlns:a14="http://schemas.microsoft.com/office/drawing/2010/main"/>
              </a:ext>
            </a:extLst>
          </a:blip>
          <a:srcRect r="-6136"/>
          <a:stretch/>
        </p:blipFill>
        <p:spPr>
          <a:xfrm>
            <a:off x="68652" y="-49180"/>
            <a:ext cx="12192000" cy="685800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3073" y="317904"/>
            <a:ext cx="487730" cy="484844"/>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46961" y="5656814"/>
            <a:ext cx="2241349" cy="876710"/>
          </a:xfrm>
          <a:prstGeom prst="rect">
            <a:avLst/>
          </a:prstGeom>
        </p:spPr>
      </p:pic>
      <p:sp>
        <p:nvSpPr>
          <p:cNvPr id="7" name="TextBox 6"/>
          <p:cNvSpPr txBox="1"/>
          <p:nvPr/>
        </p:nvSpPr>
        <p:spPr>
          <a:xfrm>
            <a:off x="387788" y="3464414"/>
            <a:ext cx="11503159" cy="2677656"/>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4800" b="0" i="0" u="none" strike="noStrike" kern="1200" cap="none" spc="-150" normalizeH="0" baseline="0" noProof="0">
                <a:ln>
                  <a:noFill/>
                </a:ln>
                <a:solidFill>
                  <a:srgbClr val="FFFFFF"/>
                </a:solidFill>
                <a:effectLst/>
                <a:uLnTx/>
                <a:uFillTx/>
                <a:latin typeface="Arial" charset="0"/>
                <a:ea typeface="Arial" charset="0"/>
                <a:cs typeface="Arial" charset="0"/>
              </a:rPr>
              <a:t>Thank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150" normalizeH="0" baseline="0" noProof="0">
              <a:ln>
                <a:noFill/>
              </a:ln>
              <a:solidFill>
                <a:srgbClr val="FFFFFF"/>
              </a:solidFill>
              <a:effectLst/>
              <a:uLnTx/>
              <a:uFillTx/>
              <a:latin typeface="Arial" charset="0"/>
              <a:ea typeface="Arial" charset="0"/>
              <a:cs typeface="Arial" charset="0"/>
            </a:endParaRP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n-US" sz="5400" b="0" i="0" u="none" strike="noStrike" kern="1200" cap="none" spc="-150" normalizeH="0" baseline="0" noProof="0">
              <a:ln>
                <a:noFill/>
              </a:ln>
              <a:solidFill>
                <a:srgbClr val="FFFFFF"/>
              </a:solidFill>
              <a:effectLst/>
              <a:uLnTx/>
              <a:uFillTx/>
              <a:latin typeface="Arial" charset="0"/>
              <a:ea typeface="Arial" charset="0"/>
              <a:cs typeface="Arial" charset="0"/>
            </a:endParaRP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n-US" sz="4800" b="0" i="0" u="none" strike="noStrike" kern="1200" cap="none" spc="-150" normalizeH="0" baseline="0" noProof="0">
              <a:ln>
                <a:noFill/>
              </a:ln>
              <a:solidFill>
                <a:srgbClr val="FFFFFF"/>
              </a:solidFill>
              <a:effectLst/>
              <a:uLnTx/>
              <a:uFillTx/>
              <a:latin typeface="Arial" charset="0"/>
              <a:ea typeface="Arial" charset="0"/>
              <a:cs typeface="Arial" charset="0"/>
            </a:endParaRPr>
          </a:p>
        </p:txBody>
      </p:sp>
      <p:pic>
        <p:nvPicPr>
          <p:cNvPr id="8" name="Picture 7" descr="Text&#10;&#10;Description automatically generated">
            <a:extLst>
              <a:ext uri="{FF2B5EF4-FFF2-40B4-BE49-F238E27FC236}">
                <a16:creationId xmlns:a16="http://schemas.microsoft.com/office/drawing/2014/main" id="{90053346-2006-8543-967E-E3E9FCFCC87E}"/>
              </a:ext>
            </a:extLst>
          </p:cNvPr>
          <p:cNvPicPr>
            <a:picLocks noChangeAspect="1"/>
          </p:cNvPicPr>
          <p:nvPr/>
        </p:nvPicPr>
        <p:blipFill>
          <a:blip r:embed="rId6"/>
          <a:stretch>
            <a:fillRect/>
          </a:stretch>
        </p:blipFill>
        <p:spPr>
          <a:xfrm>
            <a:off x="6742348" y="5924118"/>
            <a:ext cx="2645045" cy="435904"/>
          </a:xfrm>
          <a:prstGeom prst="rect">
            <a:avLst/>
          </a:prstGeom>
        </p:spPr>
      </p:pic>
    </p:spTree>
    <p:extLst>
      <p:ext uri="{BB962C8B-B14F-4D97-AF65-F5344CB8AC3E}">
        <p14:creationId xmlns:p14="http://schemas.microsoft.com/office/powerpoint/2010/main" val="742188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screen">
            <a:alphaModFix amt="13000"/>
            <a:extLst>
              <a:ext uri="{28A0092B-C50C-407E-A947-70E740481C1C}">
                <a14:useLocalDpi xmlns:a14="http://schemas.microsoft.com/office/drawing/2010/main"/>
              </a:ext>
            </a:extLst>
          </a:blip>
          <a:srcRect r="-6136"/>
          <a:stretch/>
        </p:blipFill>
        <p:spPr>
          <a:xfrm>
            <a:off x="0" y="396081"/>
            <a:ext cx="12192000" cy="685800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3073" y="317904"/>
            <a:ext cx="487730" cy="484844"/>
          </a:xfrm>
          <a:prstGeom prst="rect">
            <a:avLst/>
          </a:prstGeom>
        </p:spPr>
      </p:pic>
      <p:pic>
        <p:nvPicPr>
          <p:cNvPr id="5" name="Picture 4" descr="Text&#10;&#10;Description automatically generated">
            <a:extLst>
              <a:ext uri="{FF2B5EF4-FFF2-40B4-BE49-F238E27FC236}">
                <a16:creationId xmlns:a16="http://schemas.microsoft.com/office/drawing/2014/main" id="{BEEF2BA5-7553-C744-AC85-C4882398B9B4}"/>
              </a:ext>
            </a:extLst>
          </p:cNvPr>
          <p:cNvPicPr>
            <a:picLocks noChangeAspect="1"/>
          </p:cNvPicPr>
          <p:nvPr/>
        </p:nvPicPr>
        <p:blipFill>
          <a:blip r:embed="rId5"/>
          <a:stretch>
            <a:fillRect/>
          </a:stretch>
        </p:blipFill>
        <p:spPr>
          <a:xfrm>
            <a:off x="7013476" y="5972489"/>
            <a:ext cx="2481470" cy="408947"/>
          </a:xfrm>
          <a:prstGeom prst="rect">
            <a:avLst/>
          </a:prstGeom>
        </p:spPr>
      </p:pic>
      <p:pic>
        <p:nvPicPr>
          <p:cNvPr id="8" name="Picture 7" descr="A picture containing person, holding, hand, camera&#10;&#10;Description automatically generated">
            <a:extLst>
              <a:ext uri="{FF2B5EF4-FFF2-40B4-BE49-F238E27FC236}">
                <a16:creationId xmlns:a16="http://schemas.microsoft.com/office/drawing/2014/main" id="{07B2A571-A2DA-FA48-9296-2E60731D4B2C}"/>
              </a:ext>
            </a:extLst>
          </p:cNvPr>
          <p:cNvPicPr>
            <a:picLocks noChangeAspect="1"/>
          </p:cNvPicPr>
          <p:nvPr/>
        </p:nvPicPr>
        <p:blipFill>
          <a:blip r:embed="rId6"/>
          <a:stretch>
            <a:fillRect/>
          </a:stretch>
        </p:blipFill>
        <p:spPr>
          <a:xfrm>
            <a:off x="7840455" y="802747"/>
            <a:ext cx="4108835" cy="4108835"/>
          </a:xfrm>
          <a:prstGeom prst="rect">
            <a:avLst/>
          </a:prstGeom>
        </p:spPr>
      </p:pic>
      <p:sp>
        <p:nvSpPr>
          <p:cNvPr id="3" name="Title 2">
            <a:extLst>
              <a:ext uri="{FF2B5EF4-FFF2-40B4-BE49-F238E27FC236}">
                <a16:creationId xmlns:a16="http://schemas.microsoft.com/office/drawing/2014/main" id="{35029BC8-9821-DF4A-9824-A16CC6B9EFE7}"/>
              </a:ext>
            </a:extLst>
          </p:cNvPr>
          <p:cNvSpPr>
            <a:spLocks noGrp="1"/>
          </p:cNvSpPr>
          <p:nvPr>
            <p:ph type="title"/>
          </p:nvPr>
        </p:nvSpPr>
        <p:spPr/>
        <p:txBody>
          <a:bodyPr/>
          <a:lstStyle/>
          <a:p>
            <a:r>
              <a:rPr lang="en-US" b="1"/>
              <a:t>Why Video?</a:t>
            </a:r>
          </a:p>
        </p:txBody>
      </p:sp>
      <p:sp>
        <p:nvSpPr>
          <p:cNvPr id="4" name="Content Placeholder 3">
            <a:extLst>
              <a:ext uri="{FF2B5EF4-FFF2-40B4-BE49-F238E27FC236}">
                <a16:creationId xmlns:a16="http://schemas.microsoft.com/office/drawing/2014/main" id="{98BD28B3-3561-7748-A00D-02A1E4476149}"/>
              </a:ext>
            </a:extLst>
          </p:cNvPr>
          <p:cNvSpPr>
            <a:spLocks noGrp="1"/>
          </p:cNvSpPr>
          <p:nvPr>
            <p:ph idx="1"/>
          </p:nvPr>
        </p:nvSpPr>
        <p:spPr>
          <a:xfrm>
            <a:off x="838200" y="1825625"/>
            <a:ext cx="6838305" cy="4351338"/>
          </a:xfrm>
        </p:spPr>
        <p:txBody>
          <a:bodyPr>
            <a:normAutofit fontScale="92500" lnSpcReduction="20000"/>
          </a:bodyPr>
          <a:lstStyle/>
          <a:p>
            <a:pPr marL="285750" indent="-285750">
              <a:buFont typeface="Arial" panose="020B0604020202020204" pitchFamily="34" charset="0"/>
              <a:buChar char="•"/>
            </a:pPr>
            <a:r>
              <a:rPr lang="en-US"/>
              <a:t>Video marketers earn 66% of their qualified leads through video</a:t>
            </a:r>
          </a:p>
          <a:p>
            <a:endParaRPr lang="en-US"/>
          </a:p>
          <a:p>
            <a:pPr marL="285750" indent="-285750">
              <a:buFont typeface="Arial" panose="020B0604020202020204" pitchFamily="34" charset="0"/>
              <a:buChar char="•"/>
            </a:pPr>
            <a:r>
              <a:rPr lang="en-US"/>
              <a:t>93% of businesses gain a new customer as a result of posting a video on social media</a:t>
            </a:r>
          </a:p>
          <a:p>
            <a:endParaRPr lang="en-US"/>
          </a:p>
          <a:p>
            <a:pPr marL="285750" indent="-285750">
              <a:buFont typeface="Arial" panose="020B0604020202020204" pitchFamily="34" charset="0"/>
              <a:buChar char="•"/>
            </a:pPr>
            <a:r>
              <a:rPr lang="en-US"/>
              <a:t>Companies that use video achieve a growing revenue of 49% faster compared to non-video users</a:t>
            </a:r>
          </a:p>
          <a:p>
            <a:endParaRPr lang="en-US"/>
          </a:p>
          <a:p>
            <a:pPr marL="285750" indent="-285750">
              <a:buFont typeface="Arial" panose="020B0604020202020204" pitchFamily="34" charset="0"/>
              <a:buChar char="•"/>
            </a:pPr>
            <a:r>
              <a:rPr lang="en-US"/>
              <a:t>88% of marketers who use video content are satisfied with their ROI</a:t>
            </a:r>
          </a:p>
          <a:p>
            <a:endParaRPr lang="en-US"/>
          </a:p>
        </p:txBody>
      </p:sp>
    </p:spTree>
    <p:extLst>
      <p:ext uri="{BB962C8B-B14F-4D97-AF65-F5344CB8AC3E}">
        <p14:creationId xmlns:p14="http://schemas.microsoft.com/office/powerpoint/2010/main" val="2713911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4" cstate="screen">
            <a:alphaModFix amt="13000"/>
            <a:extLst>
              <a:ext uri="{28A0092B-C50C-407E-A947-70E740481C1C}">
                <a14:useLocalDpi xmlns:a14="http://schemas.microsoft.com/office/drawing/2010/main"/>
              </a:ext>
            </a:extLst>
          </a:blip>
          <a:srcRect r="-6136"/>
          <a:stretch/>
        </p:blipFill>
        <p:spPr>
          <a:xfrm>
            <a:off x="0" y="0"/>
            <a:ext cx="12192000" cy="6858000"/>
          </a:xfrm>
          <a:prstGeom prst="rect">
            <a:avLst/>
          </a:prstGeom>
          <a:effectLst>
            <a:softEdge rad="0"/>
          </a:effectLst>
        </p:spPr>
      </p:pic>
      <p:sp>
        <p:nvSpPr>
          <p:cNvPr id="7" name="Rounded Rectangle 6">
            <a:extLst>
              <a:ext uri="{FF2B5EF4-FFF2-40B4-BE49-F238E27FC236}">
                <a16:creationId xmlns:a16="http://schemas.microsoft.com/office/drawing/2014/main" id="{3BABE44B-3783-6E40-A006-C79F935CBB2C}"/>
              </a:ext>
            </a:extLst>
          </p:cNvPr>
          <p:cNvSpPr/>
          <p:nvPr/>
        </p:nvSpPr>
        <p:spPr>
          <a:xfrm>
            <a:off x="1009685" y="394022"/>
            <a:ext cx="7878821" cy="6139501"/>
          </a:xfrm>
          <a:prstGeom prst="roundRect">
            <a:avLst/>
          </a:prstGeom>
          <a:solidFill>
            <a:schemeClr val="bg1">
              <a:alpha val="60901"/>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3073" y="317904"/>
            <a:ext cx="487730" cy="484844"/>
          </a:xfrm>
          <a:prstGeom prst="rect">
            <a:avLst/>
          </a:prstGeom>
        </p:spPr>
      </p:pic>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46955" y="5656814"/>
            <a:ext cx="2241349" cy="876710"/>
          </a:xfrm>
          <a:prstGeom prst="rect">
            <a:avLst/>
          </a:prstGeom>
        </p:spPr>
      </p:pic>
      <p:pic>
        <p:nvPicPr>
          <p:cNvPr id="8" name="Picture 7" descr="Text&#10;&#10;Description automatically generated">
            <a:extLst>
              <a:ext uri="{FF2B5EF4-FFF2-40B4-BE49-F238E27FC236}">
                <a16:creationId xmlns:a16="http://schemas.microsoft.com/office/drawing/2014/main" id="{5DB770BA-007C-F44D-9937-B37460F4FFBC}"/>
              </a:ext>
            </a:extLst>
          </p:cNvPr>
          <p:cNvPicPr>
            <a:picLocks noChangeAspect="1"/>
          </p:cNvPicPr>
          <p:nvPr/>
        </p:nvPicPr>
        <p:blipFill>
          <a:blip r:embed="rId7"/>
          <a:stretch>
            <a:fillRect/>
          </a:stretch>
        </p:blipFill>
        <p:spPr>
          <a:xfrm>
            <a:off x="3735081" y="734943"/>
            <a:ext cx="2481470" cy="408947"/>
          </a:xfrm>
          <a:prstGeom prst="rect">
            <a:avLst/>
          </a:prstGeom>
        </p:spPr>
      </p:pic>
      <p:sp>
        <p:nvSpPr>
          <p:cNvPr id="5" name="Content Placeholder 4">
            <a:extLst>
              <a:ext uri="{FF2B5EF4-FFF2-40B4-BE49-F238E27FC236}">
                <a16:creationId xmlns:a16="http://schemas.microsoft.com/office/drawing/2014/main" id="{96855C60-6D81-A74A-8C10-A474CD6D941B}"/>
              </a:ext>
            </a:extLst>
          </p:cNvPr>
          <p:cNvSpPr>
            <a:spLocks noGrp="1"/>
          </p:cNvSpPr>
          <p:nvPr>
            <p:ph idx="1"/>
          </p:nvPr>
        </p:nvSpPr>
        <p:spPr>
          <a:xfrm>
            <a:off x="1272704" y="1263894"/>
            <a:ext cx="7467884" cy="4351338"/>
          </a:xfrm>
        </p:spPr>
        <p:txBody>
          <a:bodyPr>
            <a:normAutofit fontScale="85000" lnSpcReduction="20000"/>
          </a:bodyPr>
          <a:lstStyle/>
          <a:p>
            <a:pPr marL="0" indent="0">
              <a:buNone/>
            </a:pPr>
            <a:endParaRPr lang="en-US">
              <a:solidFill>
                <a:srgbClr val="002060"/>
              </a:solidFill>
            </a:endParaRPr>
          </a:p>
          <a:p>
            <a:pPr marL="0" indent="0">
              <a:buNone/>
            </a:pPr>
            <a:r>
              <a:rPr lang="en-US">
                <a:solidFill>
                  <a:srgbClr val="002060"/>
                </a:solidFill>
              </a:rPr>
              <a:t>WE’LL COVER: </a:t>
            </a:r>
          </a:p>
          <a:p>
            <a:endParaRPr lang="en-US">
              <a:solidFill>
                <a:srgbClr val="002060"/>
              </a:solidFill>
            </a:endParaRPr>
          </a:p>
          <a:p>
            <a:r>
              <a:rPr lang="en-US">
                <a:solidFill>
                  <a:srgbClr val="002060"/>
                </a:solidFill>
              </a:rPr>
              <a:t>PLANNING AND PRE-PRODUCTION</a:t>
            </a:r>
          </a:p>
          <a:p>
            <a:r>
              <a:rPr lang="en-US">
                <a:solidFill>
                  <a:srgbClr val="002060"/>
                </a:solidFill>
              </a:rPr>
              <a:t>CRAFTING A STORY</a:t>
            </a:r>
          </a:p>
          <a:p>
            <a:r>
              <a:rPr lang="en-US">
                <a:solidFill>
                  <a:srgbClr val="002060"/>
                </a:solidFill>
              </a:rPr>
              <a:t>SHOOTING: BEST PRACTICES</a:t>
            </a:r>
          </a:p>
          <a:p>
            <a:r>
              <a:rPr lang="en-US">
                <a:solidFill>
                  <a:srgbClr val="002060"/>
                </a:solidFill>
              </a:rPr>
              <a:t>AUDIO: BEST PRACTICES</a:t>
            </a:r>
          </a:p>
          <a:p>
            <a:r>
              <a:rPr lang="en-US">
                <a:solidFill>
                  <a:srgbClr val="002060"/>
                </a:solidFill>
              </a:rPr>
              <a:t>HOW TO CONDUCT AN INTERVIEW</a:t>
            </a:r>
          </a:p>
          <a:p>
            <a:r>
              <a:rPr lang="en-US">
                <a:solidFill>
                  <a:srgbClr val="002060"/>
                </a:solidFill>
              </a:rPr>
              <a:t>EDITING: BEST PRACTICES</a:t>
            </a:r>
          </a:p>
          <a:p>
            <a:r>
              <a:rPr lang="en-US">
                <a:solidFill>
                  <a:srgbClr val="002060"/>
                </a:solidFill>
              </a:rPr>
              <a:t>EDITING: THE TECHNICAL SIDE</a:t>
            </a:r>
          </a:p>
          <a:p>
            <a:r>
              <a:rPr lang="en-US">
                <a:solidFill>
                  <a:srgbClr val="002060"/>
                </a:solidFill>
              </a:rPr>
              <a:t>PRACTICE PRACTICE PRACTICE</a:t>
            </a:r>
          </a:p>
          <a:p>
            <a:endParaRPr lang="en-US"/>
          </a:p>
        </p:txBody>
      </p:sp>
    </p:spTree>
    <p:extLst>
      <p:ext uri="{BB962C8B-B14F-4D97-AF65-F5344CB8AC3E}">
        <p14:creationId xmlns:p14="http://schemas.microsoft.com/office/powerpoint/2010/main" val="371726853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4" cstate="screen">
            <a:alphaModFix amt="13000"/>
            <a:extLst>
              <a:ext uri="{28A0092B-C50C-407E-A947-70E740481C1C}">
                <a14:useLocalDpi xmlns:a14="http://schemas.microsoft.com/office/drawing/2010/main"/>
              </a:ext>
            </a:extLst>
          </a:blip>
          <a:srcRect r="-6136"/>
          <a:stretch/>
        </p:blipFill>
        <p:spPr>
          <a:xfrm>
            <a:off x="0" y="0"/>
            <a:ext cx="12192000" cy="6858000"/>
          </a:xfrm>
          <a:prstGeom prst="rect">
            <a:avLst/>
          </a:prstGeom>
          <a:effectLst>
            <a:softEdge rad="0"/>
          </a:effectLst>
        </p:spPr>
      </p:pic>
      <p:sp>
        <p:nvSpPr>
          <p:cNvPr id="7" name="Rounded Rectangle 6">
            <a:extLst>
              <a:ext uri="{FF2B5EF4-FFF2-40B4-BE49-F238E27FC236}">
                <a16:creationId xmlns:a16="http://schemas.microsoft.com/office/drawing/2014/main" id="{3BABE44B-3783-6E40-A006-C79F935CBB2C}"/>
              </a:ext>
            </a:extLst>
          </p:cNvPr>
          <p:cNvSpPr/>
          <p:nvPr/>
        </p:nvSpPr>
        <p:spPr>
          <a:xfrm>
            <a:off x="1009685" y="394022"/>
            <a:ext cx="7878821" cy="6139501"/>
          </a:xfrm>
          <a:prstGeom prst="roundRect">
            <a:avLst/>
          </a:prstGeom>
          <a:solidFill>
            <a:schemeClr val="bg1">
              <a:alpha val="60901"/>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3073" y="317904"/>
            <a:ext cx="487730" cy="484844"/>
          </a:xfrm>
          <a:prstGeom prst="rect">
            <a:avLst/>
          </a:prstGeom>
        </p:spPr>
      </p:pic>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46955" y="5656814"/>
            <a:ext cx="2241349" cy="876710"/>
          </a:xfrm>
          <a:prstGeom prst="rect">
            <a:avLst/>
          </a:prstGeom>
        </p:spPr>
      </p:pic>
      <p:pic>
        <p:nvPicPr>
          <p:cNvPr id="8" name="Picture 7" descr="Text&#10;&#10;Description automatically generated">
            <a:extLst>
              <a:ext uri="{FF2B5EF4-FFF2-40B4-BE49-F238E27FC236}">
                <a16:creationId xmlns:a16="http://schemas.microsoft.com/office/drawing/2014/main" id="{5DB770BA-007C-F44D-9937-B37460F4FFBC}"/>
              </a:ext>
            </a:extLst>
          </p:cNvPr>
          <p:cNvPicPr>
            <a:picLocks noChangeAspect="1"/>
          </p:cNvPicPr>
          <p:nvPr/>
        </p:nvPicPr>
        <p:blipFill>
          <a:blip r:embed="rId7"/>
          <a:stretch>
            <a:fillRect/>
          </a:stretch>
        </p:blipFill>
        <p:spPr>
          <a:xfrm>
            <a:off x="3735081" y="734943"/>
            <a:ext cx="2481470" cy="408947"/>
          </a:xfrm>
          <a:prstGeom prst="rect">
            <a:avLst/>
          </a:prstGeom>
        </p:spPr>
      </p:pic>
      <p:sp>
        <p:nvSpPr>
          <p:cNvPr id="5" name="Content Placeholder 4">
            <a:extLst>
              <a:ext uri="{FF2B5EF4-FFF2-40B4-BE49-F238E27FC236}">
                <a16:creationId xmlns:a16="http://schemas.microsoft.com/office/drawing/2014/main" id="{96855C60-6D81-A74A-8C10-A474CD6D941B}"/>
              </a:ext>
            </a:extLst>
          </p:cNvPr>
          <p:cNvSpPr>
            <a:spLocks noGrp="1"/>
          </p:cNvSpPr>
          <p:nvPr>
            <p:ph idx="1"/>
          </p:nvPr>
        </p:nvSpPr>
        <p:spPr>
          <a:xfrm>
            <a:off x="1272704" y="1263894"/>
            <a:ext cx="7467884" cy="4351338"/>
          </a:xfrm>
        </p:spPr>
        <p:txBody>
          <a:bodyPr>
            <a:normAutofit/>
          </a:bodyPr>
          <a:lstStyle/>
          <a:p>
            <a:pPr marL="0" indent="0">
              <a:buNone/>
            </a:pPr>
            <a:endParaRPr lang="en-US">
              <a:solidFill>
                <a:srgbClr val="002060"/>
              </a:solidFill>
            </a:endParaRPr>
          </a:p>
          <a:p>
            <a:pPr marL="0" indent="0">
              <a:buNone/>
            </a:pPr>
            <a:r>
              <a:rPr lang="en-US">
                <a:solidFill>
                  <a:srgbClr val="002060"/>
                </a:solidFill>
              </a:rPr>
              <a:t>But First – Safety!</a:t>
            </a:r>
          </a:p>
          <a:p>
            <a:pPr marL="0" indent="0">
              <a:buNone/>
            </a:pPr>
            <a:endParaRPr lang="en-US">
              <a:solidFill>
                <a:srgbClr val="002060"/>
              </a:solidFill>
            </a:endParaRPr>
          </a:p>
          <a:p>
            <a:pPr marL="285750" indent="-285750">
              <a:buFont typeface="Arial" panose="020B0604020202020204" pitchFamily="34" charset="0"/>
              <a:buChar char="•"/>
            </a:pPr>
            <a:r>
              <a:rPr lang="en-US">
                <a:solidFill>
                  <a:srgbClr val="002060"/>
                </a:solidFill>
              </a:rPr>
              <a:t>Always ask permission</a:t>
            </a:r>
          </a:p>
          <a:p>
            <a:pPr marL="285750" indent="-285750">
              <a:buFont typeface="Arial" panose="020B0604020202020204" pitchFamily="34" charset="0"/>
              <a:buChar char="•"/>
            </a:pPr>
            <a:r>
              <a:rPr lang="en-US">
                <a:solidFill>
                  <a:srgbClr val="002060"/>
                </a:solidFill>
              </a:rPr>
              <a:t>Video can live forever</a:t>
            </a:r>
          </a:p>
          <a:p>
            <a:pPr marL="285750" indent="-285750">
              <a:buFont typeface="Arial" panose="020B0604020202020204" pitchFamily="34" charset="0"/>
              <a:buChar char="•"/>
            </a:pPr>
            <a:r>
              <a:rPr lang="en-US">
                <a:solidFill>
                  <a:srgbClr val="002060"/>
                </a:solidFill>
              </a:rPr>
              <a:t>Integrity</a:t>
            </a:r>
          </a:p>
          <a:p>
            <a:pPr marL="0" indent="0">
              <a:buNone/>
            </a:pPr>
            <a:endParaRPr lang="en-US">
              <a:solidFill>
                <a:srgbClr val="002060"/>
              </a:solidFill>
            </a:endParaRPr>
          </a:p>
          <a:p>
            <a:pPr marL="0" indent="0">
              <a:buNone/>
            </a:pPr>
            <a:endParaRPr lang="en-US">
              <a:solidFill>
                <a:srgbClr val="002060"/>
              </a:solidFill>
            </a:endParaRPr>
          </a:p>
          <a:p>
            <a:endParaRPr lang="en-US">
              <a:solidFill>
                <a:srgbClr val="002060"/>
              </a:solidFill>
            </a:endParaRPr>
          </a:p>
          <a:p>
            <a:endParaRPr lang="en-US"/>
          </a:p>
        </p:txBody>
      </p:sp>
    </p:spTree>
    <p:extLst>
      <p:ext uri="{BB962C8B-B14F-4D97-AF65-F5344CB8AC3E}">
        <p14:creationId xmlns:p14="http://schemas.microsoft.com/office/powerpoint/2010/main" val="357179642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0266110" y="316807"/>
            <a:ext cx="1038736" cy="1090789"/>
          </a:xfrm>
        </p:spPr>
        <p:txBody>
          <a:bodyPr>
            <a:normAutofit/>
          </a:bodyPr>
          <a:lstStyle/>
          <a:p>
            <a:pPr marL="0" marR="0" lvl="0" indent="0" algn="l" defTabSz="914400" rtl="0" eaLnBrk="1" fontAlgn="auto" latinLnBrk="0" hangingPunct="1">
              <a:lnSpc>
                <a:spcPct val="100000"/>
              </a:lnSpc>
              <a:spcBef>
                <a:spcPts val="0"/>
              </a:spcBef>
              <a:spcAft>
                <a:spcPts val="720"/>
              </a:spcAft>
              <a:buClrTx/>
              <a:buSzTx/>
              <a:buFontTx/>
              <a:buNone/>
              <a:tabLst/>
              <a:defRPr/>
            </a:pPr>
            <a:fld id="{2EF00467-2C26-C343-9763-9BDDADED9A2F}" type="slidenum">
              <a:rPr kumimoji="0" lang="en-US" sz="700" b="0" i="0" u="none" strike="noStrike" kern="1200" cap="none" spc="300" normalizeH="0" baseline="0" noProof="0">
                <a:ln>
                  <a:noFill/>
                </a:ln>
                <a:solidFill>
                  <a:srgbClr val="FFFFFF"/>
                </a:solidFill>
                <a:effectLst/>
                <a:uLnTx/>
                <a:uFillTx/>
                <a:latin typeface="Arial" charset="0"/>
                <a:cs typeface="Arial" charset="0"/>
              </a:rPr>
              <a:pPr marL="0" marR="0" lvl="0" indent="0" algn="l" defTabSz="914400" rtl="0" eaLnBrk="1" fontAlgn="auto" latinLnBrk="0" hangingPunct="1">
                <a:lnSpc>
                  <a:spcPct val="100000"/>
                </a:lnSpc>
                <a:spcBef>
                  <a:spcPts val="0"/>
                </a:spcBef>
                <a:spcAft>
                  <a:spcPts val="720"/>
                </a:spcAft>
                <a:buClrTx/>
                <a:buSzTx/>
                <a:buFontTx/>
                <a:buNone/>
                <a:tabLst/>
                <a:defRPr/>
              </a:pPr>
              <a:t>5</a:t>
            </a:fld>
            <a:endParaRPr kumimoji="0" lang="en-US" sz="700" b="0" i="0" u="none" strike="noStrike" kern="1200" cap="none" spc="300" normalizeH="0" baseline="0" noProof="0">
              <a:ln>
                <a:noFill/>
              </a:ln>
              <a:solidFill>
                <a:srgbClr val="FFFFFF"/>
              </a:solidFill>
              <a:effectLst/>
              <a:uLnTx/>
              <a:uFillTx/>
              <a:latin typeface="Arial" charset="0"/>
              <a:cs typeface="Arial" charset="0"/>
            </a:endParaRPr>
          </a:p>
        </p:txBody>
      </p:sp>
      <p:sp>
        <p:nvSpPr>
          <p:cNvPr id="15" name="Title 1">
            <a:extLst>
              <a:ext uri="{FF2B5EF4-FFF2-40B4-BE49-F238E27FC236}">
                <a16:creationId xmlns:a16="http://schemas.microsoft.com/office/drawing/2014/main" id="{0E7DD859-D6E8-470D-B812-D75C1A56155C}"/>
              </a:ext>
            </a:extLst>
          </p:cNvPr>
          <p:cNvSpPr>
            <a:spLocks noGrp="1"/>
          </p:cNvSpPr>
          <p:nvPr>
            <p:ph type="title"/>
          </p:nvPr>
        </p:nvSpPr>
        <p:spPr>
          <a:xfrm>
            <a:off x="-1984360" y="237492"/>
            <a:ext cx="10790430" cy="1009233"/>
          </a:xfrm>
        </p:spPr>
        <p:txBody>
          <a:bodyPr>
            <a:normAutofit/>
          </a:bodyPr>
          <a:lstStyle/>
          <a:p>
            <a:pPr marL="3657600" lvl="8" algn="l" fontAlgn="base"/>
            <a:r>
              <a:rPr lang="en-US" sz="3200" b="1">
                <a:solidFill>
                  <a:schemeClr val="accent1"/>
                </a:solidFill>
              </a:rPr>
              <a:t>PLANNING AND PRE-PRODUCTION</a:t>
            </a:r>
            <a:endParaRPr lang="en-US" sz="2800" b="1">
              <a:solidFill>
                <a:schemeClr val="accent1"/>
              </a:solidFill>
            </a:endParaRPr>
          </a:p>
        </p:txBody>
      </p:sp>
      <p:pic>
        <p:nvPicPr>
          <p:cNvPr id="9" name="Picture 8">
            <a:extLst>
              <a:ext uri="{FF2B5EF4-FFF2-40B4-BE49-F238E27FC236}">
                <a16:creationId xmlns:a16="http://schemas.microsoft.com/office/drawing/2014/main" id="{6699A4E7-85A6-45BC-98FE-D885DC8733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811" y="6219793"/>
            <a:ext cx="1355462" cy="530192"/>
          </a:xfrm>
          <a:prstGeom prst="rect">
            <a:avLst/>
          </a:prstGeom>
        </p:spPr>
      </p:pic>
      <p:sp>
        <p:nvSpPr>
          <p:cNvPr id="2" name="TextBox 1">
            <a:extLst>
              <a:ext uri="{FF2B5EF4-FFF2-40B4-BE49-F238E27FC236}">
                <a16:creationId xmlns:a16="http://schemas.microsoft.com/office/drawing/2014/main" id="{3BBCBD81-F561-AE4F-A636-7D3DBD46BCF7}"/>
              </a:ext>
            </a:extLst>
          </p:cNvPr>
          <p:cNvSpPr txBox="1"/>
          <p:nvPr/>
        </p:nvSpPr>
        <p:spPr>
          <a:xfrm>
            <a:off x="626164" y="1407596"/>
            <a:ext cx="11234141" cy="313932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latin typeface="Arial"/>
                <a:cs typeface="Arial"/>
              </a:rPr>
              <a:t>What kind of video are you creating? A montage? An Interview with b-roll footage on top? A vlog style video where you are talking into the camera with jump cuts? </a:t>
            </a:r>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a:cs typeface="Arial"/>
              </a:rPr>
              <a:t>Figure out what your location is, who will be involved, and make sure you have everyone’</a:t>
            </a:r>
            <a:r>
              <a:rPr lang="it-IT" err="1">
                <a:latin typeface="Arial"/>
                <a:cs typeface="Arial"/>
              </a:rPr>
              <a:t>s</a:t>
            </a:r>
            <a:r>
              <a:rPr lang="it-IT">
                <a:latin typeface="Arial"/>
                <a:cs typeface="Arial"/>
              </a:rPr>
              <a:t> permission.</a:t>
            </a: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a:cs typeface="Arial"/>
              </a:rPr>
              <a:t>If you are doing an interview, make sure you are well prepared with well thought-out questions.</a:t>
            </a: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a:cs typeface="Arial"/>
              </a:rPr>
              <a:t>Make a shot list to help keep yourself organized and so that you don't forget what you want to shoot.</a:t>
            </a: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a:cs typeface="Arial"/>
              </a:rPr>
              <a:t>Make sure you are as prepared as possible so you can have fun.</a:t>
            </a:r>
          </a:p>
          <a:p>
            <a:endParaRPr lang="en-US"/>
          </a:p>
        </p:txBody>
      </p:sp>
      <p:pic>
        <p:nvPicPr>
          <p:cNvPr id="8" name="Picture 7" descr="Text&#10;&#10;Description automatically generated">
            <a:extLst>
              <a:ext uri="{FF2B5EF4-FFF2-40B4-BE49-F238E27FC236}">
                <a16:creationId xmlns:a16="http://schemas.microsoft.com/office/drawing/2014/main" id="{C5E5D605-140C-C54B-BC95-60945ACFEDD2}"/>
              </a:ext>
            </a:extLst>
          </p:cNvPr>
          <p:cNvPicPr>
            <a:picLocks noChangeAspect="1"/>
          </p:cNvPicPr>
          <p:nvPr/>
        </p:nvPicPr>
        <p:blipFill>
          <a:blip r:embed="rId4"/>
          <a:stretch>
            <a:fillRect/>
          </a:stretch>
        </p:blipFill>
        <p:spPr>
          <a:xfrm>
            <a:off x="9462955" y="306204"/>
            <a:ext cx="2645045" cy="435904"/>
          </a:xfrm>
          <a:prstGeom prst="rect">
            <a:avLst/>
          </a:prstGeom>
        </p:spPr>
      </p:pic>
    </p:spTree>
    <p:extLst>
      <p:ext uri="{BB962C8B-B14F-4D97-AF65-F5344CB8AC3E}">
        <p14:creationId xmlns:p14="http://schemas.microsoft.com/office/powerpoint/2010/main" val="1623259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0266110" y="316807"/>
            <a:ext cx="1038736" cy="1090789"/>
          </a:xfrm>
        </p:spPr>
        <p:txBody>
          <a:bodyPr>
            <a:normAutofit/>
          </a:bodyPr>
          <a:lstStyle/>
          <a:p>
            <a:pPr marL="0" marR="0" lvl="0" indent="0" algn="l" defTabSz="914400" rtl="0" eaLnBrk="1" fontAlgn="auto" latinLnBrk="0" hangingPunct="1">
              <a:lnSpc>
                <a:spcPct val="100000"/>
              </a:lnSpc>
              <a:spcBef>
                <a:spcPts val="0"/>
              </a:spcBef>
              <a:spcAft>
                <a:spcPts val="720"/>
              </a:spcAft>
              <a:buClrTx/>
              <a:buSzTx/>
              <a:buFontTx/>
              <a:buNone/>
              <a:tabLst/>
              <a:defRPr/>
            </a:pPr>
            <a:fld id="{2EF00467-2C26-C343-9763-9BDDADED9A2F}" type="slidenum">
              <a:rPr kumimoji="0" lang="en-US" sz="700" b="0" i="0" u="none" strike="noStrike" kern="1200" cap="none" spc="300" normalizeH="0" baseline="0" noProof="0">
                <a:ln>
                  <a:noFill/>
                </a:ln>
                <a:solidFill>
                  <a:srgbClr val="FFFFFF"/>
                </a:solidFill>
                <a:effectLst/>
                <a:uLnTx/>
                <a:uFillTx/>
                <a:latin typeface="Arial" charset="0"/>
                <a:cs typeface="Arial" charset="0"/>
              </a:rPr>
              <a:pPr marL="0" marR="0" lvl="0" indent="0" algn="l" defTabSz="914400" rtl="0" eaLnBrk="1" fontAlgn="auto" latinLnBrk="0" hangingPunct="1">
                <a:lnSpc>
                  <a:spcPct val="100000"/>
                </a:lnSpc>
                <a:spcBef>
                  <a:spcPts val="0"/>
                </a:spcBef>
                <a:spcAft>
                  <a:spcPts val="720"/>
                </a:spcAft>
                <a:buClrTx/>
                <a:buSzTx/>
                <a:buFontTx/>
                <a:buNone/>
                <a:tabLst/>
                <a:defRPr/>
              </a:pPr>
              <a:t>6</a:t>
            </a:fld>
            <a:endParaRPr kumimoji="0" lang="en-US" sz="700" b="0" i="0" u="none" strike="noStrike" kern="1200" cap="none" spc="300" normalizeH="0" baseline="0" noProof="0">
              <a:ln>
                <a:noFill/>
              </a:ln>
              <a:solidFill>
                <a:srgbClr val="FFFFFF"/>
              </a:solidFill>
              <a:effectLst/>
              <a:uLnTx/>
              <a:uFillTx/>
              <a:latin typeface="Arial" charset="0"/>
              <a:cs typeface="Arial" charset="0"/>
            </a:endParaRPr>
          </a:p>
        </p:txBody>
      </p:sp>
      <p:sp>
        <p:nvSpPr>
          <p:cNvPr id="15" name="Title 1">
            <a:extLst>
              <a:ext uri="{FF2B5EF4-FFF2-40B4-BE49-F238E27FC236}">
                <a16:creationId xmlns:a16="http://schemas.microsoft.com/office/drawing/2014/main" id="{0E7DD859-D6E8-470D-B812-D75C1A56155C}"/>
              </a:ext>
            </a:extLst>
          </p:cNvPr>
          <p:cNvSpPr>
            <a:spLocks noGrp="1"/>
          </p:cNvSpPr>
          <p:nvPr>
            <p:ph type="title"/>
          </p:nvPr>
        </p:nvSpPr>
        <p:spPr>
          <a:xfrm>
            <a:off x="-1984360" y="237492"/>
            <a:ext cx="10790430" cy="1009233"/>
          </a:xfrm>
        </p:spPr>
        <p:txBody>
          <a:bodyPr>
            <a:normAutofit/>
          </a:bodyPr>
          <a:lstStyle/>
          <a:p>
            <a:pPr marL="3657600" lvl="8" fontAlgn="base"/>
            <a:r>
              <a:rPr lang="en-US" sz="3200" b="1">
                <a:solidFill>
                  <a:schemeClr val="accent1"/>
                </a:solidFill>
              </a:rPr>
              <a:t>CRAFTING A STORY</a:t>
            </a:r>
          </a:p>
        </p:txBody>
      </p:sp>
      <p:pic>
        <p:nvPicPr>
          <p:cNvPr id="9" name="Picture 8">
            <a:extLst>
              <a:ext uri="{FF2B5EF4-FFF2-40B4-BE49-F238E27FC236}">
                <a16:creationId xmlns:a16="http://schemas.microsoft.com/office/drawing/2014/main" id="{6699A4E7-85A6-45BC-98FE-D885DC8733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811" y="6219793"/>
            <a:ext cx="1355462" cy="530192"/>
          </a:xfrm>
          <a:prstGeom prst="rect">
            <a:avLst/>
          </a:prstGeom>
        </p:spPr>
      </p:pic>
      <p:sp>
        <p:nvSpPr>
          <p:cNvPr id="2" name="TextBox 1">
            <a:extLst>
              <a:ext uri="{FF2B5EF4-FFF2-40B4-BE49-F238E27FC236}">
                <a16:creationId xmlns:a16="http://schemas.microsoft.com/office/drawing/2014/main" id="{C3A73CB2-662E-354F-A229-3C8BA8D2F57B}"/>
              </a:ext>
            </a:extLst>
          </p:cNvPr>
          <p:cNvSpPr txBox="1"/>
          <p:nvPr/>
        </p:nvSpPr>
        <p:spPr>
          <a:xfrm>
            <a:off x="556591" y="1331843"/>
            <a:ext cx="11096147" cy="3693319"/>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Story in its simplest forms is something that has a beginning, middle and end. </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It is the telling of an event, either true or make believe. </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When someone asks you, “How was school today” or “How did you play in the soccer match?” you likely respond with some sort of story. </a:t>
            </a:r>
          </a:p>
          <a:p>
            <a:r>
              <a:rPr lang="en-US">
                <a:latin typeface="Arial" panose="020B0604020202020204" pitchFamily="34" charset="0"/>
                <a:cs typeface="Arial" panose="020B0604020202020204" pitchFamily="34" charset="0"/>
              </a:rPr>
              <a:t> </a:t>
            </a:r>
          </a:p>
          <a:p>
            <a:r>
              <a:rPr lang="en-US">
                <a:latin typeface="Arial" panose="020B0604020202020204" pitchFamily="34" charset="0"/>
                <a:cs typeface="Arial" panose="020B0604020202020204" pitchFamily="34" charset="0"/>
              </a:rPr>
              <a:t>There is a lot that goes into story structure and this course will cover the basics. </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Behind every story is a message and we would like you to think about what it is that you want to say. </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What message do you want to convey to the world? </a:t>
            </a:r>
          </a:p>
          <a:p>
            <a:endParaRPr lang="en-US"/>
          </a:p>
        </p:txBody>
      </p:sp>
      <p:pic>
        <p:nvPicPr>
          <p:cNvPr id="6" name="Picture 5" descr="Text&#10;&#10;Description automatically generated">
            <a:extLst>
              <a:ext uri="{FF2B5EF4-FFF2-40B4-BE49-F238E27FC236}">
                <a16:creationId xmlns:a16="http://schemas.microsoft.com/office/drawing/2014/main" id="{F42E7E8B-1460-E74D-AB18-B3138E0FDBB5}"/>
              </a:ext>
            </a:extLst>
          </p:cNvPr>
          <p:cNvPicPr>
            <a:picLocks noChangeAspect="1"/>
          </p:cNvPicPr>
          <p:nvPr/>
        </p:nvPicPr>
        <p:blipFill>
          <a:blip r:embed="rId4"/>
          <a:stretch>
            <a:fillRect/>
          </a:stretch>
        </p:blipFill>
        <p:spPr>
          <a:xfrm>
            <a:off x="9334001" y="306204"/>
            <a:ext cx="2645045" cy="435904"/>
          </a:xfrm>
          <a:prstGeom prst="rect">
            <a:avLst/>
          </a:prstGeom>
        </p:spPr>
      </p:pic>
    </p:spTree>
    <p:extLst>
      <p:ext uri="{BB962C8B-B14F-4D97-AF65-F5344CB8AC3E}">
        <p14:creationId xmlns:p14="http://schemas.microsoft.com/office/powerpoint/2010/main" val="1890540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0266110" y="316807"/>
            <a:ext cx="1038736" cy="1090789"/>
          </a:xfrm>
        </p:spPr>
        <p:txBody>
          <a:bodyPr>
            <a:normAutofit/>
          </a:bodyPr>
          <a:lstStyle/>
          <a:p>
            <a:pPr marL="0" marR="0" lvl="0" indent="0" algn="l" defTabSz="914400" rtl="0" eaLnBrk="1" fontAlgn="auto" latinLnBrk="0" hangingPunct="1">
              <a:lnSpc>
                <a:spcPct val="100000"/>
              </a:lnSpc>
              <a:spcBef>
                <a:spcPts val="0"/>
              </a:spcBef>
              <a:spcAft>
                <a:spcPts val="720"/>
              </a:spcAft>
              <a:buClrTx/>
              <a:buSzTx/>
              <a:buFontTx/>
              <a:buNone/>
              <a:tabLst/>
              <a:defRPr/>
            </a:pPr>
            <a:fld id="{2EF00467-2C26-C343-9763-9BDDADED9A2F}" type="slidenum">
              <a:rPr kumimoji="0" lang="en-US" sz="700" b="0" i="0" u="none" strike="noStrike" kern="1200" cap="none" spc="300" normalizeH="0" baseline="0" noProof="0">
                <a:ln>
                  <a:noFill/>
                </a:ln>
                <a:solidFill>
                  <a:srgbClr val="FFFFFF"/>
                </a:solidFill>
                <a:effectLst/>
                <a:uLnTx/>
                <a:uFillTx/>
                <a:latin typeface="Arial" charset="0"/>
                <a:cs typeface="Arial" charset="0"/>
              </a:rPr>
              <a:pPr marL="0" marR="0" lvl="0" indent="0" algn="l" defTabSz="914400" rtl="0" eaLnBrk="1" fontAlgn="auto" latinLnBrk="0" hangingPunct="1">
                <a:lnSpc>
                  <a:spcPct val="100000"/>
                </a:lnSpc>
                <a:spcBef>
                  <a:spcPts val="0"/>
                </a:spcBef>
                <a:spcAft>
                  <a:spcPts val="720"/>
                </a:spcAft>
                <a:buClrTx/>
                <a:buSzTx/>
                <a:buFontTx/>
                <a:buNone/>
                <a:tabLst/>
                <a:defRPr/>
              </a:pPr>
              <a:t>7</a:t>
            </a:fld>
            <a:endParaRPr kumimoji="0" lang="en-US" sz="700" b="0" i="0" u="none" strike="noStrike" kern="1200" cap="none" spc="300" normalizeH="0" baseline="0" noProof="0">
              <a:ln>
                <a:noFill/>
              </a:ln>
              <a:solidFill>
                <a:srgbClr val="FFFFFF"/>
              </a:solidFill>
              <a:effectLst/>
              <a:uLnTx/>
              <a:uFillTx/>
              <a:latin typeface="Arial" charset="0"/>
              <a:cs typeface="Arial" charset="0"/>
            </a:endParaRPr>
          </a:p>
        </p:txBody>
      </p:sp>
      <p:sp>
        <p:nvSpPr>
          <p:cNvPr id="15" name="Title 1">
            <a:extLst>
              <a:ext uri="{FF2B5EF4-FFF2-40B4-BE49-F238E27FC236}">
                <a16:creationId xmlns:a16="http://schemas.microsoft.com/office/drawing/2014/main" id="{0E7DD859-D6E8-470D-B812-D75C1A56155C}"/>
              </a:ext>
            </a:extLst>
          </p:cNvPr>
          <p:cNvSpPr>
            <a:spLocks noGrp="1"/>
          </p:cNvSpPr>
          <p:nvPr>
            <p:ph type="title"/>
          </p:nvPr>
        </p:nvSpPr>
        <p:spPr>
          <a:xfrm>
            <a:off x="-1984360" y="237492"/>
            <a:ext cx="10790430" cy="1009233"/>
          </a:xfrm>
        </p:spPr>
        <p:txBody>
          <a:bodyPr>
            <a:normAutofit/>
          </a:bodyPr>
          <a:lstStyle/>
          <a:p>
            <a:pPr marL="3657600" lvl="8" fontAlgn="base"/>
            <a:r>
              <a:rPr lang="en-US" sz="3200" b="1">
                <a:solidFill>
                  <a:schemeClr val="accent1"/>
                </a:solidFill>
              </a:rPr>
              <a:t>SHOOTING: BEST PRACTICES</a:t>
            </a:r>
          </a:p>
        </p:txBody>
      </p:sp>
      <p:pic>
        <p:nvPicPr>
          <p:cNvPr id="9" name="Picture 8">
            <a:extLst>
              <a:ext uri="{FF2B5EF4-FFF2-40B4-BE49-F238E27FC236}">
                <a16:creationId xmlns:a16="http://schemas.microsoft.com/office/drawing/2014/main" id="{6699A4E7-85A6-45BC-98FE-D885DC8733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811" y="6219793"/>
            <a:ext cx="1355462" cy="530192"/>
          </a:xfrm>
          <a:prstGeom prst="rect">
            <a:avLst/>
          </a:prstGeom>
        </p:spPr>
      </p:pic>
      <p:sp>
        <p:nvSpPr>
          <p:cNvPr id="3" name="TextBox 2">
            <a:extLst>
              <a:ext uri="{FF2B5EF4-FFF2-40B4-BE49-F238E27FC236}">
                <a16:creationId xmlns:a16="http://schemas.microsoft.com/office/drawing/2014/main" id="{ECDC6CCA-3628-0C4B-A3FD-A9BF71905A75}"/>
              </a:ext>
            </a:extLst>
          </p:cNvPr>
          <p:cNvSpPr txBox="1"/>
          <p:nvPr/>
        </p:nvSpPr>
        <p:spPr>
          <a:xfrm>
            <a:off x="504088" y="993387"/>
            <a:ext cx="11441727" cy="3785652"/>
          </a:xfrm>
          <a:prstGeom prst="rect">
            <a:avLst/>
          </a:prstGeom>
          <a:noFill/>
        </p:spPr>
        <p:txBody>
          <a:bodyPr wrap="square" rtlCol="0">
            <a:spAutoFit/>
          </a:bodyPr>
          <a:lstStyle/>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Enable Airplane mode/flight mode when shooting to prevent phone calls and texts from messing up your interview/shot.</a:t>
            </a:r>
          </a:p>
          <a:p>
            <a:pPr marL="285750" indent="-285750">
              <a:buFont typeface="Arial" panose="020B0604020202020204" pitchFamily="34" charset="0"/>
              <a:buChar char="•"/>
            </a:pP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Make sure the camera lens is clean and not greasy. If so wipe off the lens with a soft cloth or T-shirt. </a:t>
            </a:r>
          </a:p>
          <a:p>
            <a:pPr marL="285750" indent="-285750">
              <a:buFont typeface="Arial" panose="020B0604020202020204" pitchFamily="34" charset="0"/>
              <a:buChar char="•"/>
            </a:pP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Make sure you have enough free space on your phone to shoot the video you are about to create.</a:t>
            </a:r>
          </a:p>
          <a:p>
            <a:r>
              <a:rPr lang="en-US" sz="160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Always hold phone in horizontal mode, so that the image is wide screen. </a:t>
            </a:r>
          </a:p>
          <a:p>
            <a:pPr marL="285750" indent="-285750">
              <a:buFont typeface="Arial" panose="020B0604020202020204" pitchFamily="34" charset="0"/>
              <a:buChar char="•"/>
            </a:pP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Make sure your finger will not cover the lens or microphone at any point.</a:t>
            </a:r>
          </a:p>
          <a:p>
            <a:pPr marL="285750" indent="-285750">
              <a:buFont typeface="Arial" panose="020B0604020202020204" pitchFamily="34" charset="0"/>
              <a:buChar char="•"/>
            </a:pP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Make sure your subject is in focus. Tap on your subject’s face, or the main aspect of what you are shooting if it is not a person, this will make the camera focus on them.</a:t>
            </a:r>
          </a:p>
          <a:p>
            <a:pPr marL="285750" indent="-285750">
              <a:buFont typeface="Arial" panose="020B0604020202020204" pitchFamily="34" charset="0"/>
              <a:buChar char="•"/>
            </a:pP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Follow the rule of thirds and place your subject on the open third of the frame.</a:t>
            </a:r>
          </a:p>
          <a:p>
            <a:endParaRPr lang="en-US" sz="1600"/>
          </a:p>
        </p:txBody>
      </p:sp>
      <p:pic>
        <p:nvPicPr>
          <p:cNvPr id="10" name="Picture 9" descr="Text&#10;&#10;Description automatically generated">
            <a:extLst>
              <a:ext uri="{FF2B5EF4-FFF2-40B4-BE49-F238E27FC236}">
                <a16:creationId xmlns:a16="http://schemas.microsoft.com/office/drawing/2014/main" id="{CE3987E6-9797-7C44-8CA5-B00875B8CF81}"/>
              </a:ext>
            </a:extLst>
          </p:cNvPr>
          <p:cNvPicPr>
            <a:picLocks noChangeAspect="1"/>
          </p:cNvPicPr>
          <p:nvPr/>
        </p:nvPicPr>
        <p:blipFill>
          <a:blip r:embed="rId4"/>
          <a:stretch>
            <a:fillRect/>
          </a:stretch>
        </p:blipFill>
        <p:spPr>
          <a:xfrm>
            <a:off x="9546955" y="5147477"/>
            <a:ext cx="2645045" cy="435904"/>
          </a:xfrm>
          <a:prstGeom prst="rect">
            <a:avLst/>
          </a:prstGeom>
        </p:spPr>
      </p:pic>
      <p:pic>
        <p:nvPicPr>
          <p:cNvPr id="6" name="Picture 5" descr="A picture containing mammal, different&#10;&#10;Description automatically generated">
            <a:extLst>
              <a:ext uri="{FF2B5EF4-FFF2-40B4-BE49-F238E27FC236}">
                <a16:creationId xmlns:a16="http://schemas.microsoft.com/office/drawing/2014/main" id="{C4AD08D0-428A-6040-914E-65FD7981A7A8}"/>
              </a:ext>
            </a:extLst>
          </p:cNvPr>
          <p:cNvPicPr>
            <a:picLocks noChangeAspect="1"/>
          </p:cNvPicPr>
          <p:nvPr/>
        </p:nvPicPr>
        <p:blipFill>
          <a:blip r:embed="rId5"/>
          <a:stretch>
            <a:fillRect/>
          </a:stretch>
        </p:blipFill>
        <p:spPr>
          <a:xfrm>
            <a:off x="7959969" y="4009292"/>
            <a:ext cx="4232032" cy="2821354"/>
          </a:xfrm>
          <a:prstGeom prst="rect">
            <a:avLst/>
          </a:prstGeom>
        </p:spPr>
      </p:pic>
    </p:spTree>
    <p:extLst>
      <p:ext uri="{BB962C8B-B14F-4D97-AF65-F5344CB8AC3E}">
        <p14:creationId xmlns:p14="http://schemas.microsoft.com/office/powerpoint/2010/main" val="2546684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0266110" y="316807"/>
            <a:ext cx="1038736" cy="1090789"/>
          </a:xfrm>
        </p:spPr>
        <p:txBody>
          <a:bodyPr>
            <a:normAutofit/>
          </a:bodyPr>
          <a:lstStyle/>
          <a:p>
            <a:pPr marL="0" marR="0" lvl="0" indent="0" algn="l" defTabSz="914400" rtl="0" eaLnBrk="1" fontAlgn="auto" latinLnBrk="0" hangingPunct="1">
              <a:lnSpc>
                <a:spcPct val="100000"/>
              </a:lnSpc>
              <a:spcBef>
                <a:spcPts val="0"/>
              </a:spcBef>
              <a:spcAft>
                <a:spcPts val="720"/>
              </a:spcAft>
              <a:buClrTx/>
              <a:buSzTx/>
              <a:buFontTx/>
              <a:buNone/>
              <a:tabLst/>
              <a:defRPr/>
            </a:pPr>
            <a:fld id="{2EF00467-2C26-C343-9763-9BDDADED9A2F}" type="slidenum">
              <a:rPr kumimoji="0" lang="en-US" sz="700" b="0" i="0" u="none" strike="noStrike" kern="1200" cap="none" spc="300" normalizeH="0" baseline="0" noProof="0">
                <a:ln>
                  <a:noFill/>
                </a:ln>
                <a:solidFill>
                  <a:srgbClr val="FFFFFF"/>
                </a:solidFill>
                <a:effectLst/>
                <a:uLnTx/>
                <a:uFillTx/>
                <a:latin typeface="Arial" charset="0"/>
                <a:cs typeface="Arial" charset="0"/>
              </a:rPr>
              <a:pPr marL="0" marR="0" lvl="0" indent="0" algn="l" defTabSz="914400" rtl="0" eaLnBrk="1" fontAlgn="auto" latinLnBrk="0" hangingPunct="1">
                <a:lnSpc>
                  <a:spcPct val="100000"/>
                </a:lnSpc>
                <a:spcBef>
                  <a:spcPts val="0"/>
                </a:spcBef>
                <a:spcAft>
                  <a:spcPts val="720"/>
                </a:spcAft>
                <a:buClrTx/>
                <a:buSzTx/>
                <a:buFontTx/>
                <a:buNone/>
                <a:tabLst/>
                <a:defRPr/>
              </a:pPr>
              <a:t>8</a:t>
            </a:fld>
            <a:endParaRPr kumimoji="0" lang="en-US" sz="700" b="0" i="0" u="none" strike="noStrike" kern="1200" cap="none" spc="300" normalizeH="0" baseline="0" noProof="0">
              <a:ln>
                <a:noFill/>
              </a:ln>
              <a:solidFill>
                <a:srgbClr val="FFFFFF"/>
              </a:solidFill>
              <a:effectLst/>
              <a:uLnTx/>
              <a:uFillTx/>
              <a:latin typeface="Arial" charset="0"/>
              <a:cs typeface="Arial" charset="0"/>
            </a:endParaRPr>
          </a:p>
        </p:txBody>
      </p:sp>
      <p:sp>
        <p:nvSpPr>
          <p:cNvPr id="15" name="Title 1">
            <a:extLst>
              <a:ext uri="{FF2B5EF4-FFF2-40B4-BE49-F238E27FC236}">
                <a16:creationId xmlns:a16="http://schemas.microsoft.com/office/drawing/2014/main" id="{0E7DD859-D6E8-470D-B812-D75C1A56155C}"/>
              </a:ext>
            </a:extLst>
          </p:cNvPr>
          <p:cNvSpPr>
            <a:spLocks noGrp="1"/>
          </p:cNvSpPr>
          <p:nvPr>
            <p:ph type="title"/>
          </p:nvPr>
        </p:nvSpPr>
        <p:spPr>
          <a:xfrm>
            <a:off x="-1984360" y="237492"/>
            <a:ext cx="10790430" cy="1009233"/>
          </a:xfrm>
        </p:spPr>
        <p:txBody>
          <a:bodyPr>
            <a:normAutofit/>
          </a:bodyPr>
          <a:lstStyle/>
          <a:p>
            <a:pPr marL="3657600" lvl="8" fontAlgn="base"/>
            <a:r>
              <a:rPr lang="en-US" sz="3200" b="1">
                <a:solidFill>
                  <a:schemeClr val="accent1"/>
                </a:solidFill>
              </a:rPr>
              <a:t>SHOOTING: BEST PRACTICES</a:t>
            </a:r>
          </a:p>
        </p:txBody>
      </p:sp>
      <p:pic>
        <p:nvPicPr>
          <p:cNvPr id="9" name="Picture 8">
            <a:extLst>
              <a:ext uri="{FF2B5EF4-FFF2-40B4-BE49-F238E27FC236}">
                <a16:creationId xmlns:a16="http://schemas.microsoft.com/office/drawing/2014/main" id="{6699A4E7-85A6-45BC-98FE-D885DC8733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811" y="6219793"/>
            <a:ext cx="1355462" cy="530192"/>
          </a:xfrm>
          <a:prstGeom prst="rect">
            <a:avLst/>
          </a:prstGeom>
        </p:spPr>
      </p:pic>
      <p:sp>
        <p:nvSpPr>
          <p:cNvPr id="3" name="TextBox 2">
            <a:extLst>
              <a:ext uri="{FF2B5EF4-FFF2-40B4-BE49-F238E27FC236}">
                <a16:creationId xmlns:a16="http://schemas.microsoft.com/office/drawing/2014/main" id="{ECDC6CCA-3628-0C4B-A3FD-A9BF71905A75}"/>
              </a:ext>
            </a:extLst>
          </p:cNvPr>
          <p:cNvSpPr txBox="1"/>
          <p:nvPr/>
        </p:nvSpPr>
        <p:spPr>
          <a:xfrm>
            <a:off x="467138" y="948690"/>
            <a:ext cx="11513847" cy="4247317"/>
          </a:xfrm>
          <a:prstGeom prst="rect">
            <a:avLst/>
          </a:prstGeom>
          <a:noFill/>
        </p:spPr>
        <p:txBody>
          <a:bodyPr wrap="square" rtlCol="0">
            <a:spAutoFit/>
          </a:bodyPr>
          <a:lstStyle/>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Tapping the screen where you want your focus to be will also set the brightness levels of the automatic camera on your phone. Depending on the year and model of your phone, you can slide your finger up or down to adjust the brightness of the image. </a:t>
            </a:r>
          </a:p>
          <a:p>
            <a:r>
              <a:rPr lang="en-US">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Always try to have a well-balanced shot, all sun or all shade, not mixed light. Try to make sure the light on your subject is the same intensity as the background, but always prioritize for your subject.</a:t>
            </a: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Always test your shot. Take a sample shot to test the visuals as well as the audio.</a:t>
            </a: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Try to use a tripod when possible.</a:t>
            </a: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If you don't have a tripod, try to hold the camera as stable as possible or rest it on something to prevent shake. </a:t>
            </a: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Try to keep the camera at eye level, or slightly pointed down at your subject.</a:t>
            </a:r>
          </a:p>
        </p:txBody>
      </p:sp>
      <p:pic>
        <p:nvPicPr>
          <p:cNvPr id="6" name="Picture 5" descr="Text&#10;&#10;Description automatically generated">
            <a:extLst>
              <a:ext uri="{FF2B5EF4-FFF2-40B4-BE49-F238E27FC236}">
                <a16:creationId xmlns:a16="http://schemas.microsoft.com/office/drawing/2014/main" id="{F48DE076-A24F-064C-ABBC-39F67CB2A3BB}"/>
              </a:ext>
            </a:extLst>
          </p:cNvPr>
          <p:cNvPicPr>
            <a:picLocks noChangeAspect="1"/>
          </p:cNvPicPr>
          <p:nvPr/>
        </p:nvPicPr>
        <p:blipFill>
          <a:blip r:embed="rId4"/>
          <a:stretch>
            <a:fillRect/>
          </a:stretch>
        </p:blipFill>
        <p:spPr>
          <a:xfrm>
            <a:off x="9335940" y="157187"/>
            <a:ext cx="2645045" cy="435904"/>
          </a:xfrm>
          <a:prstGeom prst="rect">
            <a:avLst/>
          </a:prstGeom>
        </p:spPr>
      </p:pic>
    </p:spTree>
    <p:extLst>
      <p:ext uri="{BB962C8B-B14F-4D97-AF65-F5344CB8AC3E}">
        <p14:creationId xmlns:p14="http://schemas.microsoft.com/office/powerpoint/2010/main" val="3947144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0266110" y="316807"/>
            <a:ext cx="1038736" cy="1090789"/>
          </a:xfrm>
        </p:spPr>
        <p:txBody>
          <a:bodyPr>
            <a:normAutofit/>
          </a:bodyPr>
          <a:lstStyle/>
          <a:p>
            <a:pPr marL="0" marR="0" lvl="0" indent="0" algn="l" defTabSz="914400" rtl="0" eaLnBrk="1" fontAlgn="auto" latinLnBrk="0" hangingPunct="1">
              <a:lnSpc>
                <a:spcPct val="100000"/>
              </a:lnSpc>
              <a:spcBef>
                <a:spcPts val="0"/>
              </a:spcBef>
              <a:spcAft>
                <a:spcPts val="720"/>
              </a:spcAft>
              <a:buClrTx/>
              <a:buSzTx/>
              <a:buFontTx/>
              <a:buNone/>
              <a:tabLst/>
              <a:defRPr/>
            </a:pPr>
            <a:fld id="{2EF00467-2C26-C343-9763-9BDDADED9A2F}" type="slidenum">
              <a:rPr kumimoji="0" lang="en-US" sz="700" b="0" i="0" u="none" strike="noStrike" kern="1200" cap="none" spc="300" normalizeH="0" baseline="0" noProof="0">
                <a:ln>
                  <a:noFill/>
                </a:ln>
                <a:solidFill>
                  <a:srgbClr val="FFFFFF"/>
                </a:solidFill>
                <a:effectLst/>
                <a:uLnTx/>
                <a:uFillTx/>
                <a:latin typeface="Arial" charset="0"/>
                <a:cs typeface="Arial" charset="0"/>
              </a:rPr>
              <a:pPr marL="0" marR="0" lvl="0" indent="0" algn="l" defTabSz="914400" rtl="0" eaLnBrk="1" fontAlgn="auto" latinLnBrk="0" hangingPunct="1">
                <a:lnSpc>
                  <a:spcPct val="100000"/>
                </a:lnSpc>
                <a:spcBef>
                  <a:spcPts val="0"/>
                </a:spcBef>
                <a:spcAft>
                  <a:spcPts val="720"/>
                </a:spcAft>
                <a:buClrTx/>
                <a:buSzTx/>
                <a:buFontTx/>
                <a:buNone/>
                <a:tabLst/>
                <a:defRPr/>
              </a:pPr>
              <a:t>9</a:t>
            </a:fld>
            <a:endParaRPr kumimoji="0" lang="en-US" sz="700" b="0" i="0" u="none" strike="noStrike" kern="1200" cap="none" spc="300" normalizeH="0" baseline="0" noProof="0">
              <a:ln>
                <a:noFill/>
              </a:ln>
              <a:solidFill>
                <a:srgbClr val="FFFFFF"/>
              </a:solidFill>
              <a:effectLst/>
              <a:uLnTx/>
              <a:uFillTx/>
              <a:latin typeface="Arial" charset="0"/>
              <a:cs typeface="Arial" charset="0"/>
            </a:endParaRPr>
          </a:p>
        </p:txBody>
      </p:sp>
      <p:sp>
        <p:nvSpPr>
          <p:cNvPr id="15" name="Title 1">
            <a:extLst>
              <a:ext uri="{FF2B5EF4-FFF2-40B4-BE49-F238E27FC236}">
                <a16:creationId xmlns:a16="http://schemas.microsoft.com/office/drawing/2014/main" id="{0E7DD859-D6E8-470D-B812-D75C1A56155C}"/>
              </a:ext>
            </a:extLst>
          </p:cNvPr>
          <p:cNvSpPr>
            <a:spLocks noGrp="1"/>
          </p:cNvSpPr>
          <p:nvPr>
            <p:ph type="title"/>
          </p:nvPr>
        </p:nvSpPr>
        <p:spPr>
          <a:xfrm>
            <a:off x="-1984360" y="237492"/>
            <a:ext cx="10790430" cy="1009233"/>
          </a:xfrm>
        </p:spPr>
        <p:txBody>
          <a:bodyPr>
            <a:normAutofit/>
          </a:bodyPr>
          <a:lstStyle/>
          <a:p>
            <a:pPr marL="3657600" lvl="8" fontAlgn="base"/>
            <a:r>
              <a:rPr lang="en-US" sz="3200" b="1">
                <a:solidFill>
                  <a:schemeClr val="accent1"/>
                </a:solidFill>
              </a:rPr>
              <a:t>AUDIO: BEST PRACTICES</a:t>
            </a:r>
          </a:p>
        </p:txBody>
      </p:sp>
      <p:pic>
        <p:nvPicPr>
          <p:cNvPr id="9" name="Picture 8">
            <a:extLst>
              <a:ext uri="{FF2B5EF4-FFF2-40B4-BE49-F238E27FC236}">
                <a16:creationId xmlns:a16="http://schemas.microsoft.com/office/drawing/2014/main" id="{6699A4E7-85A6-45BC-98FE-D885DC8733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811" y="6219793"/>
            <a:ext cx="1355462" cy="530192"/>
          </a:xfrm>
          <a:prstGeom prst="rect">
            <a:avLst/>
          </a:prstGeom>
        </p:spPr>
      </p:pic>
      <p:sp>
        <p:nvSpPr>
          <p:cNvPr id="2" name="TextBox 1">
            <a:extLst>
              <a:ext uri="{FF2B5EF4-FFF2-40B4-BE49-F238E27FC236}">
                <a16:creationId xmlns:a16="http://schemas.microsoft.com/office/drawing/2014/main" id="{761C7535-C486-7D43-88C9-B6AF6302424B}"/>
              </a:ext>
            </a:extLst>
          </p:cNvPr>
          <p:cNvSpPr txBox="1"/>
          <p:nvPr/>
        </p:nvSpPr>
        <p:spPr>
          <a:xfrm>
            <a:off x="444690" y="1407596"/>
            <a:ext cx="11302620" cy="3416320"/>
          </a:xfrm>
          <a:prstGeom prst="rect">
            <a:avLst/>
          </a:prstGeom>
          <a:noFill/>
        </p:spPr>
        <p:txBody>
          <a:bodyPr wrap="square" rtlCol="0">
            <a:spAutoFit/>
          </a:bodyPr>
          <a:lstStyle/>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For the best audio use a microphone designed for a smartphone, if no microphone is available, you can still follow the next few steps to optimize your audio.</a:t>
            </a: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Put your subject as close as possible to the phone (without messing up the shot). If they are too close the visual will be unusable, if they are too far away we won’t be able to hear them, find the middle ground and test the shot and audio to make sure it looks and sounds good.</a:t>
            </a: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Try to shoot in a place where there is little to no ambient noise. Meaning avoid shooting near a busy street or in a loud environment. If you hear a loud bang or if a car drives by in the middle of your shoot and you intend on using the audio, make sure to shoot it again. If it was part of an interview, ask them to repeat their answer.</a:t>
            </a:r>
          </a:p>
          <a:p>
            <a:endParaRPr lang="en-US"/>
          </a:p>
        </p:txBody>
      </p:sp>
      <p:pic>
        <p:nvPicPr>
          <p:cNvPr id="6" name="Picture 5" descr="Text&#10;&#10;Description automatically generated">
            <a:extLst>
              <a:ext uri="{FF2B5EF4-FFF2-40B4-BE49-F238E27FC236}">
                <a16:creationId xmlns:a16="http://schemas.microsoft.com/office/drawing/2014/main" id="{238A985D-C030-044C-8315-24235E70502E}"/>
              </a:ext>
            </a:extLst>
          </p:cNvPr>
          <p:cNvPicPr>
            <a:picLocks noChangeAspect="1"/>
          </p:cNvPicPr>
          <p:nvPr/>
        </p:nvPicPr>
        <p:blipFill>
          <a:blip r:embed="rId4"/>
          <a:stretch>
            <a:fillRect/>
          </a:stretch>
        </p:blipFill>
        <p:spPr>
          <a:xfrm>
            <a:off x="9322278" y="281931"/>
            <a:ext cx="2645045" cy="435904"/>
          </a:xfrm>
          <a:prstGeom prst="rect">
            <a:avLst/>
          </a:prstGeom>
        </p:spPr>
      </p:pic>
    </p:spTree>
    <p:extLst>
      <p:ext uri="{BB962C8B-B14F-4D97-AF65-F5344CB8AC3E}">
        <p14:creationId xmlns:p14="http://schemas.microsoft.com/office/powerpoint/2010/main" val="2700977309"/>
      </p:ext>
    </p:extLst>
  </p:cSld>
  <p:clrMapOvr>
    <a:masterClrMapping/>
  </p:clrMapOvr>
</p:sld>
</file>

<file path=ppt/theme/theme1.xml><?xml version="1.0" encoding="utf-8"?>
<a:theme xmlns:a="http://schemas.openxmlformats.org/drawingml/2006/main" name="Office Theme">
  <a:themeElements>
    <a:clrScheme name="Custom 61">
      <a:dk1>
        <a:srgbClr val="000000"/>
      </a:dk1>
      <a:lt1>
        <a:srgbClr val="FFFFFF"/>
      </a:lt1>
      <a:dk2>
        <a:srgbClr val="44546A"/>
      </a:dk2>
      <a:lt2>
        <a:srgbClr val="E7E6E6"/>
      </a:lt2>
      <a:accent1>
        <a:srgbClr val="F16336"/>
      </a:accent1>
      <a:accent2>
        <a:srgbClr val="FFA300"/>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Custom 61">
      <a:dk1>
        <a:srgbClr val="000000"/>
      </a:dk1>
      <a:lt1>
        <a:srgbClr val="FFFFFF"/>
      </a:lt1>
      <a:dk2>
        <a:srgbClr val="44546A"/>
      </a:dk2>
      <a:lt2>
        <a:srgbClr val="E7E6E6"/>
      </a:lt2>
      <a:accent1>
        <a:srgbClr val="F16336"/>
      </a:accent1>
      <a:accent2>
        <a:srgbClr val="FFA300"/>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61">
      <a:dk1>
        <a:srgbClr val="000000"/>
      </a:dk1>
      <a:lt1>
        <a:srgbClr val="FFFFFF"/>
      </a:lt1>
      <a:dk2>
        <a:srgbClr val="44546A"/>
      </a:dk2>
      <a:lt2>
        <a:srgbClr val="E7E6E6"/>
      </a:lt2>
      <a:accent1>
        <a:srgbClr val="F16336"/>
      </a:accent1>
      <a:accent2>
        <a:srgbClr val="FFA300"/>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61">
    <a:dk1>
      <a:srgbClr val="000000"/>
    </a:dk1>
    <a:lt1>
      <a:srgbClr val="FFFFFF"/>
    </a:lt1>
    <a:dk2>
      <a:srgbClr val="44546A"/>
    </a:dk2>
    <a:lt2>
      <a:srgbClr val="E7E6E6"/>
    </a:lt2>
    <a:accent1>
      <a:srgbClr val="F16336"/>
    </a:accent1>
    <a:accent2>
      <a:srgbClr val="FFA300"/>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Custom 61">
    <a:dk1>
      <a:srgbClr val="000000"/>
    </a:dk1>
    <a:lt1>
      <a:srgbClr val="FFFFFF"/>
    </a:lt1>
    <a:dk2>
      <a:srgbClr val="44546A"/>
    </a:dk2>
    <a:lt2>
      <a:srgbClr val="E7E6E6"/>
    </a:lt2>
    <a:accent1>
      <a:srgbClr val="F16336"/>
    </a:accent1>
    <a:accent2>
      <a:srgbClr val="FFA300"/>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4A49CD7500F0940BCA3134D594DACB7" ma:contentTypeVersion="7" ma:contentTypeDescription="Create a new document." ma:contentTypeScope="" ma:versionID="e9f53437847b56997349f95a19544d74">
  <xsd:schema xmlns:xsd="http://www.w3.org/2001/XMLSchema" xmlns:xs="http://www.w3.org/2001/XMLSchema" xmlns:p="http://schemas.microsoft.com/office/2006/metadata/properties" xmlns:ns2="7e432cec-8214-427c-807b-b02c961cf4b3" targetNamespace="http://schemas.microsoft.com/office/2006/metadata/properties" ma:root="true" ma:fieldsID="8356d060a0a70802b3334341afbfad3d" ns2:_="">
    <xsd:import namespace="7e432cec-8214-427c-807b-b02c961cf4b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432cec-8214-427c-807b-b02c961cf4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FE0C30-9342-44F7-A4E2-C21B369D7337}">
  <ds:schemaRefs>
    <ds:schemaRef ds:uri="7e432cec-8214-427c-807b-b02c961cf4b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45D74E4-0815-4274-AD68-2B21B06AA5A0}">
  <ds:schemaRefs>
    <ds:schemaRef ds:uri="7e432cec-8214-427c-807b-b02c961cf4b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3EBEFFB-13AC-431E-8D89-ADA650BF4F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17</Slides>
  <Notes>17</Notes>
  <HiddenSlides>0</HiddenSlide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Office Theme</vt:lpstr>
      <vt:lpstr>4_Office Theme</vt:lpstr>
      <vt:lpstr>2_Office Theme</vt:lpstr>
      <vt:lpstr>PowerPoint Presentation</vt:lpstr>
      <vt:lpstr>Why Video?</vt:lpstr>
      <vt:lpstr>PowerPoint Presentation</vt:lpstr>
      <vt:lpstr>PowerPoint Presentation</vt:lpstr>
      <vt:lpstr>PLANNING AND PRE-PRODUCTION</vt:lpstr>
      <vt:lpstr>CRAFTING A STORY</vt:lpstr>
      <vt:lpstr>SHOOTING: BEST PRACTICES</vt:lpstr>
      <vt:lpstr>SHOOTING: BEST PRACTICES</vt:lpstr>
      <vt:lpstr>AUDIO: BEST PRACTICES</vt:lpstr>
      <vt:lpstr>HOW TO CONDUCT AN INTERVIEW</vt:lpstr>
      <vt:lpstr>EDITING: BEST PRACTICES</vt:lpstr>
      <vt:lpstr>EDITING: BEST PRACTICES</vt:lpstr>
      <vt:lpstr>EDITING: THE TECHNICAL SIDE</vt:lpstr>
      <vt:lpstr>EDITING: THE TECHNICAL SIDE</vt:lpstr>
      <vt:lpstr>EDITING: THE TECHNICAL SIDE</vt:lpstr>
      <vt:lpstr>PRACTICE PRACTICE PRACTICE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Williams</dc:creator>
  <cp:revision>15</cp:revision>
  <cp:lastPrinted>2021-06-08T23:54:40Z</cp:lastPrinted>
  <dcterms:created xsi:type="dcterms:W3CDTF">2020-10-30T00:25:33Z</dcterms:created>
  <dcterms:modified xsi:type="dcterms:W3CDTF">2021-11-23T16:15:52Z</dcterms:modified>
</cp:coreProperties>
</file>