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08" r:id="rId6"/>
  </p:sldMasterIdLst>
  <p:notesMasterIdLst>
    <p:notesMasterId r:id="rId32"/>
  </p:notesMasterIdLst>
  <p:sldIdLst>
    <p:sldId id="276" r:id="rId7"/>
    <p:sldId id="2146846241" r:id="rId8"/>
    <p:sldId id="3151" r:id="rId9"/>
    <p:sldId id="267" r:id="rId10"/>
    <p:sldId id="2146846231" r:id="rId11"/>
    <p:sldId id="2146846242" r:id="rId12"/>
    <p:sldId id="2146846221" r:id="rId13"/>
    <p:sldId id="2146846227" r:id="rId14"/>
    <p:sldId id="2146846243" r:id="rId15"/>
    <p:sldId id="2146846244" r:id="rId16"/>
    <p:sldId id="2146846228" r:id="rId17"/>
    <p:sldId id="2146846229" r:id="rId18"/>
    <p:sldId id="2146846230" r:id="rId19"/>
    <p:sldId id="2146846224" r:id="rId20"/>
    <p:sldId id="2146846245" r:id="rId21"/>
    <p:sldId id="2146846247" r:id="rId22"/>
    <p:sldId id="2146846248" r:id="rId23"/>
    <p:sldId id="2146846249" r:id="rId24"/>
    <p:sldId id="2146846250" r:id="rId25"/>
    <p:sldId id="2146846251" r:id="rId26"/>
    <p:sldId id="2146846252" r:id="rId27"/>
    <p:sldId id="2146846253" r:id="rId28"/>
    <p:sldId id="2146846254" r:id="rId29"/>
    <p:sldId id="2146846255" r:id="rId30"/>
    <p:sldId id="316"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WS" lastIdx="1" clrIdx="0"/>
  <p:cmAuthor id="1" name="Kristen Barnfield" initials="KB" lastIdx="7" clrIdx="1"/>
  <p:cmAuthor id="2"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12D"/>
    <a:srgbClr val="004473"/>
    <a:srgbClr val="F16336"/>
    <a:srgbClr val="FFA3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CC8D4-021C-4C56-8C57-AD2CEE53B380}" v="51" dt="2021-11-04T15:48:36.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3792" autoAdjust="0"/>
  </p:normalViewPr>
  <p:slideViewPr>
    <p:cSldViewPr snapToGrid="0" snapToObjects="1">
      <p:cViewPr varScale="1">
        <p:scale>
          <a:sx n="67" d="100"/>
          <a:sy n="67" d="100"/>
        </p:scale>
        <p:origin x="748" y="44"/>
      </p:cViewPr>
      <p:guideLst>
        <p:guide orient="horz" pos="2160"/>
        <p:guide pos="4704"/>
      </p:guideLst>
    </p:cSldViewPr>
  </p:slideViewPr>
  <p:notesTextViewPr>
    <p:cViewPr>
      <p:scale>
        <a:sx n="1" d="1"/>
        <a:sy n="1" d="1"/>
      </p:scale>
      <p:origin x="0" y="0"/>
    </p:cViewPr>
  </p:notesTextViewPr>
  <p:sorterViewPr>
    <p:cViewPr>
      <p:scale>
        <a:sx n="197" d="100"/>
        <a:sy n="197" d="100"/>
      </p:scale>
      <p:origin x="0" y="-151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EA64586-DB4C-D744-A4FD-68B4BBE3C6FB}" type="datetimeFigureOut">
              <a:rPr lang="en-US" smtClean="0"/>
              <a:t>11/4/2021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DBD1DC8D-C25D-B34A-91E0-1694B1BB318F}" type="slidenum">
              <a:rPr lang="en-US" smtClean="0"/>
              <a:t>‹#›</a:t>
            </a:fld>
            <a:endParaRPr lang="en-US" dirty="0"/>
          </a:p>
        </p:txBody>
      </p:sp>
    </p:spTree>
    <p:extLst>
      <p:ext uri="{BB962C8B-B14F-4D97-AF65-F5344CB8AC3E}">
        <p14:creationId xmlns:p14="http://schemas.microsoft.com/office/powerpoint/2010/main" val="199462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Discussion Today:</a:t>
            </a:r>
          </a:p>
          <a:p>
            <a:endParaRPr lang="en-US" dirty="0"/>
          </a:p>
          <a:p>
            <a:pPr marL="171450" indent="-171450">
              <a:buFont typeface="Arial" panose="020B0604020202020204" pitchFamily="34" charset="0"/>
              <a:buChar char="•"/>
            </a:pPr>
            <a:r>
              <a:rPr lang="en-US" dirty="0"/>
              <a:t>The Landscape of our Network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Highlights of what we’ve been up to lately (Corporate Partnerships, All In:  The Plan for Disability Equity; Network Advancement; Thought Leadership; Advocacy)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Lessons from the Past &amp; A Look Ahead (to the Strategic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PLEASE SIGN UP FOR OUR BI-WEEKLY NEWSLETTERS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Invite a volunteer to serve on our National Board Standing Committees</a:t>
            </a:r>
          </a:p>
        </p:txBody>
      </p:sp>
      <p:sp>
        <p:nvSpPr>
          <p:cNvPr id="4" name="Slide Number Placeholder 3"/>
          <p:cNvSpPr>
            <a:spLocks noGrp="1"/>
          </p:cNvSpPr>
          <p:nvPr>
            <p:ph type="sldNum" sz="quarter" idx="5"/>
          </p:nvPr>
        </p:nvSpPr>
        <p:spPr/>
        <p:txBody>
          <a:bodyPr/>
          <a:lstStyle/>
          <a:p>
            <a:fld id="{DBD1DC8D-C25D-B34A-91E0-1694B1BB318F}" type="slidenum">
              <a:rPr lang="en-US" smtClean="0"/>
              <a:t>1</a:t>
            </a:fld>
            <a:endParaRPr lang="en-US" dirty="0"/>
          </a:p>
        </p:txBody>
      </p:sp>
    </p:spTree>
    <p:extLst>
      <p:ext uri="{BB962C8B-B14F-4D97-AF65-F5344CB8AC3E}">
        <p14:creationId xmlns:p14="http://schemas.microsoft.com/office/powerpoint/2010/main" val="414357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43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75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81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4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986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2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434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006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78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4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77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26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43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819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42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DC8D-C25D-B34A-91E0-1694B1BB318F}" type="slidenum">
              <a:rPr lang="en-US" smtClean="0"/>
              <a:t>25</a:t>
            </a:fld>
            <a:endParaRPr lang="en-US" dirty="0"/>
          </a:p>
        </p:txBody>
      </p:sp>
    </p:spTree>
    <p:extLst>
      <p:ext uri="{BB962C8B-B14F-4D97-AF65-F5344CB8AC3E}">
        <p14:creationId xmlns:p14="http://schemas.microsoft.com/office/powerpoint/2010/main" val="306052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2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43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00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78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4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2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25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300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8518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7727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130408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261102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76166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683572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9393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34673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0580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6933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47336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135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07054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99184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236765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25233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521380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5792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5581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09023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52630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34225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39195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046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47315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811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0652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209030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5434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659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55240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0523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pPr/>
              <a:t>‹#›</a:t>
            </a:fld>
            <a:r>
              <a:rPr lang="en-US" dirty="0"/>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199307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1097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7459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twitter.com/eastersealsh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9.png"/><Relationship Id="rId4" Type="http://schemas.openxmlformats.org/officeDocument/2006/relationships/hyperlink" Target="https://www.easterseals.com/connect-locall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il.ink/blog/social-media/unwritten-twitter-rules-you-may-not-be-following/" TargetMode="External"/><Relationship Id="rId5" Type="http://schemas.openxmlformats.org/officeDocument/2006/relationships/hyperlink" Target="https://www.danielruyter.com/twitter-etiquette-2021/"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hemeOverride" Target="../theme/themeOverride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jp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linkedin.com/company/eastersea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emf"/><Relationship Id="rId4" Type="http://schemas.openxmlformats.org/officeDocument/2006/relationships/hyperlink" Target="https://www.easterseals.com/connect-locall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twitter.com/signup"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7" name="TextBox 6"/>
          <p:cNvSpPr txBox="1"/>
          <p:nvPr/>
        </p:nvSpPr>
        <p:spPr>
          <a:xfrm>
            <a:off x="707011" y="4302163"/>
            <a:ext cx="10765410" cy="1782114"/>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Easterseals Training Series:</a:t>
            </a:r>
          </a:p>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Twitter and LinkedIn Basics</a:t>
            </a:r>
          </a:p>
          <a:p>
            <a:pPr algn="ctr">
              <a:lnSpc>
                <a:spcPct val="90000"/>
              </a:lnSpc>
              <a:spcBef>
                <a:spcPct val="0"/>
              </a:spcBef>
              <a:spcAft>
                <a:spcPts val="600"/>
              </a:spcAft>
            </a:pPr>
            <a:r>
              <a:rPr lang="en-US" sz="3300" b="1" spc="-150" dirty="0">
                <a:latin typeface="Roboto" panose="02000000000000000000" pitchFamily="2" charset="0"/>
                <a:ea typeface="Roboto" panose="02000000000000000000" pitchFamily="2" charset="0"/>
                <a:cs typeface="Roboto" panose="02000000000000000000" pitchFamily="2" charset="0"/>
              </a:rPr>
              <a:t>October 28, 2021</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3540" r="16412" b="-1"/>
          <a:stretch/>
        </p:blipFill>
        <p:spPr>
          <a:xfrm>
            <a:off x="0" y="0"/>
            <a:ext cx="5967655" cy="3984259"/>
          </a:xfrm>
          <a:prstGeom prst="rect">
            <a:avLst/>
          </a:prstGeom>
        </p:spPr>
      </p:pic>
      <p:cxnSp>
        <p:nvCxnSpPr>
          <p:cNvPr id="33" name="Straight Connector 3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young girl playing a game of frisbee&#10;&#10;Description automatically generated">
            <a:extLst>
              <a:ext uri="{FF2B5EF4-FFF2-40B4-BE49-F238E27FC236}">
                <a16:creationId xmlns:a16="http://schemas.microsoft.com/office/drawing/2014/main" id="{20803E09-86AD-4B3D-AC19-3E0D4996307A}"/>
              </a:ext>
            </a:extLst>
          </p:cNvPr>
          <p:cNvPicPr>
            <a:picLocks noChangeAspect="1"/>
          </p:cNvPicPr>
          <p:nvPr/>
        </p:nvPicPr>
        <p:blipFill rotWithShape="1">
          <a:blip r:embed="rId4">
            <a:extLst>
              <a:ext uri="{28A0092B-C50C-407E-A947-70E740481C1C}">
                <a14:useLocalDpi xmlns:a14="http://schemas.microsoft.com/office/drawing/2010/main" val="0"/>
              </a:ext>
            </a:extLst>
          </a:blip>
          <a:srcRect t="22045" r="51655" b="1756"/>
          <a:stretch/>
        </p:blipFill>
        <p:spPr>
          <a:xfrm>
            <a:off x="7247343" y="321735"/>
            <a:ext cx="3787026" cy="398425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Tree>
    <p:extLst>
      <p:ext uri="{BB962C8B-B14F-4D97-AF65-F5344CB8AC3E}">
        <p14:creationId xmlns:p14="http://schemas.microsoft.com/office/powerpoint/2010/main" val="14614188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ctrTitle"/>
          </p:nvPr>
        </p:nvSpPr>
        <p:spPr>
          <a:xfrm>
            <a:off x="816111" y="-367914"/>
            <a:ext cx="8084820" cy="1888903"/>
          </a:xfrm>
        </p:spPr>
        <p:txBody>
          <a:bodyPr vert="horz" lIns="91440" tIns="45720" rIns="91440" bIns="45720" rtlCol="0" anchor="ctr">
            <a:normAutofit/>
          </a:bodyPr>
          <a:lstStyle/>
          <a:p>
            <a:r>
              <a:rPr lang="en-US" sz="4400" b="1" dirty="0">
                <a:solidFill>
                  <a:srgbClr val="DB512D"/>
                </a:solidFill>
                <a:latin typeface="Arial" panose="020B0604020202020204" pitchFamily="34" charset="0"/>
                <a:ea typeface="+mj-ea"/>
                <a:cs typeface="Arial" panose="020B0604020202020204" pitchFamily="34" charset="0"/>
              </a:rPr>
              <a:t>Twitter: Ways to Interact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B33B81F4-8D0D-4855-9263-66A7DBD4B8EC}"/>
              </a:ext>
            </a:extLst>
          </p:cNvPr>
          <p:cNvPicPr>
            <a:picLocks noChangeAspect="1"/>
          </p:cNvPicPr>
          <p:nvPr/>
        </p:nvPicPr>
        <p:blipFill>
          <a:blip r:embed="rId4"/>
          <a:stretch>
            <a:fillRect/>
          </a:stretch>
        </p:blipFill>
        <p:spPr>
          <a:xfrm>
            <a:off x="1045655" y="1022239"/>
            <a:ext cx="4843868" cy="5274260"/>
          </a:xfrm>
          <a:prstGeom prst="rect">
            <a:avLst/>
          </a:prstGeom>
        </p:spPr>
      </p:pic>
      <p:sp>
        <p:nvSpPr>
          <p:cNvPr id="10" name="TextBox 9">
            <a:extLst>
              <a:ext uri="{FF2B5EF4-FFF2-40B4-BE49-F238E27FC236}">
                <a16:creationId xmlns:a16="http://schemas.microsoft.com/office/drawing/2014/main" id="{E45533C2-9F60-40A6-A8FE-53F0A20202B1}"/>
              </a:ext>
            </a:extLst>
          </p:cNvPr>
          <p:cNvSpPr txBox="1"/>
          <p:nvPr/>
        </p:nvSpPr>
        <p:spPr>
          <a:xfrm>
            <a:off x="6762750" y="1238250"/>
            <a:ext cx="438359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Replying (speech bubble)</a:t>
            </a:r>
          </a:p>
          <a:p>
            <a:pPr marL="285750" indent="-285750">
              <a:buFont typeface="Arial" panose="020B0604020202020204" pitchFamily="34" charset="0"/>
              <a:buChar char="•"/>
            </a:pPr>
            <a:r>
              <a:rPr lang="en-US" dirty="0"/>
              <a:t>Retweeting / Quote tweet (arrows)</a:t>
            </a:r>
          </a:p>
          <a:p>
            <a:pPr marL="285750" indent="-285750">
              <a:buFont typeface="Arial" panose="020B0604020202020204" pitchFamily="34" charset="0"/>
              <a:buChar char="•"/>
            </a:pPr>
            <a:r>
              <a:rPr lang="en-US" dirty="0"/>
              <a:t>Like (heart)</a:t>
            </a:r>
          </a:p>
          <a:p>
            <a:pPr marL="285750" indent="-285750">
              <a:buFont typeface="Arial" panose="020B0604020202020204" pitchFamily="34" charset="0"/>
              <a:buChar char="•"/>
            </a:pPr>
            <a:r>
              <a:rPr lang="en-US" dirty="0"/>
              <a:t>Share (send a direct message with the tweet, copy a direct link to the tweet to send elsewhere, bookmark, or share in another app or platform)</a:t>
            </a:r>
          </a:p>
          <a:p>
            <a:pPr marL="285750" indent="-285750">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EE0A764A-B5D2-4A73-9630-07DF2E226ABA}"/>
              </a:ext>
            </a:extLst>
          </p:cNvPr>
          <p:cNvSpPr/>
          <p:nvPr/>
        </p:nvSpPr>
        <p:spPr>
          <a:xfrm>
            <a:off x="1160206" y="5692877"/>
            <a:ext cx="4454013" cy="76691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498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5717375" y="-205146"/>
            <a:ext cx="4840010" cy="1807305"/>
          </a:xfrm>
        </p:spPr>
        <p:txBody>
          <a:bodyPr vert="horz" lIns="91440" tIns="45720" rIns="91440" bIns="45720" rtlCol="0" anchor="ctr">
            <a:normAutofit/>
          </a:bodyPr>
          <a:lstStyle/>
          <a:p>
            <a:r>
              <a:rPr lang="en-US" sz="4400" b="1" dirty="0">
                <a:solidFill>
                  <a:srgbClr val="DB512D"/>
                </a:solidFill>
                <a:latin typeface="Arial" panose="020B0604020202020204" pitchFamily="34" charset="0"/>
                <a:ea typeface="+mj-ea"/>
                <a:cs typeface="Arial" panose="020B0604020202020204" pitchFamily="34" charset="0"/>
              </a:rPr>
              <a:t>Twitter Content</a:t>
            </a:r>
          </a:p>
        </p:txBody>
      </p:sp>
      <p:pic>
        <p:nvPicPr>
          <p:cNvPr id="6" name="Picture 5">
            <a:extLst>
              <a:ext uri="{FF2B5EF4-FFF2-40B4-BE49-F238E27FC236}">
                <a16:creationId xmlns:a16="http://schemas.microsoft.com/office/drawing/2014/main" id="{B87DA232-EB27-46CC-A1E7-C0193A4F9F8B}"/>
              </a:ext>
            </a:extLst>
          </p:cNvPr>
          <p:cNvPicPr>
            <a:picLocks noChangeAspect="1"/>
          </p:cNvPicPr>
          <p:nvPr/>
        </p:nvPicPr>
        <p:blipFill rotWithShape="1">
          <a:blip r:embed="rId3"/>
          <a:srcRect l="27571" r="2783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895E6473-29B7-493E-AAEB-1B03BF0BB3C5}"/>
              </a:ext>
            </a:extLst>
          </p:cNvPr>
          <p:cNvSpPr txBox="1"/>
          <p:nvPr/>
        </p:nvSpPr>
        <p:spPr>
          <a:xfrm>
            <a:off x="6267981" y="1753194"/>
            <a:ext cx="5343915" cy="4490290"/>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1500" b="1" dirty="0"/>
              <a:t>Twitter Do’s: </a:t>
            </a:r>
          </a:p>
          <a:p>
            <a:pPr marL="285750" indent="-228600">
              <a:lnSpc>
                <a:spcPct val="90000"/>
              </a:lnSpc>
              <a:spcAft>
                <a:spcPts val="600"/>
              </a:spcAft>
              <a:buFont typeface="Arial" panose="020B0604020202020204" pitchFamily="34" charset="0"/>
              <a:buChar char="•"/>
            </a:pPr>
            <a:r>
              <a:rPr lang="en-US" sz="1500" dirty="0"/>
              <a:t>Post helpful thoughts, tips and advice</a:t>
            </a:r>
          </a:p>
          <a:p>
            <a:pPr marL="285750" indent="-228600">
              <a:lnSpc>
                <a:spcPct val="90000"/>
              </a:lnSpc>
              <a:spcAft>
                <a:spcPts val="600"/>
              </a:spcAft>
              <a:buFont typeface="Arial" panose="020B0604020202020204" pitchFamily="34" charset="0"/>
              <a:buChar char="•"/>
            </a:pPr>
            <a:r>
              <a:rPr lang="en-US" sz="1500" dirty="0"/>
              <a:t>Talk about important happenings</a:t>
            </a:r>
          </a:p>
          <a:p>
            <a:pPr marL="285750" indent="-228600">
              <a:lnSpc>
                <a:spcPct val="90000"/>
              </a:lnSpc>
              <a:spcAft>
                <a:spcPts val="600"/>
              </a:spcAft>
              <a:buFont typeface="Arial" panose="020B0604020202020204" pitchFamily="34" charset="0"/>
              <a:buChar char="•"/>
            </a:pPr>
            <a:r>
              <a:rPr lang="en-US" sz="1500" dirty="0"/>
              <a:t>Find community</a:t>
            </a:r>
          </a:p>
          <a:p>
            <a:pPr marL="285750" indent="-228600">
              <a:lnSpc>
                <a:spcPct val="90000"/>
              </a:lnSpc>
              <a:spcAft>
                <a:spcPts val="600"/>
              </a:spcAft>
              <a:buFont typeface="Arial" panose="020B0604020202020204" pitchFamily="34" charset="0"/>
              <a:buChar char="•"/>
            </a:pPr>
            <a:r>
              <a:rPr lang="en-US" sz="1500" dirty="0"/>
              <a:t>Engage with people</a:t>
            </a:r>
          </a:p>
          <a:p>
            <a:pPr marL="285750" indent="-228600">
              <a:lnSpc>
                <a:spcPct val="90000"/>
              </a:lnSpc>
              <a:spcAft>
                <a:spcPts val="600"/>
              </a:spcAft>
              <a:buFont typeface="Arial" panose="020B0604020202020204" pitchFamily="34" charset="0"/>
              <a:buChar char="•"/>
            </a:pPr>
            <a:r>
              <a:rPr lang="en-US" sz="1500" dirty="0"/>
              <a:t>Look up hashtags (be aware of acronyms) </a:t>
            </a:r>
          </a:p>
          <a:p>
            <a:pPr marL="285750" indent="-228600">
              <a:lnSpc>
                <a:spcPct val="90000"/>
              </a:lnSpc>
              <a:spcAft>
                <a:spcPts val="600"/>
              </a:spcAft>
              <a:buFont typeface="Arial" panose="020B0604020202020204" pitchFamily="34" charset="0"/>
              <a:buChar char="•"/>
            </a:pPr>
            <a:r>
              <a:rPr lang="en-US" sz="1500" dirty="0"/>
              <a:t>Use hashtags (but not too many)</a:t>
            </a:r>
          </a:p>
          <a:p>
            <a:pPr marL="285750" indent="-228600">
              <a:lnSpc>
                <a:spcPct val="90000"/>
              </a:lnSpc>
              <a:spcAft>
                <a:spcPts val="600"/>
              </a:spcAft>
              <a:buFont typeface="Arial" panose="020B0604020202020204" pitchFamily="34" charset="0"/>
              <a:buChar char="•"/>
            </a:pPr>
            <a:r>
              <a:rPr lang="en-US" sz="1500" dirty="0"/>
              <a:t>Share/retweet content you like</a:t>
            </a:r>
          </a:p>
          <a:p>
            <a:pPr marL="285750" indent="-228600">
              <a:lnSpc>
                <a:spcPct val="90000"/>
              </a:lnSpc>
              <a:spcAft>
                <a:spcPts val="600"/>
              </a:spcAft>
              <a:buFont typeface="Arial" panose="020B0604020202020204" pitchFamily="34" charset="0"/>
              <a:buChar char="•"/>
            </a:pPr>
            <a:r>
              <a:rPr lang="en-US" sz="1500" dirty="0"/>
              <a:t>Check your posts before you hit ‘tweet’!</a:t>
            </a:r>
          </a:p>
          <a:p>
            <a:pPr marL="285750" indent="-228600">
              <a:lnSpc>
                <a:spcPct val="90000"/>
              </a:lnSpc>
              <a:spcAft>
                <a:spcPts val="600"/>
              </a:spcAft>
              <a:buFont typeface="Arial" panose="020B0604020202020204" pitchFamily="34" charset="0"/>
              <a:buChar char="•"/>
            </a:pPr>
            <a:r>
              <a:rPr lang="en-US" sz="1500" dirty="0"/>
              <a:t>Stay active</a:t>
            </a:r>
          </a:p>
          <a:p>
            <a:pPr marL="285750" indent="-228600">
              <a:lnSpc>
                <a:spcPct val="90000"/>
              </a:lnSpc>
              <a:spcAft>
                <a:spcPts val="600"/>
              </a:spcAft>
              <a:buFont typeface="Arial" panose="020B0604020202020204" pitchFamily="34" charset="0"/>
              <a:buChar char="•"/>
            </a:pPr>
            <a:endParaRPr lang="en-US" sz="1500" b="1" dirty="0"/>
          </a:p>
          <a:p>
            <a:pPr>
              <a:lnSpc>
                <a:spcPct val="90000"/>
              </a:lnSpc>
              <a:spcAft>
                <a:spcPts val="600"/>
              </a:spcAft>
            </a:pPr>
            <a:r>
              <a:rPr lang="en-US" sz="1500" b="1" dirty="0"/>
              <a:t>Twitter Don’ts:</a:t>
            </a:r>
          </a:p>
          <a:p>
            <a:pPr marL="285750" indent="-228600">
              <a:lnSpc>
                <a:spcPct val="90000"/>
              </a:lnSpc>
              <a:spcAft>
                <a:spcPts val="600"/>
              </a:spcAft>
              <a:buFont typeface="Arial" panose="020B0604020202020204" pitchFamily="34" charset="0"/>
              <a:buChar char="•"/>
            </a:pPr>
            <a:r>
              <a:rPr lang="en-US" sz="1500" dirty="0"/>
              <a:t>Personal information</a:t>
            </a:r>
          </a:p>
          <a:p>
            <a:pPr marL="285750" indent="-228600">
              <a:lnSpc>
                <a:spcPct val="90000"/>
              </a:lnSpc>
              <a:spcAft>
                <a:spcPts val="600"/>
              </a:spcAft>
              <a:buFont typeface="Arial" panose="020B0604020202020204" pitchFamily="34" charset="0"/>
              <a:buChar char="•"/>
            </a:pPr>
            <a:r>
              <a:rPr lang="en-US" sz="1500" dirty="0"/>
              <a:t>Aggressive/offensive content</a:t>
            </a:r>
          </a:p>
          <a:p>
            <a:pPr marL="285750" indent="-228600">
              <a:lnSpc>
                <a:spcPct val="90000"/>
              </a:lnSpc>
              <a:spcAft>
                <a:spcPts val="600"/>
              </a:spcAft>
              <a:buFont typeface="Arial" panose="020B0604020202020204" pitchFamily="34" charset="0"/>
              <a:buChar char="•"/>
            </a:pPr>
            <a:r>
              <a:rPr lang="en-US" sz="1500" dirty="0"/>
              <a:t>Insulting others</a:t>
            </a:r>
          </a:p>
          <a:p>
            <a:pPr marL="285750" indent="-228600">
              <a:lnSpc>
                <a:spcPct val="90000"/>
              </a:lnSpc>
              <a:spcAft>
                <a:spcPts val="600"/>
              </a:spcAft>
              <a:buFont typeface="Arial" panose="020B0604020202020204" pitchFamily="34" charset="0"/>
              <a:buChar char="•"/>
            </a:pPr>
            <a:r>
              <a:rPr lang="en-US" sz="1500" dirty="0"/>
              <a:t>Spam accounts or hashtags</a:t>
            </a:r>
          </a:p>
          <a:p>
            <a:pPr marL="285750" indent="-228600">
              <a:lnSpc>
                <a:spcPct val="90000"/>
              </a:lnSpc>
              <a:spcAft>
                <a:spcPts val="600"/>
              </a:spcAft>
              <a:buFont typeface="Arial" panose="020B0604020202020204" pitchFamily="34" charset="0"/>
              <a:buChar char="•"/>
            </a:pPr>
            <a:r>
              <a:rPr lang="en-US" sz="1500" dirty="0"/>
              <a:t>Use hashtags that are unrelated to what you’re posting</a:t>
            </a:r>
          </a:p>
          <a:p>
            <a:pPr marL="285750" indent="-228600">
              <a:lnSpc>
                <a:spcPct val="90000"/>
              </a:lnSpc>
              <a:spcAft>
                <a:spcPts val="600"/>
              </a:spcAft>
              <a:buFont typeface="Arial" panose="020B0604020202020204" pitchFamily="34" charset="0"/>
              <a:buChar char="•"/>
            </a:pPr>
            <a:r>
              <a:rPr lang="en-US" sz="1500" dirty="0"/>
              <a:t>Copy and pasting someone else’s content without giving credit</a:t>
            </a:r>
          </a:p>
          <a:p>
            <a:pPr marL="285750" indent="-228600">
              <a:lnSpc>
                <a:spcPct val="90000"/>
              </a:lnSpc>
              <a:spcAft>
                <a:spcPts val="600"/>
              </a:spcAft>
              <a:buFont typeface="Arial" panose="020B0604020202020204" pitchFamily="34" charset="0"/>
              <a:buChar char="•"/>
            </a:pPr>
            <a:r>
              <a:rPr lang="en-US" sz="1500" dirty="0"/>
              <a:t>Flooding a tweet with tags</a:t>
            </a:r>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017025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701811" y="306324"/>
            <a:ext cx="6894576" cy="1783080"/>
          </a:xfrm>
        </p:spPr>
        <p:txBody>
          <a:bodyPr vert="horz" lIns="91440" tIns="45720" rIns="91440" bIns="45720" rtlCol="0" anchor="b">
            <a:normAutofit/>
          </a:bodyPr>
          <a:lstStyle/>
          <a:p>
            <a:r>
              <a:rPr lang="en-US" sz="5400" b="1" dirty="0">
                <a:solidFill>
                  <a:srgbClr val="004473"/>
                </a:solidFill>
                <a:latin typeface="Arial" panose="020B0604020202020204" pitchFamily="34" charset="0"/>
                <a:ea typeface="+mj-ea"/>
                <a:cs typeface="Arial" panose="020B0604020202020204" pitchFamily="34" charset="0"/>
              </a:rPr>
              <a:t>Easterseals on Twitter</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5E6473-29B7-493E-AAEB-1B03BF0BB3C5}"/>
              </a:ext>
            </a:extLst>
          </p:cNvPr>
          <p:cNvSpPr txBox="1"/>
          <p:nvPr/>
        </p:nvSpPr>
        <p:spPr>
          <a:xfrm>
            <a:off x="640080" y="2706624"/>
            <a:ext cx="6075352"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Follow</a:t>
            </a:r>
          </a:p>
          <a:p>
            <a:pPr marL="742950" lvl="1" indent="-228600">
              <a:lnSpc>
                <a:spcPct val="90000"/>
              </a:lnSpc>
              <a:spcAft>
                <a:spcPts val="600"/>
              </a:spcAft>
              <a:buFont typeface="Arial" panose="020B0604020202020204" pitchFamily="34" charset="0"/>
              <a:buChar char="•"/>
            </a:pPr>
            <a:r>
              <a:rPr lang="en-US" sz="2000" dirty="0">
                <a:hlinkClick r:id="rId3"/>
              </a:rPr>
              <a:t>twitter.com/</a:t>
            </a:r>
            <a:r>
              <a:rPr lang="en-US" sz="2000" dirty="0" err="1">
                <a:hlinkClick r:id="rId3"/>
              </a:rPr>
              <a:t>eastersealshq</a:t>
            </a:r>
            <a:endParaRPr lang="en-US" sz="2000" dirty="0"/>
          </a:p>
          <a:p>
            <a:pPr marL="742950" lvl="1" indent="-228600">
              <a:lnSpc>
                <a:spcPct val="90000"/>
              </a:lnSpc>
              <a:spcAft>
                <a:spcPts val="600"/>
              </a:spcAft>
              <a:buFont typeface="Arial" panose="020B0604020202020204" pitchFamily="34" charset="0"/>
              <a:buChar char="•"/>
            </a:pPr>
            <a:r>
              <a:rPr lang="en-US" sz="2000" dirty="0"/>
              <a:t>Look for your local affiliate page: </a:t>
            </a:r>
            <a:r>
              <a:rPr lang="en-US" sz="2000" dirty="0">
                <a:hlinkClick r:id="rId4"/>
              </a:rPr>
              <a:t>https://www.easterseals.com/connect-locally/</a:t>
            </a:r>
            <a:r>
              <a:rPr lang="en-US" sz="2000" dirty="0"/>
              <a:t> </a:t>
            </a:r>
          </a:p>
          <a:p>
            <a:pPr marL="285750" indent="-228600">
              <a:lnSpc>
                <a:spcPct val="90000"/>
              </a:lnSpc>
              <a:spcAft>
                <a:spcPts val="600"/>
              </a:spcAft>
              <a:buFont typeface="Arial" panose="020B0604020202020204" pitchFamily="34" charset="0"/>
              <a:buChar char="•"/>
            </a:pPr>
            <a:r>
              <a:rPr lang="en-US" sz="2000" dirty="0"/>
              <a:t>Like and retweet</a:t>
            </a:r>
          </a:p>
          <a:p>
            <a:pPr marL="285750" indent="-228600">
              <a:lnSpc>
                <a:spcPct val="90000"/>
              </a:lnSpc>
              <a:spcAft>
                <a:spcPts val="600"/>
              </a:spcAft>
              <a:buFont typeface="Arial" panose="020B0604020202020204" pitchFamily="34" charset="0"/>
              <a:buChar char="•"/>
            </a:pPr>
            <a:r>
              <a:rPr lang="en-US" sz="2000" dirty="0"/>
              <a:t>Reply</a:t>
            </a:r>
          </a:p>
          <a:p>
            <a:pPr marL="285750" indent="-228600">
              <a:lnSpc>
                <a:spcPct val="90000"/>
              </a:lnSpc>
              <a:spcAft>
                <a:spcPts val="600"/>
              </a:spcAft>
              <a:buFont typeface="Arial" panose="020B0604020202020204" pitchFamily="34" charset="0"/>
              <a:buChar char="•"/>
            </a:pPr>
            <a:r>
              <a:rPr lang="en-US" sz="2000" dirty="0"/>
              <a:t>Use #Easterseals </a:t>
            </a:r>
          </a:p>
          <a:p>
            <a:pPr marL="285750" indent="-228600">
              <a:lnSpc>
                <a:spcPct val="90000"/>
              </a:lnSpc>
              <a:spcAft>
                <a:spcPts val="600"/>
              </a:spcAft>
              <a:buFont typeface="Arial" panose="020B0604020202020204" pitchFamily="34" charset="0"/>
              <a:buChar char="•"/>
            </a:pPr>
            <a:r>
              <a:rPr lang="en-US" sz="2000" dirty="0"/>
              <a:t>Mention Easterseals in conversations around education, health, and employment for people with disabilities, families and communities. </a:t>
            </a:r>
          </a:p>
        </p:txBody>
      </p:sp>
      <p:pic>
        <p:nvPicPr>
          <p:cNvPr id="4" name="Picture 3">
            <a:extLst>
              <a:ext uri="{FF2B5EF4-FFF2-40B4-BE49-F238E27FC236}">
                <a16:creationId xmlns:a16="http://schemas.microsoft.com/office/drawing/2014/main" id="{BEFDF5F6-D554-4629-A0B3-16A9757B7847}"/>
              </a:ext>
            </a:extLst>
          </p:cNvPr>
          <p:cNvPicPr>
            <a:picLocks noChangeAspect="1"/>
          </p:cNvPicPr>
          <p:nvPr/>
        </p:nvPicPr>
        <p:blipFill>
          <a:blip r:embed="rId5"/>
          <a:srcRect/>
          <a:stretch/>
        </p:blipFill>
        <p:spPr>
          <a:xfrm>
            <a:off x="6828065" y="217003"/>
            <a:ext cx="4821557" cy="6139347"/>
          </a:xfrm>
          <a:prstGeom prst="rect">
            <a:avLst/>
          </a:prstGeom>
        </p:spPr>
      </p:pic>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720"/>
                </a:spcAft>
                <a:buClrTx/>
                <a:buSzTx/>
                <a:buFontTx/>
                <a:buNone/>
                <a:tabLst/>
                <a:defRPr/>
              </a:pPr>
              <a:t>12</a:t>
            </a:fld>
            <a:endParaRPr kumimoji="0" lang="en-US" sz="1200" b="0" i="0" u="none" strike="noStrike" cap="none" spc="300" normalizeH="0" baseline="0" noProof="0">
              <a:ln>
                <a:noFill/>
              </a:ln>
              <a:solidFill>
                <a:schemeClr val="tx1">
                  <a:tint val="75000"/>
                </a:scheme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14444" y="1167448"/>
            <a:ext cx="4341412" cy="1431161"/>
          </a:xfrm>
          <a:prstGeom prst="rect">
            <a:avLst/>
          </a:prstGeom>
          <a:noFill/>
        </p:spPr>
        <p:txBody>
          <a:bodyPr wrap="square" rtlCol="0">
            <a:spAutoFit/>
          </a:bodyPr>
          <a:lstStyle/>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p:txBody>
      </p:sp>
    </p:spTree>
    <p:extLst>
      <p:ext uri="{BB962C8B-B14F-4D97-AF65-F5344CB8AC3E}">
        <p14:creationId xmlns:p14="http://schemas.microsoft.com/office/powerpoint/2010/main" val="3682013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FFFFFF"/>
                </a:solidFill>
                <a:latin typeface="Arial" panose="020B0604020202020204" pitchFamily="34" charset="0"/>
                <a:ea typeface="+mj-ea"/>
                <a:cs typeface="Arial" panose="020B0604020202020204" pitchFamily="34" charset="0"/>
              </a:rPr>
              <a:t>Easterseals on Twitter</a:t>
            </a:r>
          </a:p>
        </p:txBody>
      </p:sp>
      <p:cxnSp>
        <p:nvCxnSpPr>
          <p:cNvPr id="22" name="Straight Connector 2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9057372" y="6536267"/>
            <a:ext cx="2743200" cy="306928"/>
          </a:xfrm>
        </p:spPr>
        <p:txBody>
          <a:bodyPr vert="horz" lIns="91440" tIns="45720" rIns="91440" bIns="45720" rtlCol="0" anchor="ctr">
            <a:normAutofit/>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720"/>
                </a:spcAft>
                <a:buClrTx/>
                <a:buSzTx/>
                <a:buFontTx/>
                <a:buNone/>
                <a:tabLst/>
                <a:defRPr/>
              </a:pPr>
              <a:t>13</a:t>
            </a:fld>
            <a:endParaRPr kumimoji="0" lang="en-US" sz="1200" b="0" i="0" u="none" strike="noStrike" cap="none" spc="300" normalizeH="0" baseline="0" noProof="0">
              <a:ln>
                <a:noFill/>
              </a:ln>
              <a:solidFill>
                <a:schemeClr val="tx1">
                  <a:tint val="75000"/>
                </a:scheme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4" name="Picture 3" descr="A collage of two people&#10;&#10;Description automatically generated with low confidence">
            <a:extLst>
              <a:ext uri="{FF2B5EF4-FFF2-40B4-BE49-F238E27FC236}">
                <a16:creationId xmlns:a16="http://schemas.microsoft.com/office/drawing/2014/main" id="{03A4F0AD-1A7B-4247-AF33-D0E9A84A06CF}"/>
              </a:ext>
            </a:extLst>
          </p:cNvPr>
          <p:cNvPicPr>
            <a:picLocks noChangeAspect="1"/>
          </p:cNvPicPr>
          <p:nvPr/>
        </p:nvPicPr>
        <p:blipFill>
          <a:blip r:embed="rId4"/>
          <a:stretch>
            <a:fillRect/>
          </a:stretch>
        </p:blipFill>
        <p:spPr>
          <a:xfrm>
            <a:off x="4126731" y="311686"/>
            <a:ext cx="3938538" cy="3131367"/>
          </a:xfrm>
          <a:prstGeom prst="rect">
            <a:avLst/>
          </a:prstGeom>
        </p:spPr>
      </p:pic>
      <p:pic>
        <p:nvPicPr>
          <p:cNvPr id="16" name="Picture 15" descr="A person in a wheelchair&#10;&#10;Description automatically generated with medium confidence">
            <a:extLst>
              <a:ext uri="{FF2B5EF4-FFF2-40B4-BE49-F238E27FC236}">
                <a16:creationId xmlns:a16="http://schemas.microsoft.com/office/drawing/2014/main" id="{BC2BA636-E59A-4BDD-9899-3903E4F8CC61}"/>
              </a:ext>
            </a:extLst>
          </p:cNvPr>
          <p:cNvPicPr>
            <a:picLocks noChangeAspect="1"/>
          </p:cNvPicPr>
          <p:nvPr/>
        </p:nvPicPr>
        <p:blipFill>
          <a:blip r:embed="rId5"/>
          <a:stretch>
            <a:fillRect/>
          </a:stretch>
        </p:blipFill>
        <p:spPr>
          <a:xfrm>
            <a:off x="165168" y="254545"/>
            <a:ext cx="3644113" cy="3133937"/>
          </a:xfrm>
          <a:prstGeom prst="rect">
            <a:avLst/>
          </a:prstGeom>
        </p:spPr>
      </p:pic>
      <p:pic>
        <p:nvPicPr>
          <p:cNvPr id="18" name="Picture 17" descr="A picture containing text, person, newspaper&#10;&#10;Description automatically generated">
            <a:extLst>
              <a:ext uri="{FF2B5EF4-FFF2-40B4-BE49-F238E27FC236}">
                <a16:creationId xmlns:a16="http://schemas.microsoft.com/office/drawing/2014/main" id="{87E1726F-EEBF-4E6F-8661-65E2A0EEC8BC}"/>
              </a:ext>
            </a:extLst>
          </p:cNvPr>
          <p:cNvPicPr>
            <a:picLocks noChangeAspect="1"/>
          </p:cNvPicPr>
          <p:nvPr/>
        </p:nvPicPr>
        <p:blipFill>
          <a:blip r:embed="rId6"/>
          <a:stretch>
            <a:fillRect/>
          </a:stretch>
        </p:blipFill>
        <p:spPr>
          <a:xfrm>
            <a:off x="165168" y="3637474"/>
            <a:ext cx="3784209" cy="3096663"/>
          </a:xfrm>
          <a:prstGeom prst="rect">
            <a:avLst/>
          </a:prstGeom>
        </p:spPr>
      </p:pic>
      <p:pic>
        <p:nvPicPr>
          <p:cNvPr id="21" name="Picture 20">
            <a:extLst>
              <a:ext uri="{FF2B5EF4-FFF2-40B4-BE49-F238E27FC236}">
                <a16:creationId xmlns:a16="http://schemas.microsoft.com/office/drawing/2014/main" id="{B02EBF7B-2E7A-4DAC-A36F-0982BE1C7340}"/>
              </a:ext>
            </a:extLst>
          </p:cNvPr>
          <p:cNvPicPr>
            <a:picLocks noChangeAspect="1"/>
          </p:cNvPicPr>
          <p:nvPr/>
        </p:nvPicPr>
        <p:blipFill>
          <a:blip r:embed="rId7"/>
          <a:srcRect/>
          <a:stretch/>
        </p:blipFill>
        <p:spPr>
          <a:xfrm>
            <a:off x="8282821" y="137212"/>
            <a:ext cx="3644112" cy="3305841"/>
          </a:xfrm>
          <a:prstGeom prst="rect">
            <a:avLst/>
          </a:prstGeom>
        </p:spPr>
      </p:pic>
    </p:spTree>
    <p:extLst>
      <p:ext uri="{BB962C8B-B14F-4D97-AF65-F5344CB8AC3E}">
        <p14:creationId xmlns:p14="http://schemas.microsoft.com/office/powerpoint/2010/main" val="129245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14</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0587"/>
            <a:ext cx="9918945" cy="1009233"/>
          </a:xfrm>
        </p:spPr>
        <p:txBody>
          <a:bodyPr>
            <a:normAutofit/>
          </a:bodyPr>
          <a:lstStyle/>
          <a:p>
            <a:r>
              <a:rPr lang="en-US" sz="3360" b="1" dirty="0">
                <a:latin typeface="Arial" panose="020B0604020202020204" pitchFamily="34" charset="0"/>
                <a:cs typeface="Arial" panose="020B0604020202020204" pitchFamily="34" charset="0"/>
              </a:rPr>
              <a:t>Twitter Resources</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a:extLst>
              <a:ext uri="{FF2B5EF4-FFF2-40B4-BE49-F238E27FC236}">
                <a16:creationId xmlns:a16="http://schemas.microsoft.com/office/drawing/2014/main" id="{DCFF0ADB-121A-429F-A813-9D29E65FA460}"/>
              </a:ext>
            </a:extLst>
          </p:cNvPr>
          <p:cNvPicPr>
            <a:picLocks noChangeAspect="1"/>
          </p:cNvPicPr>
          <p:nvPr/>
        </p:nvPicPr>
        <p:blipFill>
          <a:blip r:embed="rId4"/>
          <a:srcRect/>
          <a:stretch/>
        </p:blipFill>
        <p:spPr>
          <a:xfrm>
            <a:off x="589934" y="1068543"/>
            <a:ext cx="6190109" cy="5416345"/>
          </a:xfrm>
          <a:prstGeom prst="rect">
            <a:avLst/>
          </a:prstGeom>
        </p:spPr>
      </p:pic>
      <p:sp>
        <p:nvSpPr>
          <p:cNvPr id="4" name="TextBox 3">
            <a:extLst>
              <a:ext uri="{FF2B5EF4-FFF2-40B4-BE49-F238E27FC236}">
                <a16:creationId xmlns:a16="http://schemas.microsoft.com/office/drawing/2014/main" id="{6EA78FF3-3792-4A7C-B659-3ECE71CF483C}"/>
              </a:ext>
            </a:extLst>
          </p:cNvPr>
          <p:cNvSpPr txBox="1"/>
          <p:nvPr/>
        </p:nvSpPr>
        <p:spPr>
          <a:xfrm>
            <a:off x="7128386" y="4990201"/>
            <a:ext cx="4355691" cy="923330"/>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Following and Retweeting Etiquette</a:t>
            </a:r>
          </a:p>
          <a:p>
            <a:pPr marL="285750" indent="-285750">
              <a:buFont typeface="Arial" panose="020B0604020202020204" pitchFamily="34" charset="0"/>
              <a:buChar char="•"/>
            </a:pPr>
            <a:r>
              <a:rPr lang="en-US" dirty="0">
                <a:hlinkClick r:id="rId6"/>
              </a:rPr>
              <a:t>Unspoken Twitter Rules </a:t>
            </a:r>
            <a:endParaRPr lang="en-US" dirty="0"/>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ED9EC2C4-81F3-4DE0-B026-76F44A31DC77}"/>
              </a:ext>
            </a:extLst>
          </p:cNvPr>
          <p:cNvSpPr txBox="1"/>
          <p:nvPr/>
        </p:nvSpPr>
        <p:spPr>
          <a:xfrm>
            <a:off x="7246374" y="443550"/>
            <a:ext cx="4355691" cy="4524315"/>
          </a:xfrm>
          <a:prstGeom prst="rect">
            <a:avLst/>
          </a:prstGeom>
          <a:noFill/>
        </p:spPr>
        <p:txBody>
          <a:bodyPr wrap="square" rtlCol="0">
            <a:spAutoFit/>
          </a:bodyPr>
          <a:lstStyle/>
          <a:p>
            <a:r>
              <a:rPr lang="en-US" b="1" u="sng" dirty="0"/>
              <a:t>Definitions</a:t>
            </a:r>
          </a:p>
          <a:p>
            <a:endParaRPr lang="en-US" b="1" dirty="0"/>
          </a:p>
          <a:p>
            <a:r>
              <a:rPr lang="en-US" b="1" dirty="0"/>
              <a:t>Twitter (</a:t>
            </a:r>
            <a:r>
              <a:rPr lang="en-US" b="1" i="1" dirty="0"/>
              <a:t>noun</a:t>
            </a:r>
            <a:r>
              <a:rPr lang="en-US" b="1" dirty="0"/>
              <a:t>): </a:t>
            </a:r>
            <a:r>
              <a:rPr lang="en-US" dirty="0"/>
              <a:t>The platform (also known as ‘the bird app’)</a:t>
            </a:r>
          </a:p>
          <a:p>
            <a:endParaRPr lang="en-US" dirty="0"/>
          </a:p>
          <a:p>
            <a:r>
              <a:rPr lang="en-US" b="1" dirty="0"/>
              <a:t>(a) Tweet (</a:t>
            </a:r>
            <a:r>
              <a:rPr lang="en-US" b="1" i="1" dirty="0"/>
              <a:t>noun</a:t>
            </a:r>
            <a:r>
              <a:rPr lang="en-US" b="1" dirty="0"/>
              <a:t>): </a:t>
            </a:r>
            <a:r>
              <a:rPr lang="en-US" dirty="0"/>
              <a:t>A post on the platform (‘tweets’ plural)</a:t>
            </a:r>
          </a:p>
          <a:p>
            <a:endParaRPr lang="en-US" dirty="0"/>
          </a:p>
          <a:p>
            <a:r>
              <a:rPr lang="en-US" b="1" dirty="0"/>
              <a:t>(to) Tweet (</a:t>
            </a:r>
            <a:r>
              <a:rPr lang="en-US" b="1" i="1" dirty="0"/>
              <a:t>verb</a:t>
            </a:r>
            <a:r>
              <a:rPr lang="en-US" b="1" dirty="0"/>
              <a:t>): </a:t>
            </a:r>
            <a:r>
              <a:rPr lang="en-US" dirty="0"/>
              <a:t>The act of posting something on the platform</a:t>
            </a:r>
          </a:p>
          <a:p>
            <a:endParaRPr lang="en-US" dirty="0"/>
          </a:p>
          <a:p>
            <a:r>
              <a:rPr lang="en-US" b="1" dirty="0"/>
              <a:t>Blue tick: </a:t>
            </a:r>
            <a:r>
              <a:rPr lang="en-US" dirty="0"/>
              <a:t>Verified account</a:t>
            </a:r>
          </a:p>
          <a:p>
            <a:endParaRPr lang="en-US" dirty="0"/>
          </a:p>
          <a:p>
            <a:r>
              <a:rPr lang="en-US" b="1" dirty="0"/>
              <a:t>Mutuals: </a:t>
            </a:r>
            <a:r>
              <a:rPr lang="en-US" dirty="0"/>
              <a:t>Two people that follow each other</a:t>
            </a:r>
          </a:p>
          <a:p>
            <a:endParaRPr lang="en-US" dirty="0"/>
          </a:p>
          <a:p>
            <a:r>
              <a:rPr lang="en-US" b="1" dirty="0"/>
              <a:t>Twittering: </a:t>
            </a:r>
            <a:r>
              <a:rPr lang="en-US" dirty="0"/>
              <a:t>Not a word that is used. </a:t>
            </a:r>
          </a:p>
        </p:txBody>
      </p:sp>
    </p:spTree>
    <p:extLst>
      <p:ext uri="{BB962C8B-B14F-4D97-AF65-F5344CB8AC3E}">
        <p14:creationId xmlns:p14="http://schemas.microsoft.com/office/powerpoint/2010/main" val="1919493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LinkedIn: Getting Set Up</a:t>
            </a:r>
          </a:p>
        </p:txBody>
      </p:sp>
    </p:spTree>
    <p:extLst>
      <p:ext uri="{BB962C8B-B14F-4D97-AF65-F5344CB8AC3E}">
        <p14:creationId xmlns:p14="http://schemas.microsoft.com/office/powerpoint/2010/main" val="157602312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16</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LinkedIn: Creating an Account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4" name="TextBox 3">
            <a:extLst>
              <a:ext uri="{FF2B5EF4-FFF2-40B4-BE49-F238E27FC236}">
                <a16:creationId xmlns:a16="http://schemas.microsoft.com/office/drawing/2014/main" id="{5CF541EB-34A2-4FBC-ACD9-D91FBA894AF8}"/>
              </a:ext>
            </a:extLst>
          </p:cNvPr>
          <p:cNvSpPr txBox="1"/>
          <p:nvPr/>
        </p:nvSpPr>
        <p:spPr>
          <a:xfrm>
            <a:off x="604878" y="1513426"/>
            <a:ext cx="515774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Go to </a:t>
            </a:r>
            <a:r>
              <a:rPr kumimoji="0" lang="en-US" sz="1800" b="0" i="0" u="none" strike="noStrike" kern="1200" cap="none" spc="0" normalizeH="0" baseline="0" noProof="0" dirty="0" err="1">
                <a:ln>
                  <a:noFill/>
                </a:ln>
                <a:solidFill>
                  <a:srgbClr val="0F1419"/>
                </a:solidFill>
                <a:effectLst/>
                <a:uLnTx/>
                <a:uFillTx/>
                <a:latin typeface="Helvetica Neue LT"/>
                <a:ea typeface="+mn-ea"/>
                <a:cs typeface="+mn-cs"/>
              </a:rPr>
              <a:t>linkedin.com</a:t>
            </a: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a:t>
            </a:r>
            <a:endParaRPr kumimoji="0" lang="en-US" sz="1800" b="0" i="0" u="none" strike="noStrike" kern="1200" cap="none" spc="0" normalizeH="0" baseline="0" noProof="0" dirty="0">
              <a:ln>
                <a:noFill/>
              </a:ln>
              <a:solidFill>
                <a:srgbClr val="0F1419"/>
              </a:solidFill>
              <a:effectLst/>
              <a:uLnTx/>
              <a:uFillTx/>
              <a:latin typeface="-apple-syste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Click the </a:t>
            </a:r>
            <a:r>
              <a:rPr kumimoji="0" lang="en-US" sz="1800" b="1" i="0" u="none" strike="noStrike" kern="1200" cap="none" spc="0" normalizeH="0" baseline="0" noProof="0" dirty="0">
                <a:ln>
                  <a:noFill/>
                </a:ln>
                <a:solidFill>
                  <a:srgbClr val="0F1419"/>
                </a:solidFill>
                <a:effectLst/>
                <a:uLnTx/>
                <a:uFillTx/>
                <a:latin typeface="Helvetica Neue LT"/>
                <a:ea typeface="+mn-ea"/>
                <a:cs typeface="+mn-cs"/>
              </a:rPr>
              <a:t>sign up</a:t>
            </a: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 button.</a:t>
            </a:r>
            <a:r>
              <a:rPr kumimoji="0" lang="en-US" sz="1800" b="0" i="0" u="none" strike="noStrike" kern="1200" cap="none" spc="0" normalizeH="0" baseline="0" noProof="0" dirty="0">
                <a:ln>
                  <a:noFill/>
                </a:ln>
                <a:solidFill>
                  <a:srgbClr val="0F1419"/>
                </a:solidFill>
                <a:effectLst/>
                <a:uLnTx/>
                <a:uFillTx/>
                <a:latin typeface="-apple-syste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A </a:t>
            </a:r>
            <a:r>
              <a:rPr kumimoji="0" lang="en-US" sz="1800" b="1" i="0" u="none" strike="noStrike" kern="1200" cap="none" spc="0" normalizeH="0" baseline="0" noProof="0" dirty="0">
                <a:ln>
                  <a:noFill/>
                </a:ln>
                <a:solidFill>
                  <a:srgbClr val="0F1419"/>
                </a:solidFill>
                <a:effectLst/>
                <a:uLnTx/>
                <a:uFillTx/>
                <a:latin typeface="Helvetica Neue LT"/>
                <a:ea typeface="+mn-ea"/>
                <a:cs typeface="+mn-cs"/>
              </a:rPr>
              <a:t>Create your account </a:t>
            </a: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pop up box will appear, and you’ll be guided through the sign up experience. You’ll be prompted to enter information such as your name and phone number or email address.</a:t>
            </a:r>
            <a:r>
              <a:rPr kumimoji="0" lang="en-US" sz="1800" b="0" i="0" u="none" strike="noStrike" kern="1200" cap="none" spc="0" normalizeH="0" baseline="0" noProof="0" dirty="0">
                <a:ln>
                  <a:noFill/>
                </a:ln>
                <a:solidFill>
                  <a:srgbClr val="0F1419"/>
                </a:solidFill>
                <a:effectLst/>
                <a:uLnTx/>
                <a:uFillTx/>
                <a:latin typeface="-apple-system"/>
                <a:ea typeface="+mn-ea"/>
                <a:cs typeface="+mn-cs"/>
              </a:rPr>
              <a:t> </a:t>
            </a: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You will be asked to verify these.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After entering your information, click </a:t>
            </a:r>
            <a:r>
              <a:rPr kumimoji="0" lang="en-US" sz="1800" b="1" i="0" u="none" strike="noStrike" kern="1200" cap="none" spc="0" normalizeH="0" baseline="0" noProof="0" dirty="0">
                <a:ln>
                  <a:noFill/>
                </a:ln>
                <a:solidFill>
                  <a:srgbClr val="0F1419"/>
                </a:solidFill>
                <a:effectLst/>
                <a:uLnTx/>
                <a:uFillTx/>
                <a:latin typeface="Helvetica Neue LT"/>
                <a:ea typeface="+mn-ea"/>
                <a:cs typeface="+mn-cs"/>
              </a:rPr>
              <a:t>Agree &amp; Join</a:t>
            </a: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a:t>
            </a:r>
            <a:endParaRPr kumimoji="0" lang="en-US" sz="1800" b="0" i="0" u="none" strike="noStrike" kern="1200" cap="none" spc="0" normalizeH="0" baseline="0" noProof="0" dirty="0">
              <a:ln>
                <a:noFill/>
              </a:ln>
              <a:solidFill>
                <a:srgbClr val="0F1419"/>
              </a:solidFill>
              <a:effectLst/>
              <a:uLnTx/>
              <a:uFillTx/>
              <a:latin typeface="-apple-syste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1419"/>
                </a:solidFill>
                <a:effectLst/>
                <a:uLnTx/>
                <a:uFillTx/>
                <a:latin typeface="Helvetica Neue LT"/>
                <a:ea typeface="+mn-ea"/>
                <a:cs typeface="+mn-cs"/>
              </a:rPr>
              <a:t>Customize your account.</a:t>
            </a:r>
            <a:endParaRPr kumimoji="0" lang="en-US" sz="1800" b="0" i="0" u="none" strike="noStrike" kern="1200" cap="none" spc="0" normalizeH="0" baseline="0" noProof="0" dirty="0">
              <a:ln>
                <a:noFill/>
              </a:ln>
              <a:solidFill>
                <a:srgbClr val="0F1419"/>
              </a:solidFill>
              <a:effectLst/>
              <a:uLnTx/>
              <a:uFillTx/>
              <a:latin typeface="-apple-system"/>
              <a:ea typeface="+mn-ea"/>
              <a:cs typeface="+mn-cs"/>
            </a:endParaRPr>
          </a:p>
        </p:txBody>
      </p:sp>
      <p:pic>
        <p:nvPicPr>
          <p:cNvPr id="6" name="Picture 5" descr="Graphical user interface&#10;&#10;Description automatically generated">
            <a:extLst>
              <a:ext uri="{FF2B5EF4-FFF2-40B4-BE49-F238E27FC236}">
                <a16:creationId xmlns:a16="http://schemas.microsoft.com/office/drawing/2014/main" id="{F90982CC-63D3-B246-A923-2F0DC9D1879A}"/>
              </a:ext>
            </a:extLst>
          </p:cNvPr>
          <p:cNvPicPr>
            <a:picLocks noChangeAspect="1"/>
          </p:cNvPicPr>
          <p:nvPr/>
        </p:nvPicPr>
        <p:blipFill>
          <a:blip r:embed="rId4"/>
          <a:stretch>
            <a:fillRect/>
          </a:stretch>
        </p:blipFill>
        <p:spPr>
          <a:xfrm>
            <a:off x="6569655" y="862201"/>
            <a:ext cx="4890931" cy="4734421"/>
          </a:xfrm>
          <a:prstGeom prst="rect">
            <a:avLst/>
          </a:prstGeom>
        </p:spPr>
      </p:pic>
    </p:spTree>
    <p:extLst>
      <p:ext uri="{BB962C8B-B14F-4D97-AF65-F5344CB8AC3E}">
        <p14:creationId xmlns:p14="http://schemas.microsoft.com/office/powerpoint/2010/main" val="62723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0023C55-0884-3A4C-AA16-2D529683FAEB}"/>
              </a:ext>
            </a:extLst>
          </p:cNvPr>
          <p:cNvPicPr>
            <a:picLocks noChangeAspect="1"/>
          </p:cNvPicPr>
          <p:nvPr/>
        </p:nvPicPr>
        <p:blipFill>
          <a:blip r:embed="rId3"/>
          <a:stretch>
            <a:fillRect/>
          </a:stretch>
        </p:blipFill>
        <p:spPr>
          <a:xfrm>
            <a:off x="2862193" y="-1"/>
            <a:ext cx="9329805" cy="6882329"/>
          </a:xfrm>
          <a:prstGeom prst="rect">
            <a:avLst/>
          </a:prstGeom>
        </p:spPr>
      </p:pic>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17</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 y="1167117"/>
            <a:ext cx="1975040" cy="1157171"/>
          </a:xfrm>
        </p:spPr>
        <p:txBody>
          <a:bodyPr>
            <a:normAutofit/>
          </a:bodyPr>
          <a:lstStyle/>
          <a:p>
            <a:r>
              <a:rPr lang="en-US" sz="3360" b="1" dirty="0">
                <a:latin typeface="Arial" panose="020B0604020202020204" pitchFamily="34" charset="0"/>
                <a:cs typeface="Arial" panose="020B0604020202020204" pitchFamily="34" charset="0"/>
              </a:rPr>
              <a:t>LinkedIn: Overview</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32574FD-6573-4A98-B20B-927A8BD82218}"/>
              </a:ext>
            </a:extLst>
          </p:cNvPr>
          <p:cNvSpPr/>
          <p:nvPr/>
        </p:nvSpPr>
        <p:spPr>
          <a:xfrm>
            <a:off x="6722232" y="5077366"/>
            <a:ext cx="1609725"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News Feed</a:t>
            </a:r>
          </a:p>
        </p:txBody>
      </p:sp>
      <p:sp>
        <p:nvSpPr>
          <p:cNvPr id="10" name="Rectangle 9">
            <a:extLst>
              <a:ext uri="{FF2B5EF4-FFF2-40B4-BE49-F238E27FC236}">
                <a16:creationId xmlns:a16="http://schemas.microsoft.com/office/drawing/2014/main" id="{D63CC2C4-422F-4638-ABA7-B99B0997DB01}"/>
              </a:ext>
            </a:extLst>
          </p:cNvPr>
          <p:cNvSpPr/>
          <p:nvPr/>
        </p:nvSpPr>
        <p:spPr>
          <a:xfrm>
            <a:off x="6115717" y="1285334"/>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Post Something</a:t>
            </a:r>
          </a:p>
        </p:txBody>
      </p:sp>
      <p:sp>
        <p:nvSpPr>
          <p:cNvPr id="11" name="Rectangle 10">
            <a:extLst>
              <a:ext uri="{FF2B5EF4-FFF2-40B4-BE49-F238E27FC236}">
                <a16:creationId xmlns:a16="http://schemas.microsoft.com/office/drawing/2014/main" id="{3B00DEA7-D609-4712-BEBB-9157E91844C1}"/>
              </a:ext>
            </a:extLst>
          </p:cNvPr>
          <p:cNvSpPr/>
          <p:nvPr/>
        </p:nvSpPr>
        <p:spPr>
          <a:xfrm>
            <a:off x="10088214" y="1159946"/>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Trends</a:t>
            </a:r>
          </a:p>
        </p:txBody>
      </p:sp>
      <p:sp>
        <p:nvSpPr>
          <p:cNvPr id="13" name="Rectangle 12">
            <a:extLst>
              <a:ext uri="{FF2B5EF4-FFF2-40B4-BE49-F238E27FC236}">
                <a16:creationId xmlns:a16="http://schemas.microsoft.com/office/drawing/2014/main" id="{069140F2-1860-4982-B567-B9F40526E60B}"/>
              </a:ext>
            </a:extLst>
          </p:cNvPr>
          <p:cNvSpPr/>
          <p:nvPr/>
        </p:nvSpPr>
        <p:spPr>
          <a:xfrm>
            <a:off x="8468967" y="366901"/>
            <a:ext cx="1619247"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Utility/Settings</a:t>
            </a:r>
          </a:p>
        </p:txBody>
      </p:sp>
      <p:sp>
        <p:nvSpPr>
          <p:cNvPr id="14" name="Rectangle 13">
            <a:extLst>
              <a:ext uri="{FF2B5EF4-FFF2-40B4-BE49-F238E27FC236}">
                <a16:creationId xmlns:a16="http://schemas.microsoft.com/office/drawing/2014/main" id="{7D62D4CE-3EB5-4A8C-A1B3-109D40FA17C8}"/>
              </a:ext>
            </a:extLst>
          </p:cNvPr>
          <p:cNvSpPr/>
          <p:nvPr/>
        </p:nvSpPr>
        <p:spPr>
          <a:xfrm>
            <a:off x="10431777" y="5889437"/>
            <a:ext cx="1619247" cy="660712"/>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Messages</a:t>
            </a:r>
          </a:p>
        </p:txBody>
      </p:sp>
    </p:spTree>
    <p:extLst>
      <p:ext uri="{BB962C8B-B14F-4D97-AF65-F5344CB8AC3E}">
        <p14:creationId xmlns:p14="http://schemas.microsoft.com/office/powerpoint/2010/main" val="1301318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A54D1053-6A11-714F-AB60-51EE038C68A7}"/>
              </a:ext>
            </a:extLst>
          </p:cNvPr>
          <p:cNvPicPr>
            <a:picLocks noChangeAspect="1"/>
          </p:cNvPicPr>
          <p:nvPr/>
        </p:nvPicPr>
        <p:blipFill>
          <a:blip r:embed="rId3"/>
          <a:stretch>
            <a:fillRect/>
          </a:stretch>
        </p:blipFill>
        <p:spPr>
          <a:xfrm>
            <a:off x="1379542" y="0"/>
            <a:ext cx="8087132" cy="6858000"/>
          </a:xfrm>
          <a:prstGeom prst="rect">
            <a:avLst/>
          </a:prstGeom>
        </p:spPr>
      </p:pic>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18</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940548" y="1255396"/>
            <a:ext cx="43414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32574FD-6573-4A98-B20B-927A8BD82218}"/>
              </a:ext>
            </a:extLst>
          </p:cNvPr>
          <p:cNvSpPr/>
          <p:nvPr/>
        </p:nvSpPr>
        <p:spPr>
          <a:xfrm>
            <a:off x="5192472" y="5354954"/>
            <a:ext cx="1609725"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Dashboard</a:t>
            </a:r>
          </a:p>
        </p:txBody>
      </p:sp>
      <p:sp>
        <p:nvSpPr>
          <p:cNvPr id="11" name="Rectangle 10">
            <a:extLst>
              <a:ext uri="{FF2B5EF4-FFF2-40B4-BE49-F238E27FC236}">
                <a16:creationId xmlns:a16="http://schemas.microsoft.com/office/drawing/2014/main" id="{3B00DEA7-D609-4712-BEBB-9157E91844C1}"/>
              </a:ext>
            </a:extLst>
          </p:cNvPr>
          <p:cNvSpPr/>
          <p:nvPr/>
        </p:nvSpPr>
        <p:spPr>
          <a:xfrm>
            <a:off x="3460298" y="3630128"/>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Suggestions</a:t>
            </a:r>
          </a:p>
        </p:txBody>
      </p:sp>
      <p:sp>
        <p:nvSpPr>
          <p:cNvPr id="13" name="Rectangle 12">
            <a:extLst>
              <a:ext uri="{FF2B5EF4-FFF2-40B4-BE49-F238E27FC236}">
                <a16:creationId xmlns:a16="http://schemas.microsoft.com/office/drawing/2014/main" id="{069140F2-1860-4982-B567-B9F40526E60B}"/>
              </a:ext>
            </a:extLst>
          </p:cNvPr>
          <p:cNvSpPr/>
          <p:nvPr/>
        </p:nvSpPr>
        <p:spPr>
          <a:xfrm>
            <a:off x="4801569" y="1140497"/>
            <a:ext cx="1619247"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Profile Info</a:t>
            </a:r>
          </a:p>
        </p:txBody>
      </p:sp>
    </p:spTree>
    <p:extLst>
      <p:ext uri="{BB962C8B-B14F-4D97-AF65-F5344CB8AC3E}">
        <p14:creationId xmlns:p14="http://schemas.microsoft.com/office/powerpoint/2010/main" val="230437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LinkedIn: Posting and Content</a:t>
            </a:r>
          </a:p>
        </p:txBody>
      </p:sp>
    </p:spTree>
    <p:extLst>
      <p:ext uri="{BB962C8B-B14F-4D97-AF65-F5344CB8AC3E}">
        <p14:creationId xmlns:p14="http://schemas.microsoft.com/office/powerpoint/2010/main" val="161940645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pic>
        <p:nvPicPr>
          <p:cNvPr id="3" name="Picture 2">
            <a:extLst>
              <a:ext uri="{FF2B5EF4-FFF2-40B4-BE49-F238E27FC236}">
                <a16:creationId xmlns:a16="http://schemas.microsoft.com/office/drawing/2014/main" id="{81F3E778-D319-4EB7-82A7-E2DCD00253C5}"/>
              </a:ext>
            </a:extLst>
          </p:cNvPr>
          <p:cNvPicPr>
            <a:picLocks noChangeAspect="1"/>
          </p:cNvPicPr>
          <p:nvPr/>
        </p:nvPicPr>
        <p:blipFill>
          <a:blip r:embed="rId7"/>
          <a:srcRect/>
          <a:stretch/>
        </p:blipFill>
        <p:spPr>
          <a:xfrm>
            <a:off x="2039802" y="1079454"/>
            <a:ext cx="8579521" cy="4242321"/>
          </a:xfrm>
          <a:prstGeom prst="rect">
            <a:avLst/>
          </a:prstGeom>
        </p:spPr>
      </p:pic>
    </p:spTree>
    <p:extLst>
      <p:ext uri="{BB962C8B-B14F-4D97-AF65-F5344CB8AC3E}">
        <p14:creationId xmlns:p14="http://schemas.microsoft.com/office/powerpoint/2010/main" val="371726853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ctrTitle"/>
          </p:nvPr>
        </p:nvSpPr>
        <p:spPr>
          <a:xfrm>
            <a:off x="411480" y="-367914"/>
            <a:ext cx="6696075" cy="1888903"/>
          </a:xfrm>
        </p:spPr>
        <p:txBody>
          <a:bodyPr vert="horz" lIns="91440" tIns="45720" rIns="91440" bIns="45720" rtlCol="0" anchor="ctr">
            <a:normAutofit/>
          </a:bodyPr>
          <a:lstStyle/>
          <a:p>
            <a:r>
              <a:rPr lang="en-US" sz="4400" b="1" dirty="0">
                <a:solidFill>
                  <a:schemeClr val="tx1"/>
                </a:solidFill>
                <a:latin typeface="Arial" panose="020B0604020202020204" pitchFamily="34" charset="0"/>
                <a:ea typeface="+mj-ea"/>
                <a:cs typeface="Arial" panose="020B0604020202020204" pitchFamily="34" charset="0"/>
              </a:rPr>
              <a:t>LinkedIn: How to Post</a:t>
            </a:r>
          </a:p>
        </p:txBody>
      </p:sp>
      <p:sp>
        <p:nvSpPr>
          <p:cNvPr id="45" name="TextBox 44">
            <a:extLst>
              <a:ext uri="{FF2B5EF4-FFF2-40B4-BE49-F238E27FC236}">
                <a16:creationId xmlns:a16="http://schemas.microsoft.com/office/drawing/2014/main" id="{50E8DFA1-FABE-4EBD-A8B3-48994D911045}"/>
              </a:ext>
            </a:extLst>
          </p:cNvPr>
          <p:cNvSpPr txBox="1"/>
          <p:nvPr/>
        </p:nvSpPr>
        <p:spPr>
          <a:xfrm>
            <a:off x="1054236" y="3912602"/>
            <a:ext cx="388923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Text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Photo/Video (short)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Sharing from a business’ page</a:t>
            </a:r>
          </a:p>
        </p:txBody>
      </p:sp>
      <p:pic>
        <p:nvPicPr>
          <p:cNvPr id="3" name="Picture 2" descr="Graphical user interface, text, application&#10;&#10;Description automatically generated">
            <a:extLst>
              <a:ext uri="{FF2B5EF4-FFF2-40B4-BE49-F238E27FC236}">
                <a16:creationId xmlns:a16="http://schemas.microsoft.com/office/drawing/2014/main" id="{37EE6534-AA96-774C-90A7-B0D5A8D8324C}"/>
              </a:ext>
            </a:extLst>
          </p:cNvPr>
          <p:cNvPicPr>
            <a:picLocks noChangeAspect="1"/>
          </p:cNvPicPr>
          <p:nvPr/>
        </p:nvPicPr>
        <p:blipFill>
          <a:blip r:embed="rId3"/>
          <a:stretch>
            <a:fillRect/>
          </a:stretch>
        </p:blipFill>
        <p:spPr>
          <a:xfrm>
            <a:off x="84455" y="1372661"/>
            <a:ext cx="6167543" cy="1405263"/>
          </a:xfrm>
          <a:prstGeom prst="rect">
            <a:avLst/>
          </a:prstGeom>
        </p:spPr>
      </p:pic>
      <p:pic>
        <p:nvPicPr>
          <p:cNvPr id="6" name="Picture 5" descr="Graphical user interface, text, application, chat or text message, email&#10;&#10;Description automatically generated">
            <a:extLst>
              <a:ext uri="{FF2B5EF4-FFF2-40B4-BE49-F238E27FC236}">
                <a16:creationId xmlns:a16="http://schemas.microsoft.com/office/drawing/2014/main" id="{24733D2A-9FF6-4944-9284-82B775001495}"/>
              </a:ext>
            </a:extLst>
          </p:cNvPr>
          <p:cNvPicPr>
            <a:picLocks noChangeAspect="1"/>
          </p:cNvPicPr>
          <p:nvPr/>
        </p:nvPicPr>
        <p:blipFill>
          <a:blip r:embed="rId4"/>
          <a:stretch>
            <a:fillRect/>
          </a:stretch>
        </p:blipFill>
        <p:spPr>
          <a:xfrm>
            <a:off x="7543021" y="386353"/>
            <a:ext cx="3804948" cy="253433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B16A2B8-D7AB-E646-90CF-38B922BA5472}"/>
              </a:ext>
            </a:extLst>
          </p:cNvPr>
          <p:cNvPicPr>
            <a:picLocks noChangeAspect="1"/>
          </p:cNvPicPr>
          <p:nvPr/>
        </p:nvPicPr>
        <p:blipFill>
          <a:blip r:embed="rId5"/>
          <a:stretch>
            <a:fillRect/>
          </a:stretch>
        </p:blipFill>
        <p:spPr>
          <a:xfrm>
            <a:off x="5279724" y="3243847"/>
            <a:ext cx="3239243" cy="3542365"/>
          </a:xfrm>
          <a:prstGeom prst="rect">
            <a:avLst/>
          </a:prstGeom>
        </p:spPr>
      </p:pic>
    </p:spTree>
    <p:extLst>
      <p:ext uri="{BB962C8B-B14F-4D97-AF65-F5344CB8AC3E}">
        <p14:creationId xmlns:p14="http://schemas.microsoft.com/office/powerpoint/2010/main" val="113766364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ctrTitle"/>
          </p:nvPr>
        </p:nvSpPr>
        <p:spPr>
          <a:xfrm>
            <a:off x="816111" y="-367914"/>
            <a:ext cx="8084820" cy="1888903"/>
          </a:xfrm>
        </p:spPr>
        <p:txBody>
          <a:bodyPr vert="horz" lIns="91440" tIns="45720" rIns="91440" bIns="45720" rtlCol="0" anchor="ctr">
            <a:normAutofit/>
          </a:bodyPr>
          <a:lstStyle/>
          <a:p>
            <a:r>
              <a:rPr lang="en-US" sz="4400" b="1" dirty="0">
                <a:solidFill>
                  <a:srgbClr val="DB512D"/>
                </a:solidFill>
                <a:latin typeface="Arial" panose="020B0604020202020204" pitchFamily="34" charset="0"/>
                <a:ea typeface="+mj-ea"/>
                <a:cs typeface="Arial" panose="020B0604020202020204" pitchFamily="34" charset="0"/>
              </a:rPr>
              <a:t>LinkedIn: Ways to Interact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10" name="TextBox 9">
            <a:extLst>
              <a:ext uri="{FF2B5EF4-FFF2-40B4-BE49-F238E27FC236}">
                <a16:creationId xmlns:a16="http://schemas.microsoft.com/office/drawing/2014/main" id="{E45533C2-9F60-40A6-A8FE-53F0A20202B1}"/>
              </a:ext>
            </a:extLst>
          </p:cNvPr>
          <p:cNvSpPr txBox="1"/>
          <p:nvPr/>
        </p:nvSpPr>
        <p:spPr>
          <a:xfrm>
            <a:off x="6762750" y="1238250"/>
            <a:ext cx="438359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Commenting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React (like, love, celebrate,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Share</a:t>
            </a:r>
          </a:p>
        </p:txBody>
      </p:sp>
      <p:pic>
        <p:nvPicPr>
          <p:cNvPr id="3" name="Picture 2" descr="Graphical user interface, text, application&#10;&#10;Description automatically generated">
            <a:extLst>
              <a:ext uri="{FF2B5EF4-FFF2-40B4-BE49-F238E27FC236}">
                <a16:creationId xmlns:a16="http://schemas.microsoft.com/office/drawing/2014/main" id="{53099F84-E444-624F-B63D-5852290BAE23}"/>
              </a:ext>
            </a:extLst>
          </p:cNvPr>
          <p:cNvPicPr>
            <a:picLocks noChangeAspect="1"/>
          </p:cNvPicPr>
          <p:nvPr/>
        </p:nvPicPr>
        <p:blipFill>
          <a:blip r:embed="rId4"/>
          <a:stretch>
            <a:fillRect/>
          </a:stretch>
        </p:blipFill>
        <p:spPr>
          <a:xfrm>
            <a:off x="202717" y="3832258"/>
            <a:ext cx="9891903" cy="1728325"/>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CF60084B-D792-0F4E-9ED0-A67026DF7DF2}"/>
              </a:ext>
            </a:extLst>
          </p:cNvPr>
          <p:cNvPicPr>
            <a:picLocks noChangeAspect="1"/>
          </p:cNvPicPr>
          <p:nvPr/>
        </p:nvPicPr>
        <p:blipFill>
          <a:blip r:embed="rId5"/>
          <a:stretch>
            <a:fillRect/>
          </a:stretch>
        </p:blipFill>
        <p:spPr>
          <a:xfrm>
            <a:off x="202717" y="1520989"/>
            <a:ext cx="5444367" cy="2025811"/>
          </a:xfrm>
          <a:prstGeom prst="rect">
            <a:avLst/>
          </a:prstGeom>
        </p:spPr>
      </p:pic>
    </p:spTree>
    <p:extLst>
      <p:ext uri="{BB962C8B-B14F-4D97-AF65-F5344CB8AC3E}">
        <p14:creationId xmlns:p14="http://schemas.microsoft.com/office/powerpoint/2010/main" val="255859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701811" y="306324"/>
            <a:ext cx="6894576" cy="1783080"/>
          </a:xfrm>
        </p:spPr>
        <p:txBody>
          <a:bodyPr vert="horz" lIns="91440" tIns="45720" rIns="91440" bIns="45720" rtlCol="0" anchor="b">
            <a:normAutofit/>
          </a:bodyPr>
          <a:lstStyle/>
          <a:p>
            <a:r>
              <a:rPr lang="en-US" sz="5400" b="1" dirty="0">
                <a:solidFill>
                  <a:srgbClr val="004473"/>
                </a:solidFill>
                <a:latin typeface="Arial" panose="020B0604020202020204" pitchFamily="34" charset="0"/>
                <a:ea typeface="+mj-ea"/>
                <a:cs typeface="Arial" panose="020B0604020202020204" pitchFamily="34" charset="0"/>
              </a:rPr>
              <a:t>Easterseals on LinkedIn</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895E6473-29B7-493E-AAEB-1B03BF0BB3C5}"/>
              </a:ext>
            </a:extLst>
          </p:cNvPr>
          <p:cNvSpPr txBox="1"/>
          <p:nvPr/>
        </p:nvSpPr>
        <p:spPr>
          <a:xfrm>
            <a:off x="640080" y="2706624"/>
            <a:ext cx="6075352" cy="3483864"/>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Follow</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hlinkClick r:id="rId3"/>
              </a:rPr>
              <a:t>https://www.linkedin.com/company/easterseals/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Look for your local affiliate page: </a:t>
            </a:r>
            <a:r>
              <a:rPr kumimoji="0" lang="en-US" sz="2000" b="0" i="0" u="none" strike="noStrike" kern="1200" cap="none" spc="0" normalizeH="0" baseline="0" noProof="0" dirty="0">
                <a:ln>
                  <a:noFill/>
                </a:ln>
                <a:solidFill>
                  <a:srgbClr val="000000"/>
                </a:solidFill>
                <a:effectLst/>
                <a:uLnTx/>
                <a:uFillTx/>
                <a:latin typeface="Calibri"/>
                <a:ea typeface="+mn-ea"/>
                <a:cs typeface="+mn-cs"/>
                <a:hlinkClick r:id="rId4"/>
              </a:rPr>
              <a:t>https://www.easterseals.com/connect-locally/</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Like and comment on posts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Share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Easterseals</a:t>
            </a:r>
            <a:r>
              <a:rPr kumimoji="0" lang="en-US" sz="2000" b="0" i="0" u="none" strike="noStrike" kern="1200" cap="none" spc="0" normalizeH="0" baseline="0" noProof="0" dirty="0">
                <a:ln>
                  <a:noFill/>
                </a:ln>
                <a:solidFill>
                  <a:srgbClr val="000000"/>
                </a:solidFill>
                <a:effectLst/>
                <a:uLnTx/>
                <a:uFillTx/>
                <a:latin typeface="Calibri"/>
                <a:ea typeface="+mn-ea"/>
                <a:cs typeface="+mn-cs"/>
              </a:rPr>
              <a:t>’ posts with additional comments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Use #Easterseals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Mention Easterseals in conversations around education, health, and employment for people with disabilities, families and communities. </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1200" b="0" i="0" u="none" strike="noStrike" kern="1200" cap="none" spc="300" normalizeH="0" baseline="0" noProof="0">
                <a:ln>
                  <a:noFill/>
                </a:ln>
                <a:solidFill>
                  <a:srgbClr val="000000">
                    <a:tint val="75000"/>
                  </a:srgb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720"/>
                </a:spcAft>
                <a:buClrTx/>
                <a:buSzTx/>
                <a:buFontTx/>
                <a:buNone/>
                <a:tabLst/>
                <a:defRPr/>
              </a:pPr>
              <a:t>22</a:t>
            </a:fld>
            <a:endParaRPr kumimoji="0" lang="en-US" sz="1200" b="0" i="0" u="none" strike="noStrike" kern="1200" cap="none" spc="300" normalizeH="0" baseline="0" noProof="0">
              <a:ln>
                <a:noFill/>
              </a:ln>
              <a:solidFill>
                <a:srgbClr val="000000">
                  <a:tint val="75000"/>
                </a:srgbClr>
              </a:solidFill>
              <a:effectLst/>
              <a:uLnTx/>
              <a:uFillTx/>
              <a:latin typeface="Calibri"/>
              <a:ea typeface="+mn-ea"/>
              <a:cs typeface="Arial" charset="0"/>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14444" y="1167448"/>
            <a:ext cx="4341412"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
                <a:srgbClr val="DB512D"/>
              </a:buClr>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3B9735ED-6C41-704A-A3B5-065BCE3279A4}"/>
              </a:ext>
            </a:extLst>
          </p:cNvPr>
          <p:cNvPicPr>
            <a:picLocks noChangeAspect="1"/>
          </p:cNvPicPr>
          <p:nvPr/>
        </p:nvPicPr>
        <p:blipFill>
          <a:blip r:embed="rId6"/>
          <a:stretch>
            <a:fillRect/>
          </a:stretch>
        </p:blipFill>
        <p:spPr>
          <a:xfrm>
            <a:off x="6715432" y="484763"/>
            <a:ext cx="5155854" cy="5705725"/>
          </a:xfrm>
          <a:prstGeom prst="rect">
            <a:avLst/>
          </a:prstGeom>
        </p:spPr>
      </p:pic>
    </p:spTree>
    <p:extLst>
      <p:ext uri="{BB962C8B-B14F-4D97-AF65-F5344CB8AC3E}">
        <p14:creationId xmlns:p14="http://schemas.microsoft.com/office/powerpoint/2010/main" val="329005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4949311" y="3860162"/>
            <a:ext cx="6778751" cy="1516014"/>
          </a:xfrm>
        </p:spPr>
        <p:txBody>
          <a:bodyPr vert="horz" lIns="91440" tIns="45720" rIns="91440" bIns="45720" rtlCol="0" anchor="b">
            <a:normAutofit/>
          </a:bodyPr>
          <a:lstStyle/>
          <a:p>
            <a:r>
              <a:rPr lang="en-US" sz="4800" b="1" kern="1200" dirty="0">
                <a:solidFill>
                  <a:srgbClr val="FFFFFF"/>
                </a:solidFill>
                <a:latin typeface="Arial" panose="020B0604020202020204" pitchFamily="34" charset="0"/>
                <a:ea typeface="+mj-ea"/>
                <a:cs typeface="Arial" panose="020B0604020202020204" pitchFamily="34" charset="0"/>
              </a:rPr>
              <a:t>Easterseals on LinkedIn</a:t>
            </a:r>
          </a:p>
        </p:txBody>
      </p:sp>
      <p:cxnSp>
        <p:nvCxnSpPr>
          <p:cNvPr id="22" name="Straight Connector 2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9057372" y="6536267"/>
            <a:ext cx="2743200" cy="306928"/>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1200" b="0" i="0" u="none" strike="noStrike" kern="1200" cap="none" spc="300" normalizeH="0" baseline="0" noProof="0">
                <a:ln>
                  <a:noFill/>
                </a:ln>
                <a:solidFill>
                  <a:srgbClr val="000000">
                    <a:tint val="75000"/>
                  </a:srgb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720"/>
                </a:spcAft>
                <a:buClrTx/>
                <a:buSzTx/>
                <a:buFontTx/>
                <a:buNone/>
                <a:tabLst/>
                <a:defRPr/>
              </a:pPr>
              <a:t>23</a:t>
            </a:fld>
            <a:endParaRPr kumimoji="0" lang="en-US" sz="1200" b="0" i="0" u="none" strike="noStrike" kern="1200" cap="none" spc="300" normalizeH="0" baseline="0" noProof="0">
              <a:ln>
                <a:noFill/>
              </a:ln>
              <a:solidFill>
                <a:srgbClr val="000000">
                  <a:tint val="75000"/>
                </a:srgbClr>
              </a:solidFill>
              <a:effectLst/>
              <a:uLnTx/>
              <a:uFillTx/>
              <a:latin typeface="Calibri"/>
              <a:ea typeface="+mn-ea"/>
              <a:cs typeface="Arial" charset="0"/>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descr="Graphical user interface, application, website&#10;&#10;Description automatically generated">
            <a:extLst>
              <a:ext uri="{FF2B5EF4-FFF2-40B4-BE49-F238E27FC236}">
                <a16:creationId xmlns:a16="http://schemas.microsoft.com/office/drawing/2014/main" id="{0B940BD2-D1AC-C04E-A961-2FEEA2110ECE}"/>
              </a:ext>
            </a:extLst>
          </p:cNvPr>
          <p:cNvPicPr>
            <a:picLocks noChangeAspect="1"/>
          </p:cNvPicPr>
          <p:nvPr/>
        </p:nvPicPr>
        <p:blipFill>
          <a:blip r:embed="rId4"/>
          <a:stretch>
            <a:fillRect/>
          </a:stretch>
        </p:blipFill>
        <p:spPr>
          <a:xfrm>
            <a:off x="116474" y="2123533"/>
            <a:ext cx="3193885" cy="4719662"/>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3D4B7BE2-388E-094D-B604-F181591AA401}"/>
              </a:ext>
            </a:extLst>
          </p:cNvPr>
          <p:cNvPicPr>
            <a:picLocks noChangeAspect="1"/>
          </p:cNvPicPr>
          <p:nvPr/>
        </p:nvPicPr>
        <p:blipFill>
          <a:blip r:embed="rId5"/>
          <a:stretch>
            <a:fillRect/>
          </a:stretch>
        </p:blipFill>
        <p:spPr>
          <a:xfrm>
            <a:off x="8881643" y="197196"/>
            <a:ext cx="3030497" cy="3150841"/>
          </a:xfrm>
          <a:prstGeom prst="rect">
            <a:avLst/>
          </a:prstGeom>
        </p:spPr>
      </p:pic>
      <p:pic>
        <p:nvPicPr>
          <p:cNvPr id="10" name="Picture 9" descr="A person sitting at a desk with a computer&#10;&#10;Description automatically generated with low confidence">
            <a:extLst>
              <a:ext uri="{FF2B5EF4-FFF2-40B4-BE49-F238E27FC236}">
                <a16:creationId xmlns:a16="http://schemas.microsoft.com/office/drawing/2014/main" id="{0C7CFEB9-60EC-244D-AF41-CA51737BCC37}"/>
              </a:ext>
            </a:extLst>
          </p:cNvPr>
          <p:cNvPicPr>
            <a:picLocks noChangeAspect="1"/>
          </p:cNvPicPr>
          <p:nvPr/>
        </p:nvPicPr>
        <p:blipFill>
          <a:blip r:embed="rId6"/>
          <a:stretch>
            <a:fillRect/>
          </a:stretch>
        </p:blipFill>
        <p:spPr>
          <a:xfrm>
            <a:off x="5951245" y="197196"/>
            <a:ext cx="2930398" cy="3072958"/>
          </a:xfrm>
          <a:prstGeom prst="rect">
            <a:avLst/>
          </a:prstGeom>
        </p:spPr>
      </p:pic>
      <p:pic>
        <p:nvPicPr>
          <p:cNvPr id="12" name="Picture 11" descr="A person holding a glass&#10;&#10;Description automatically generated with low confidence">
            <a:extLst>
              <a:ext uri="{FF2B5EF4-FFF2-40B4-BE49-F238E27FC236}">
                <a16:creationId xmlns:a16="http://schemas.microsoft.com/office/drawing/2014/main" id="{5A1B21BD-9877-D74B-9292-A5837AD76E35}"/>
              </a:ext>
            </a:extLst>
          </p:cNvPr>
          <p:cNvPicPr>
            <a:picLocks noChangeAspect="1"/>
          </p:cNvPicPr>
          <p:nvPr/>
        </p:nvPicPr>
        <p:blipFill>
          <a:blip r:embed="rId7"/>
          <a:stretch>
            <a:fillRect/>
          </a:stretch>
        </p:blipFill>
        <p:spPr>
          <a:xfrm>
            <a:off x="3833736" y="136929"/>
            <a:ext cx="1983743" cy="3271373"/>
          </a:xfrm>
          <a:prstGeom prst="rect">
            <a:avLst/>
          </a:prstGeom>
        </p:spPr>
      </p:pic>
    </p:spTree>
    <p:extLst>
      <p:ext uri="{BB962C8B-B14F-4D97-AF65-F5344CB8AC3E}">
        <p14:creationId xmlns:p14="http://schemas.microsoft.com/office/powerpoint/2010/main" val="3125372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1A86578F-5599-7E47-A5B5-F1125AA7EF13}"/>
              </a:ext>
            </a:extLst>
          </p:cNvPr>
          <p:cNvPicPr>
            <a:picLocks noGrp="1" noChangeAspect="1"/>
          </p:cNvPicPr>
          <p:nvPr>
            <p:ph idx="1"/>
          </p:nvPr>
        </p:nvPicPr>
        <p:blipFill>
          <a:blip r:embed="rId2"/>
          <a:stretch>
            <a:fillRect/>
          </a:stretch>
        </p:blipFill>
        <p:spPr>
          <a:xfrm>
            <a:off x="673814" y="1902015"/>
            <a:ext cx="2432518" cy="4351338"/>
          </a:xfrm>
        </p:spPr>
      </p:pic>
      <p:sp>
        <p:nvSpPr>
          <p:cNvPr id="7" name="Rectangle 6">
            <a:extLst>
              <a:ext uri="{FF2B5EF4-FFF2-40B4-BE49-F238E27FC236}">
                <a16:creationId xmlns:a16="http://schemas.microsoft.com/office/drawing/2014/main" id="{F504B658-846A-0540-A121-7BDB5EF502D3}"/>
              </a:ext>
            </a:extLst>
          </p:cNvPr>
          <p:cNvSpPr/>
          <p:nvPr/>
        </p:nvSpPr>
        <p:spPr>
          <a:xfrm>
            <a:off x="770729" y="1100376"/>
            <a:ext cx="2238689" cy="535421"/>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News and Resources</a:t>
            </a:r>
          </a:p>
        </p:txBody>
      </p:sp>
      <p:pic>
        <p:nvPicPr>
          <p:cNvPr id="9" name="Picture 8" descr="Graphical user interface, application&#10;&#10;Description automatically generated">
            <a:extLst>
              <a:ext uri="{FF2B5EF4-FFF2-40B4-BE49-F238E27FC236}">
                <a16:creationId xmlns:a16="http://schemas.microsoft.com/office/drawing/2014/main" id="{B7C8443E-22FB-5546-B699-EE0136791419}"/>
              </a:ext>
            </a:extLst>
          </p:cNvPr>
          <p:cNvPicPr>
            <a:picLocks noChangeAspect="1"/>
          </p:cNvPicPr>
          <p:nvPr/>
        </p:nvPicPr>
        <p:blipFill>
          <a:blip r:embed="rId3"/>
          <a:stretch>
            <a:fillRect/>
          </a:stretch>
        </p:blipFill>
        <p:spPr>
          <a:xfrm>
            <a:off x="3541853" y="1902013"/>
            <a:ext cx="3573926" cy="4351337"/>
          </a:xfrm>
          <a:prstGeom prst="rect">
            <a:avLst/>
          </a:prstGeom>
        </p:spPr>
      </p:pic>
      <p:sp>
        <p:nvSpPr>
          <p:cNvPr id="10" name="Rectangle 9">
            <a:extLst>
              <a:ext uri="{FF2B5EF4-FFF2-40B4-BE49-F238E27FC236}">
                <a16:creationId xmlns:a16="http://schemas.microsoft.com/office/drawing/2014/main" id="{C20B0D6A-B7AF-B746-8377-84B7A277EEF3}"/>
              </a:ext>
            </a:extLst>
          </p:cNvPr>
          <p:cNvSpPr/>
          <p:nvPr/>
        </p:nvSpPr>
        <p:spPr>
          <a:xfrm>
            <a:off x="4676172" y="1100376"/>
            <a:ext cx="1564513" cy="535421"/>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Network</a:t>
            </a:r>
          </a:p>
        </p:txBody>
      </p:sp>
      <p:pic>
        <p:nvPicPr>
          <p:cNvPr id="12" name="Picture 11" descr="Graphical user interface, application&#10;&#10;Description automatically generated">
            <a:extLst>
              <a:ext uri="{FF2B5EF4-FFF2-40B4-BE49-F238E27FC236}">
                <a16:creationId xmlns:a16="http://schemas.microsoft.com/office/drawing/2014/main" id="{4F6B8D1B-795F-BC4C-B1B3-4760E8B29994}"/>
              </a:ext>
            </a:extLst>
          </p:cNvPr>
          <p:cNvPicPr>
            <a:picLocks noChangeAspect="1"/>
          </p:cNvPicPr>
          <p:nvPr/>
        </p:nvPicPr>
        <p:blipFill>
          <a:blip r:embed="rId4"/>
          <a:stretch>
            <a:fillRect/>
          </a:stretch>
        </p:blipFill>
        <p:spPr>
          <a:xfrm>
            <a:off x="7551300" y="1902013"/>
            <a:ext cx="1887569" cy="3963077"/>
          </a:xfrm>
          <a:prstGeom prst="rect">
            <a:avLst/>
          </a:prstGeom>
        </p:spPr>
      </p:pic>
      <p:sp>
        <p:nvSpPr>
          <p:cNvPr id="13" name="Rectangle 12">
            <a:extLst>
              <a:ext uri="{FF2B5EF4-FFF2-40B4-BE49-F238E27FC236}">
                <a16:creationId xmlns:a16="http://schemas.microsoft.com/office/drawing/2014/main" id="{98719CB2-CCEC-1443-BC34-73DF1587AC7B}"/>
              </a:ext>
            </a:extLst>
          </p:cNvPr>
          <p:cNvSpPr/>
          <p:nvPr/>
        </p:nvSpPr>
        <p:spPr>
          <a:xfrm>
            <a:off x="7805425" y="1100376"/>
            <a:ext cx="1361723" cy="535421"/>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Jobs</a:t>
            </a:r>
          </a:p>
        </p:txBody>
      </p:sp>
    </p:spTree>
    <p:extLst>
      <p:ext uri="{BB962C8B-B14F-4D97-AF65-F5344CB8AC3E}">
        <p14:creationId xmlns:p14="http://schemas.microsoft.com/office/powerpoint/2010/main" val="289918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68652" y="-49180"/>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61" y="5656814"/>
            <a:ext cx="2241349" cy="876710"/>
          </a:xfrm>
          <a:prstGeom prst="rect">
            <a:avLst/>
          </a:prstGeom>
        </p:spPr>
      </p:pic>
      <p:sp>
        <p:nvSpPr>
          <p:cNvPr id="7" name="TextBox 6"/>
          <p:cNvSpPr txBox="1"/>
          <p:nvPr/>
        </p:nvSpPr>
        <p:spPr>
          <a:xfrm>
            <a:off x="387788" y="3464414"/>
            <a:ext cx="11503159" cy="2677656"/>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54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74218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Twitter: Getting Set Up</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1858758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4</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Facebook: Creating an Account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a:extLst>
              <a:ext uri="{FF2B5EF4-FFF2-40B4-BE49-F238E27FC236}">
                <a16:creationId xmlns:a16="http://schemas.microsoft.com/office/drawing/2014/main" id="{2D44659D-604D-4ACC-8150-20BDFE3EB65A}"/>
              </a:ext>
            </a:extLst>
          </p:cNvPr>
          <p:cNvPicPr>
            <a:picLocks noChangeAspect="1"/>
          </p:cNvPicPr>
          <p:nvPr/>
        </p:nvPicPr>
        <p:blipFill>
          <a:blip r:embed="rId4"/>
          <a:srcRect/>
          <a:stretch/>
        </p:blipFill>
        <p:spPr>
          <a:xfrm>
            <a:off x="6466234" y="1123425"/>
            <a:ext cx="4387427" cy="461114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CF541EB-34A2-4FBC-ACD9-D91FBA894AF8}"/>
              </a:ext>
            </a:extLst>
          </p:cNvPr>
          <p:cNvSpPr txBox="1"/>
          <p:nvPr/>
        </p:nvSpPr>
        <p:spPr>
          <a:xfrm>
            <a:off x="604878" y="1513426"/>
            <a:ext cx="5157747" cy="3970318"/>
          </a:xfrm>
          <a:prstGeom prst="rect">
            <a:avLst/>
          </a:prstGeom>
          <a:noFill/>
        </p:spPr>
        <p:txBody>
          <a:bodyPr wrap="square" rtlCol="0">
            <a:spAutoFit/>
          </a:bodyPr>
          <a:lstStyle/>
          <a:p>
            <a:pPr marL="285750" indent="-285750" algn="l">
              <a:buFont typeface="Arial" panose="020B0604020202020204" pitchFamily="34" charset="0"/>
              <a:buChar char="•"/>
            </a:pPr>
            <a:r>
              <a:rPr lang="en-US" b="0" i="0" dirty="0">
                <a:solidFill>
                  <a:srgbClr val="0F1419"/>
                </a:solidFill>
                <a:effectLst/>
                <a:latin typeface="Helvetica Neue LT"/>
              </a:rPr>
              <a:t>Go to </a:t>
            </a:r>
            <a:r>
              <a:rPr lang="en-US" b="0" i="0" dirty="0">
                <a:solidFill>
                  <a:srgbClr val="0F1419"/>
                </a:solidFill>
                <a:effectLst/>
                <a:latin typeface="Helvetica Neue LT"/>
                <a:hlinkClick r:id="rId5"/>
              </a:rPr>
              <a:t>twitter.com/signup</a:t>
            </a:r>
            <a:r>
              <a:rPr lang="en-US" b="0" i="0" dirty="0">
                <a:solidFill>
                  <a:srgbClr val="0F1419"/>
                </a:solidFill>
                <a:effectLst/>
                <a:latin typeface="Helvetica Neue LT"/>
              </a:rPr>
              <a:t>.</a:t>
            </a:r>
            <a:endParaRPr lang="en-US" dirty="0">
              <a:solidFill>
                <a:srgbClr val="0F1419"/>
              </a:solidFill>
              <a:latin typeface="-apple-system"/>
            </a:endParaRPr>
          </a:p>
          <a:p>
            <a:pPr marL="285750" indent="-285750" algn="l">
              <a:buFont typeface="Arial" panose="020B0604020202020204" pitchFamily="34" charset="0"/>
              <a:buChar char="•"/>
            </a:pPr>
            <a:r>
              <a:rPr lang="en-US" b="0" i="0" dirty="0">
                <a:solidFill>
                  <a:srgbClr val="0F1419"/>
                </a:solidFill>
                <a:effectLst/>
                <a:latin typeface="Helvetica Neue LT"/>
              </a:rPr>
              <a:t>Click the </a:t>
            </a:r>
            <a:r>
              <a:rPr lang="en-US" b="1" i="0" dirty="0">
                <a:solidFill>
                  <a:srgbClr val="0F1419"/>
                </a:solidFill>
                <a:effectLst/>
                <a:latin typeface="Helvetica Neue LT"/>
              </a:rPr>
              <a:t>sign up</a:t>
            </a:r>
            <a:r>
              <a:rPr lang="en-US" b="0" i="0" dirty="0">
                <a:solidFill>
                  <a:srgbClr val="0F1419"/>
                </a:solidFill>
                <a:effectLst/>
                <a:latin typeface="Helvetica Neue LT"/>
              </a:rPr>
              <a:t> button.</a:t>
            </a:r>
            <a:r>
              <a:rPr lang="en-US" b="0" i="0" dirty="0">
                <a:solidFill>
                  <a:srgbClr val="0F1419"/>
                </a:solidFill>
                <a:effectLst/>
                <a:latin typeface="-apple-system"/>
              </a:rPr>
              <a:t> </a:t>
            </a:r>
          </a:p>
          <a:p>
            <a:pPr marL="285750" indent="-285750" algn="l">
              <a:buFont typeface="Arial" panose="020B0604020202020204" pitchFamily="34" charset="0"/>
              <a:buChar char="•"/>
            </a:pPr>
            <a:r>
              <a:rPr lang="en-US" b="0" i="0" dirty="0">
                <a:solidFill>
                  <a:srgbClr val="0F1419"/>
                </a:solidFill>
                <a:effectLst/>
                <a:latin typeface="Helvetica Neue LT"/>
              </a:rPr>
              <a:t>A </a:t>
            </a:r>
            <a:r>
              <a:rPr lang="en-US" b="1" i="0" dirty="0">
                <a:solidFill>
                  <a:srgbClr val="0F1419"/>
                </a:solidFill>
                <a:effectLst/>
                <a:latin typeface="Helvetica Neue LT"/>
              </a:rPr>
              <a:t>Create your account </a:t>
            </a:r>
            <a:r>
              <a:rPr lang="en-US" b="0" i="0" dirty="0">
                <a:solidFill>
                  <a:srgbClr val="0F1419"/>
                </a:solidFill>
                <a:effectLst/>
                <a:latin typeface="Helvetica Neue LT"/>
              </a:rPr>
              <a:t>pop up box will appear, and you’ll be guided through our sign up experience. You’ll be prompted to enter information such as your name and phone number or email address.</a:t>
            </a:r>
            <a:r>
              <a:rPr lang="en-US" dirty="0">
                <a:solidFill>
                  <a:srgbClr val="0F1419"/>
                </a:solidFill>
                <a:latin typeface="-apple-system"/>
              </a:rPr>
              <a:t> </a:t>
            </a:r>
            <a:r>
              <a:rPr lang="en-US" dirty="0">
                <a:solidFill>
                  <a:srgbClr val="0F1419"/>
                </a:solidFill>
                <a:latin typeface="Helvetica Neue LT"/>
              </a:rPr>
              <a:t>You will be asked to verify these. </a:t>
            </a:r>
          </a:p>
          <a:p>
            <a:pPr marL="285750" indent="-285750" algn="l">
              <a:buFont typeface="Arial" panose="020B0604020202020204" pitchFamily="34" charset="0"/>
              <a:buChar char="•"/>
            </a:pPr>
            <a:r>
              <a:rPr lang="en-US" b="0" i="0" dirty="0">
                <a:solidFill>
                  <a:srgbClr val="0F1419"/>
                </a:solidFill>
                <a:effectLst/>
                <a:latin typeface="Helvetica Neue LT"/>
              </a:rPr>
              <a:t>After entering your information, click </a:t>
            </a:r>
            <a:r>
              <a:rPr lang="en-US" b="1" i="0" dirty="0">
                <a:solidFill>
                  <a:srgbClr val="0F1419"/>
                </a:solidFill>
                <a:effectLst/>
                <a:latin typeface="Helvetica Neue LT"/>
              </a:rPr>
              <a:t>Next</a:t>
            </a:r>
            <a:r>
              <a:rPr lang="en-US" b="0" i="0" dirty="0">
                <a:solidFill>
                  <a:srgbClr val="0F1419"/>
                </a:solidFill>
                <a:effectLst/>
                <a:latin typeface="Helvetica Neue LT"/>
              </a:rPr>
              <a:t>.</a:t>
            </a:r>
            <a:endParaRPr lang="en-US" dirty="0">
              <a:solidFill>
                <a:srgbClr val="0F1419"/>
              </a:solidFill>
              <a:latin typeface="-apple-system"/>
            </a:endParaRPr>
          </a:p>
          <a:p>
            <a:pPr marL="285750" indent="-285750" algn="l">
              <a:buFont typeface="Arial" panose="020B0604020202020204" pitchFamily="34" charset="0"/>
              <a:buChar char="•"/>
            </a:pPr>
            <a:r>
              <a:rPr lang="en-US" b="0" i="0" dirty="0">
                <a:solidFill>
                  <a:srgbClr val="0F1419"/>
                </a:solidFill>
                <a:effectLst/>
                <a:latin typeface="Helvetica Neue LT"/>
              </a:rPr>
              <a:t>In the </a:t>
            </a:r>
            <a:r>
              <a:rPr lang="en-US" b="1" i="0" dirty="0">
                <a:solidFill>
                  <a:srgbClr val="0F1419"/>
                </a:solidFill>
                <a:effectLst/>
                <a:latin typeface="Helvetica Neue LT"/>
              </a:rPr>
              <a:t>Customize your experience</a:t>
            </a:r>
            <a:r>
              <a:rPr lang="en-US" b="0" i="0" dirty="0">
                <a:solidFill>
                  <a:srgbClr val="0F1419"/>
                </a:solidFill>
                <a:effectLst/>
                <a:latin typeface="Helvetica Neue LT"/>
              </a:rPr>
              <a:t> pop up box, </a:t>
            </a:r>
            <a:r>
              <a:rPr lang="en-US" b="1" i="0" dirty="0">
                <a:solidFill>
                  <a:srgbClr val="0F1419"/>
                </a:solidFill>
                <a:effectLst/>
                <a:latin typeface="Helvetica Neue LT"/>
              </a:rPr>
              <a:t>check</a:t>
            </a:r>
            <a:r>
              <a:rPr lang="en-US" b="0" i="0" dirty="0">
                <a:solidFill>
                  <a:srgbClr val="0F1419"/>
                </a:solidFill>
                <a:effectLst/>
                <a:latin typeface="Helvetica Neue LT"/>
              </a:rPr>
              <a:t> whether you’d like to track where you see Twitter content across the web and click </a:t>
            </a:r>
            <a:r>
              <a:rPr lang="en-US" b="1" i="0" dirty="0">
                <a:solidFill>
                  <a:srgbClr val="0F1419"/>
                </a:solidFill>
                <a:effectLst/>
                <a:latin typeface="Helvetica Neue LT"/>
              </a:rPr>
              <a:t>Next</a:t>
            </a:r>
            <a:r>
              <a:rPr lang="en-US" b="0" i="0" dirty="0">
                <a:solidFill>
                  <a:srgbClr val="0F1419"/>
                </a:solidFill>
                <a:effectLst/>
                <a:latin typeface="Helvetica Neue LT"/>
              </a:rPr>
              <a:t>.</a:t>
            </a:r>
          </a:p>
          <a:p>
            <a:pPr marL="285750" indent="-285750" algn="l">
              <a:buFont typeface="Arial" panose="020B0604020202020204" pitchFamily="34" charset="0"/>
              <a:buChar char="•"/>
            </a:pPr>
            <a:r>
              <a:rPr lang="en-US" dirty="0">
                <a:solidFill>
                  <a:srgbClr val="0F1419"/>
                </a:solidFill>
                <a:latin typeface="Helvetica Neue LT"/>
              </a:rPr>
              <a:t>Customize your account.</a:t>
            </a:r>
            <a:endParaRPr lang="en-US" dirty="0">
              <a:solidFill>
                <a:srgbClr val="0F1419"/>
              </a:solidFill>
              <a:latin typeface="-apple-system"/>
            </a:endParaRPr>
          </a:p>
        </p:txBody>
      </p:sp>
    </p:spTree>
    <p:extLst>
      <p:ext uri="{BB962C8B-B14F-4D97-AF65-F5344CB8AC3E}">
        <p14:creationId xmlns:p14="http://schemas.microsoft.com/office/powerpoint/2010/main" val="162325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5</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45906"/>
            <a:ext cx="9918945" cy="1009233"/>
          </a:xfrm>
        </p:spPr>
        <p:txBody>
          <a:bodyPr>
            <a:normAutofit/>
          </a:bodyPr>
          <a:lstStyle/>
          <a:p>
            <a:r>
              <a:rPr lang="en-US" sz="3360" b="1" dirty="0">
                <a:latin typeface="Arial" panose="020B0604020202020204" pitchFamily="34" charset="0"/>
                <a:cs typeface="Arial" panose="020B0604020202020204" pitchFamily="34" charset="0"/>
              </a:rPr>
              <a:t>Facebook: Overview</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4" name="Picture 3">
            <a:extLst>
              <a:ext uri="{FF2B5EF4-FFF2-40B4-BE49-F238E27FC236}">
                <a16:creationId xmlns:a16="http://schemas.microsoft.com/office/drawing/2014/main" id="{79A8B6D1-3A07-4271-A4CE-19942A45C1E6}"/>
              </a:ext>
            </a:extLst>
          </p:cNvPr>
          <p:cNvPicPr>
            <a:picLocks noChangeAspect="1"/>
          </p:cNvPicPr>
          <p:nvPr/>
        </p:nvPicPr>
        <p:blipFill>
          <a:blip r:embed="rId4"/>
          <a:srcRect/>
          <a:stretch/>
        </p:blipFill>
        <p:spPr>
          <a:xfrm>
            <a:off x="-2" y="245906"/>
            <a:ext cx="12192000" cy="6285835"/>
          </a:xfrm>
          <a:prstGeom prst="rect">
            <a:avLst/>
          </a:prstGeom>
        </p:spPr>
      </p:pic>
      <p:sp>
        <p:nvSpPr>
          <p:cNvPr id="6" name="Rectangle 5">
            <a:extLst>
              <a:ext uri="{FF2B5EF4-FFF2-40B4-BE49-F238E27FC236}">
                <a16:creationId xmlns:a16="http://schemas.microsoft.com/office/drawing/2014/main" id="{C32574FD-6573-4A98-B20B-927A8BD82218}"/>
              </a:ext>
            </a:extLst>
          </p:cNvPr>
          <p:cNvSpPr/>
          <p:nvPr/>
        </p:nvSpPr>
        <p:spPr>
          <a:xfrm>
            <a:off x="5291136" y="4056569"/>
            <a:ext cx="1609725"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News Feed</a:t>
            </a:r>
          </a:p>
        </p:txBody>
      </p:sp>
      <p:sp>
        <p:nvSpPr>
          <p:cNvPr id="10" name="Rectangle 9">
            <a:extLst>
              <a:ext uri="{FF2B5EF4-FFF2-40B4-BE49-F238E27FC236}">
                <a16:creationId xmlns:a16="http://schemas.microsoft.com/office/drawing/2014/main" id="{D63CC2C4-422F-4638-ABA7-B99B0997DB01}"/>
              </a:ext>
            </a:extLst>
          </p:cNvPr>
          <p:cNvSpPr/>
          <p:nvPr/>
        </p:nvSpPr>
        <p:spPr>
          <a:xfrm>
            <a:off x="5383689" y="797137"/>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Post Something</a:t>
            </a:r>
          </a:p>
        </p:txBody>
      </p:sp>
      <p:sp>
        <p:nvSpPr>
          <p:cNvPr id="11" name="Rectangle 10">
            <a:extLst>
              <a:ext uri="{FF2B5EF4-FFF2-40B4-BE49-F238E27FC236}">
                <a16:creationId xmlns:a16="http://schemas.microsoft.com/office/drawing/2014/main" id="{3B00DEA7-D609-4712-BEBB-9157E91844C1}"/>
              </a:ext>
            </a:extLst>
          </p:cNvPr>
          <p:cNvSpPr/>
          <p:nvPr/>
        </p:nvSpPr>
        <p:spPr>
          <a:xfrm>
            <a:off x="9905668" y="3150490"/>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Trends</a:t>
            </a:r>
          </a:p>
        </p:txBody>
      </p:sp>
      <p:sp>
        <p:nvSpPr>
          <p:cNvPr id="13" name="Rectangle 12">
            <a:extLst>
              <a:ext uri="{FF2B5EF4-FFF2-40B4-BE49-F238E27FC236}">
                <a16:creationId xmlns:a16="http://schemas.microsoft.com/office/drawing/2014/main" id="{069140F2-1860-4982-B567-B9F40526E60B}"/>
              </a:ext>
            </a:extLst>
          </p:cNvPr>
          <p:cNvSpPr/>
          <p:nvPr/>
        </p:nvSpPr>
        <p:spPr>
          <a:xfrm>
            <a:off x="1381626" y="4269525"/>
            <a:ext cx="1619247"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Utility/Settings</a:t>
            </a:r>
          </a:p>
        </p:txBody>
      </p:sp>
      <p:sp>
        <p:nvSpPr>
          <p:cNvPr id="14" name="Rectangle 13">
            <a:extLst>
              <a:ext uri="{FF2B5EF4-FFF2-40B4-BE49-F238E27FC236}">
                <a16:creationId xmlns:a16="http://schemas.microsoft.com/office/drawing/2014/main" id="{7D62D4CE-3EB5-4A8C-A1B3-109D40FA17C8}"/>
              </a:ext>
            </a:extLst>
          </p:cNvPr>
          <p:cNvSpPr/>
          <p:nvPr/>
        </p:nvSpPr>
        <p:spPr>
          <a:xfrm>
            <a:off x="701811" y="208608"/>
            <a:ext cx="1619247" cy="660712"/>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Common Pages</a:t>
            </a:r>
          </a:p>
        </p:txBody>
      </p:sp>
    </p:spTree>
    <p:extLst>
      <p:ext uri="{BB962C8B-B14F-4D97-AF65-F5344CB8AC3E}">
        <p14:creationId xmlns:p14="http://schemas.microsoft.com/office/powerpoint/2010/main" val="503510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6</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45906"/>
            <a:ext cx="9918945" cy="1009233"/>
          </a:xfrm>
        </p:spPr>
        <p:txBody>
          <a:bodyPr>
            <a:normAutofit/>
          </a:bodyPr>
          <a:lstStyle/>
          <a:p>
            <a:r>
              <a:rPr lang="en-US" sz="3360" b="1" dirty="0">
                <a:latin typeface="Arial" panose="020B0604020202020204" pitchFamily="34" charset="0"/>
                <a:cs typeface="Arial" panose="020B0604020202020204" pitchFamily="34" charset="0"/>
              </a:rPr>
              <a:t>Facebook: Overview</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4" name="Picture 3">
            <a:extLst>
              <a:ext uri="{FF2B5EF4-FFF2-40B4-BE49-F238E27FC236}">
                <a16:creationId xmlns:a16="http://schemas.microsoft.com/office/drawing/2014/main" id="{79A8B6D1-3A07-4271-A4CE-19942A45C1E6}"/>
              </a:ext>
            </a:extLst>
          </p:cNvPr>
          <p:cNvPicPr>
            <a:picLocks noChangeAspect="1"/>
          </p:cNvPicPr>
          <p:nvPr/>
        </p:nvPicPr>
        <p:blipFill>
          <a:blip r:embed="rId4"/>
          <a:srcRect/>
          <a:stretch/>
        </p:blipFill>
        <p:spPr>
          <a:xfrm>
            <a:off x="0" y="108015"/>
            <a:ext cx="12192000" cy="5523487"/>
          </a:xfrm>
          <a:prstGeom prst="rect">
            <a:avLst/>
          </a:prstGeom>
        </p:spPr>
      </p:pic>
      <p:sp>
        <p:nvSpPr>
          <p:cNvPr id="6" name="Rectangle 5">
            <a:extLst>
              <a:ext uri="{FF2B5EF4-FFF2-40B4-BE49-F238E27FC236}">
                <a16:creationId xmlns:a16="http://schemas.microsoft.com/office/drawing/2014/main" id="{C32574FD-6573-4A98-B20B-927A8BD82218}"/>
              </a:ext>
            </a:extLst>
          </p:cNvPr>
          <p:cNvSpPr/>
          <p:nvPr/>
        </p:nvSpPr>
        <p:spPr>
          <a:xfrm>
            <a:off x="3957636" y="5061926"/>
            <a:ext cx="1609725"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YOUR content</a:t>
            </a:r>
          </a:p>
        </p:txBody>
      </p:sp>
      <p:sp>
        <p:nvSpPr>
          <p:cNvPr id="10" name="Rectangle 9">
            <a:extLst>
              <a:ext uri="{FF2B5EF4-FFF2-40B4-BE49-F238E27FC236}">
                <a16:creationId xmlns:a16="http://schemas.microsoft.com/office/drawing/2014/main" id="{D63CC2C4-422F-4638-ABA7-B99B0997DB01}"/>
              </a:ext>
            </a:extLst>
          </p:cNvPr>
          <p:cNvSpPr/>
          <p:nvPr/>
        </p:nvSpPr>
        <p:spPr>
          <a:xfrm>
            <a:off x="249714" y="4566626"/>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Post Something</a:t>
            </a:r>
          </a:p>
        </p:txBody>
      </p:sp>
      <p:sp>
        <p:nvSpPr>
          <p:cNvPr id="11" name="Rectangle 10">
            <a:extLst>
              <a:ext uri="{FF2B5EF4-FFF2-40B4-BE49-F238E27FC236}">
                <a16:creationId xmlns:a16="http://schemas.microsoft.com/office/drawing/2014/main" id="{3B00DEA7-D609-4712-BEBB-9157E91844C1}"/>
              </a:ext>
            </a:extLst>
          </p:cNvPr>
          <p:cNvSpPr/>
          <p:nvPr/>
        </p:nvSpPr>
        <p:spPr>
          <a:xfrm>
            <a:off x="9905668" y="3150490"/>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Suggestions</a:t>
            </a:r>
          </a:p>
        </p:txBody>
      </p:sp>
      <p:sp>
        <p:nvSpPr>
          <p:cNvPr id="13" name="Rectangle 12">
            <a:extLst>
              <a:ext uri="{FF2B5EF4-FFF2-40B4-BE49-F238E27FC236}">
                <a16:creationId xmlns:a16="http://schemas.microsoft.com/office/drawing/2014/main" id="{069140F2-1860-4982-B567-B9F40526E60B}"/>
              </a:ext>
            </a:extLst>
          </p:cNvPr>
          <p:cNvSpPr/>
          <p:nvPr/>
        </p:nvSpPr>
        <p:spPr>
          <a:xfrm>
            <a:off x="5881681" y="3138031"/>
            <a:ext cx="1619247"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Profile Info</a:t>
            </a:r>
          </a:p>
        </p:txBody>
      </p:sp>
      <p:sp>
        <p:nvSpPr>
          <p:cNvPr id="14" name="Rectangle 13">
            <a:extLst>
              <a:ext uri="{FF2B5EF4-FFF2-40B4-BE49-F238E27FC236}">
                <a16:creationId xmlns:a16="http://schemas.microsoft.com/office/drawing/2014/main" id="{7D62D4CE-3EB5-4A8C-A1B3-109D40FA17C8}"/>
              </a:ext>
            </a:extLst>
          </p:cNvPr>
          <p:cNvSpPr/>
          <p:nvPr/>
        </p:nvSpPr>
        <p:spPr>
          <a:xfrm>
            <a:off x="701811" y="208608"/>
            <a:ext cx="1619247" cy="660712"/>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Common Pages</a:t>
            </a:r>
          </a:p>
        </p:txBody>
      </p:sp>
      <p:cxnSp>
        <p:nvCxnSpPr>
          <p:cNvPr id="3" name="Straight Arrow Connector 2">
            <a:extLst>
              <a:ext uri="{FF2B5EF4-FFF2-40B4-BE49-F238E27FC236}">
                <a16:creationId xmlns:a16="http://schemas.microsoft.com/office/drawing/2014/main" id="{213232E4-6FBD-4D4E-AD13-BA19310BD0BF}"/>
              </a:ext>
            </a:extLst>
          </p:cNvPr>
          <p:cNvCxnSpPr>
            <a:cxnSpLocks/>
          </p:cNvCxnSpPr>
          <p:nvPr/>
        </p:nvCxnSpPr>
        <p:spPr>
          <a:xfrm flipH="1">
            <a:off x="4143212" y="2869758"/>
            <a:ext cx="619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AA3208-6B6A-4B56-A0F7-DAA5406A9025}"/>
              </a:ext>
            </a:extLst>
          </p:cNvPr>
          <p:cNvCxnSpPr>
            <a:cxnSpLocks/>
          </p:cNvCxnSpPr>
          <p:nvPr/>
        </p:nvCxnSpPr>
        <p:spPr>
          <a:xfrm flipH="1">
            <a:off x="3676326" y="3060258"/>
            <a:ext cx="619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A8A552-A34C-4E32-A3C2-AAB3C5C9BFF0}"/>
              </a:ext>
            </a:extLst>
          </p:cNvPr>
          <p:cNvSpPr txBox="1"/>
          <p:nvPr/>
        </p:nvSpPr>
        <p:spPr>
          <a:xfrm>
            <a:off x="4295612" y="2882212"/>
            <a:ext cx="1495425" cy="369332"/>
          </a:xfrm>
          <a:prstGeom prst="rect">
            <a:avLst/>
          </a:prstGeom>
          <a:noFill/>
        </p:spPr>
        <p:txBody>
          <a:bodyPr wrap="square" rtlCol="0">
            <a:spAutoFit/>
          </a:bodyPr>
          <a:lstStyle/>
          <a:p>
            <a:r>
              <a:rPr lang="en-US" dirty="0">
                <a:solidFill>
                  <a:srgbClr val="DB512D"/>
                </a:solidFill>
              </a:rPr>
              <a:t>Handle</a:t>
            </a:r>
          </a:p>
        </p:txBody>
      </p:sp>
      <p:sp>
        <p:nvSpPr>
          <p:cNvPr id="18" name="TextBox 17">
            <a:extLst>
              <a:ext uri="{FF2B5EF4-FFF2-40B4-BE49-F238E27FC236}">
                <a16:creationId xmlns:a16="http://schemas.microsoft.com/office/drawing/2014/main" id="{13CF4771-DF0E-4520-AB7B-740A7B1D70A0}"/>
              </a:ext>
            </a:extLst>
          </p:cNvPr>
          <p:cNvSpPr txBox="1"/>
          <p:nvPr/>
        </p:nvSpPr>
        <p:spPr>
          <a:xfrm>
            <a:off x="4762498" y="2662995"/>
            <a:ext cx="1495425" cy="369332"/>
          </a:xfrm>
          <a:prstGeom prst="rect">
            <a:avLst/>
          </a:prstGeom>
          <a:noFill/>
        </p:spPr>
        <p:txBody>
          <a:bodyPr wrap="square" rtlCol="0">
            <a:spAutoFit/>
          </a:bodyPr>
          <a:lstStyle/>
          <a:p>
            <a:r>
              <a:rPr lang="en-US" dirty="0">
                <a:solidFill>
                  <a:srgbClr val="DB512D"/>
                </a:solidFill>
              </a:rPr>
              <a:t>Name</a:t>
            </a:r>
          </a:p>
        </p:txBody>
      </p:sp>
    </p:spTree>
    <p:extLst>
      <p:ext uri="{BB962C8B-B14F-4D97-AF65-F5344CB8AC3E}">
        <p14:creationId xmlns:p14="http://schemas.microsoft.com/office/powerpoint/2010/main" val="201222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Twitter: Posting and Content</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841299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ctrTitle"/>
          </p:nvPr>
        </p:nvSpPr>
        <p:spPr>
          <a:xfrm>
            <a:off x="411480" y="-367914"/>
            <a:ext cx="6696075" cy="1888903"/>
          </a:xfrm>
        </p:spPr>
        <p:txBody>
          <a:bodyPr vert="horz" lIns="91440" tIns="45720" rIns="91440" bIns="45720" rtlCol="0" anchor="ctr">
            <a:normAutofit/>
          </a:bodyPr>
          <a:lstStyle/>
          <a:p>
            <a:r>
              <a:rPr lang="en-US" sz="4400" b="1" dirty="0">
                <a:solidFill>
                  <a:schemeClr val="tx1"/>
                </a:solidFill>
                <a:latin typeface="Arial" panose="020B0604020202020204" pitchFamily="34" charset="0"/>
                <a:ea typeface="+mj-ea"/>
                <a:cs typeface="Arial" panose="020B0604020202020204" pitchFamily="34" charset="0"/>
              </a:rPr>
              <a:t>Twitter: How to Post</a:t>
            </a:r>
          </a:p>
        </p:txBody>
      </p:sp>
      <p:sp>
        <p:nvSpPr>
          <p:cNvPr id="5" name="Slide Number Placeholder 4"/>
          <p:cNvSpPr>
            <a:spLocks noGrp="1"/>
          </p:cNvSpPr>
          <p:nvPr>
            <p:ph type="sldNum" sz="quarter" idx="12"/>
          </p:nvPr>
        </p:nvSpPr>
        <p:spPr/>
        <p:txBody>
          <a:bodyPr vert="horz" lIns="91440" tIns="45720" rIns="91440" bIns="45720" rtlCol="0" anchor="ctr">
            <a:normAutofit fontScale="92500" lnSpcReduction="10000"/>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smtClean="0">
                <a:ln>
                  <a:noFill/>
                </a:ln>
                <a:solidFill>
                  <a:prstClr val="black">
                    <a:alpha val="80000"/>
                  </a:prstClr>
                </a:solidFill>
                <a:effectLst/>
                <a:uLnTx/>
                <a:uFillTx/>
                <a:latin typeface="+mn-lt"/>
                <a:ea typeface="+mn-ea"/>
                <a:cs typeface="+mn-cs"/>
              </a:rPr>
              <a:pPr marR="0" lvl="0" indent="0" algn="r" fontAlgn="auto">
                <a:spcBef>
                  <a:spcPts val="0"/>
                </a:spcBef>
                <a:spcAft>
                  <a:spcPts val="720"/>
                </a:spcAft>
                <a:buClrTx/>
                <a:buSzTx/>
                <a:buFontTx/>
                <a:buNone/>
                <a:tabLst/>
                <a:defRPr/>
              </a:pPr>
              <a:t>8</a:t>
            </a:fld>
            <a:endParaRPr kumimoji="0" lang="en-US" sz="1200" b="0" i="0" u="none" strike="noStrike" cap="none" spc="300" normalizeH="0" baseline="0" noProof="0">
              <a:ln>
                <a:noFill/>
              </a:ln>
              <a:solidFill>
                <a:prstClr val="black">
                  <a:alpha val="80000"/>
                </a:prst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1" name="Picture 30" descr="Graphical user interface, text, application, email&#10;&#10;Description automatically generated">
            <a:extLst>
              <a:ext uri="{FF2B5EF4-FFF2-40B4-BE49-F238E27FC236}">
                <a16:creationId xmlns:a16="http://schemas.microsoft.com/office/drawing/2014/main" id="{054004A6-91AC-4B57-AAA1-37B4EFBD7455}"/>
              </a:ext>
            </a:extLst>
          </p:cNvPr>
          <p:cNvPicPr>
            <a:picLocks noChangeAspect="1"/>
          </p:cNvPicPr>
          <p:nvPr/>
        </p:nvPicPr>
        <p:blipFill>
          <a:blip r:embed="rId4"/>
          <a:stretch>
            <a:fillRect/>
          </a:stretch>
        </p:blipFill>
        <p:spPr>
          <a:xfrm>
            <a:off x="576282" y="1212146"/>
            <a:ext cx="5117369" cy="2453134"/>
          </a:xfrm>
          <a:prstGeom prst="rect">
            <a:avLst/>
          </a:prstGeom>
        </p:spPr>
      </p:pic>
      <p:pic>
        <p:nvPicPr>
          <p:cNvPr id="35" name="Picture 34" descr="Graphical user interface, application&#10;&#10;Description automatically generated">
            <a:extLst>
              <a:ext uri="{FF2B5EF4-FFF2-40B4-BE49-F238E27FC236}">
                <a16:creationId xmlns:a16="http://schemas.microsoft.com/office/drawing/2014/main" id="{CFEEECA3-3B0C-4ED3-B071-34CC5D74FCE1}"/>
              </a:ext>
            </a:extLst>
          </p:cNvPr>
          <p:cNvPicPr>
            <a:picLocks noChangeAspect="1"/>
          </p:cNvPicPr>
          <p:nvPr/>
        </p:nvPicPr>
        <p:blipFill rotWithShape="1">
          <a:blip r:embed="rId5"/>
          <a:srcRect r="50622" b="39045"/>
          <a:stretch/>
        </p:blipFill>
        <p:spPr>
          <a:xfrm>
            <a:off x="6498350" y="3356437"/>
            <a:ext cx="2494746" cy="3101895"/>
          </a:xfrm>
          <a:prstGeom prst="rect">
            <a:avLst/>
          </a:prstGeom>
        </p:spPr>
      </p:pic>
      <p:pic>
        <p:nvPicPr>
          <p:cNvPr id="39" name="Picture 38" descr="Text&#10;&#10;Description automatically generated">
            <a:extLst>
              <a:ext uri="{FF2B5EF4-FFF2-40B4-BE49-F238E27FC236}">
                <a16:creationId xmlns:a16="http://schemas.microsoft.com/office/drawing/2014/main" id="{1082DC4C-525F-4297-BB83-8121E282A046}"/>
              </a:ext>
            </a:extLst>
          </p:cNvPr>
          <p:cNvPicPr>
            <a:picLocks noChangeAspect="1"/>
          </p:cNvPicPr>
          <p:nvPr/>
        </p:nvPicPr>
        <p:blipFill>
          <a:blip r:embed="rId6"/>
          <a:stretch>
            <a:fillRect/>
          </a:stretch>
        </p:blipFill>
        <p:spPr>
          <a:xfrm>
            <a:off x="9132819" y="3350656"/>
            <a:ext cx="2874392" cy="3107676"/>
          </a:xfrm>
          <a:prstGeom prst="rect">
            <a:avLst/>
          </a:prstGeom>
        </p:spPr>
      </p:pic>
      <p:pic>
        <p:nvPicPr>
          <p:cNvPr id="43" name="Picture 42" descr="Graphical user interface, text, application, email&#10;&#10;Description automatically generated">
            <a:extLst>
              <a:ext uri="{FF2B5EF4-FFF2-40B4-BE49-F238E27FC236}">
                <a16:creationId xmlns:a16="http://schemas.microsoft.com/office/drawing/2014/main" id="{994E4829-BE91-49C6-B988-88D89BA77919}"/>
              </a:ext>
            </a:extLst>
          </p:cNvPr>
          <p:cNvPicPr>
            <a:picLocks noChangeAspect="1"/>
          </p:cNvPicPr>
          <p:nvPr/>
        </p:nvPicPr>
        <p:blipFill>
          <a:blip r:embed="rId7"/>
          <a:stretch>
            <a:fillRect/>
          </a:stretch>
        </p:blipFill>
        <p:spPr>
          <a:xfrm>
            <a:off x="7107555" y="283858"/>
            <a:ext cx="4311393" cy="2885908"/>
          </a:xfrm>
          <a:prstGeom prst="rect">
            <a:avLst/>
          </a:prstGeom>
        </p:spPr>
      </p:pic>
      <p:sp>
        <p:nvSpPr>
          <p:cNvPr id="45" name="TextBox 44">
            <a:extLst>
              <a:ext uri="{FF2B5EF4-FFF2-40B4-BE49-F238E27FC236}">
                <a16:creationId xmlns:a16="http://schemas.microsoft.com/office/drawing/2014/main" id="{50E8DFA1-FABE-4EBD-A8B3-48994D911045}"/>
              </a:ext>
            </a:extLst>
          </p:cNvPr>
          <p:cNvSpPr txBox="1"/>
          <p:nvPr/>
        </p:nvSpPr>
        <p:spPr>
          <a:xfrm>
            <a:off x="1054236" y="3912602"/>
            <a:ext cx="3889239" cy="2031325"/>
          </a:xfrm>
          <a:prstGeom prst="rect">
            <a:avLst/>
          </a:prstGeom>
          <a:noFill/>
        </p:spPr>
        <p:txBody>
          <a:bodyPr wrap="square" rtlCol="0">
            <a:spAutoFit/>
          </a:bodyPr>
          <a:lstStyle/>
          <a:p>
            <a:r>
              <a:rPr lang="en-US" dirty="0"/>
              <a:t>Options:</a:t>
            </a:r>
          </a:p>
          <a:p>
            <a:pPr marL="285750" indent="-285750">
              <a:buFont typeface="Arial" panose="020B0604020202020204" pitchFamily="34" charset="0"/>
              <a:buChar char="•"/>
            </a:pPr>
            <a:r>
              <a:rPr lang="en-US" dirty="0"/>
              <a:t>Photo/Video (short)</a:t>
            </a:r>
          </a:p>
          <a:p>
            <a:pPr marL="285750" indent="-285750">
              <a:buFont typeface="Arial" panose="020B0604020202020204" pitchFamily="34" charset="0"/>
              <a:buChar char="•"/>
            </a:pPr>
            <a:r>
              <a:rPr lang="en-US" dirty="0"/>
              <a:t>Gifts</a:t>
            </a:r>
          </a:p>
          <a:p>
            <a:pPr marL="285750" indent="-285750">
              <a:buFont typeface="Arial" panose="020B0604020202020204" pitchFamily="34" charset="0"/>
              <a:buChar char="•"/>
            </a:pPr>
            <a:r>
              <a:rPr lang="en-US" dirty="0"/>
              <a:t>Emojis</a:t>
            </a:r>
          </a:p>
          <a:p>
            <a:pPr marL="285750" indent="-285750">
              <a:buFont typeface="Arial" panose="020B0604020202020204" pitchFamily="34" charset="0"/>
              <a:buChar char="•"/>
            </a:pPr>
            <a:r>
              <a:rPr lang="en-US" dirty="0"/>
              <a:t>Polls</a:t>
            </a:r>
          </a:p>
          <a:p>
            <a:pPr marL="285750" indent="-285750">
              <a:buFont typeface="Arial" panose="020B0604020202020204" pitchFamily="34" charset="0"/>
              <a:buChar char="•"/>
            </a:pPr>
            <a:r>
              <a:rPr lang="en-US" dirty="0"/>
              <a:t>Scheduling</a:t>
            </a:r>
          </a:p>
          <a:p>
            <a:pPr marL="285750" indent="-285750">
              <a:buFont typeface="Arial" panose="020B0604020202020204" pitchFamily="34" charset="0"/>
              <a:buChar char="•"/>
            </a:pPr>
            <a:r>
              <a:rPr lang="en-US" dirty="0"/>
              <a:t>Who Can Reply?</a:t>
            </a:r>
          </a:p>
        </p:txBody>
      </p:sp>
    </p:spTree>
    <p:extLst>
      <p:ext uri="{BB962C8B-B14F-4D97-AF65-F5344CB8AC3E}">
        <p14:creationId xmlns:p14="http://schemas.microsoft.com/office/powerpoint/2010/main" val="334018302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ctrTitle"/>
          </p:nvPr>
        </p:nvSpPr>
        <p:spPr>
          <a:xfrm>
            <a:off x="411480" y="-367914"/>
            <a:ext cx="6696075" cy="1888903"/>
          </a:xfrm>
        </p:spPr>
        <p:txBody>
          <a:bodyPr vert="horz" lIns="91440" tIns="45720" rIns="91440" bIns="45720" rtlCol="0" anchor="ctr">
            <a:normAutofit/>
          </a:bodyPr>
          <a:lstStyle/>
          <a:p>
            <a:r>
              <a:rPr lang="en-US" sz="4400" b="1" dirty="0">
                <a:solidFill>
                  <a:schemeClr val="tx1"/>
                </a:solidFill>
                <a:latin typeface="Arial" panose="020B0604020202020204" pitchFamily="34" charset="0"/>
                <a:ea typeface="+mj-ea"/>
                <a:cs typeface="Arial" panose="020B0604020202020204" pitchFamily="34" charset="0"/>
              </a:rPr>
              <a:t>Twitter: How to Post</a:t>
            </a:r>
          </a:p>
        </p:txBody>
      </p:sp>
      <p:sp>
        <p:nvSpPr>
          <p:cNvPr id="5" name="Slide Number Placeholder 4"/>
          <p:cNvSpPr>
            <a:spLocks noGrp="1"/>
          </p:cNvSpPr>
          <p:nvPr>
            <p:ph type="sldNum" sz="quarter" idx="12"/>
          </p:nvPr>
        </p:nvSpPr>
        <p:spPr/>
        <p:txBody>
          <a:bodyPr vert="horz" lIns="91440" tIns="45720" rIns="91440" bIns="45720" rtlCol="0" anchor="ctr">
            <a:normAutofit fontScale="92500" lnSpcReduction="10000"/>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smtClean="0">
                <a:ln>
                  <a:noFill/>
                </a:ln>
                <a:solidFill>
                  <a:prstClr val="black">
                    <a:alpha val="80000"/>
                  </a:prstClr>
                </a:solidFill>
                <a:effectLst/>
                <a:uLnTx/>
                <a:uFillTx/>
                <a:latin typeface="+mn-lt"/>
                <a:ea typeface="+mn-ea"/>
                <a:cs typeface="+mn-cs"/>
              </a:rPr>
              <a:pPr marR="0" lvl="0" indent="0" algn="r" fontAlgn="auto">
                <a:spcBef>
                  <a:spcPts val="0"/>
                </a:spcBef>
                <a:spcAft>
                  <a:spcPts val="720"/>
                </a:spcAft>
                <a:buClrTx/>
                <a:buSzTx/>
                <a:buFontTx/>
                <a:buNone/>
                <a:tabLst/>
                <a:defRPr/>
              </a:pPr>
              <a:t>9</a:t>
            </a:fld>
            <a:endParaRPr kumimoji="0" lang="en-US" sz="1200" b="0" i="0" u="none" strike="noStrike" cap="none" spc="300" normalizeH="0" baseline="0" noProof="0">
              <a:ln>
                <a:noFill/>
              </a:ln>
              <a:solidFill>
                <a:prstClr val="black">
                  <a:alpha val="80000"/>
                </a:prst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67390FDC-97D0-449C-8C72-9A9E9D28248A}"/>
              </a:ext>
            </a:extLst>
          </p:cNvPr>
          <p:cNvPicPr>
            <a:picLocks noChangeAspect="1"/>
          </p:cNvPicPr>
          <p:nvPr/>
        </p:nvPicPr>
        <p:blipFill>
          <a:blip r:embed="rId4"/>
          <a:stretch>
            <a:fillRect/>
          </a:stretch>
        </p:blipFill>
        <p:spPr>
          <a:xfrm>
            <a:off x="670043" y="3163181"/>
            <a:ext cx="5430130" cy="358680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D61B1979-188F-418B-9FDE-E9B28EF2952C}"/>
              </a:ext>
            </a:extLst>
          </p:cNvPr>
          <p:cNvPicPr>
            <a:picLocks noChangeAspect="1"/>
          </p:cNvPicPr>
          <p:nvPr/>
        </p:nvPicPr>
        <p:blipFill>
          <a:blip r:embed="rId5"/>
          <a:stretch>
            <a:fillRect/>
          </a:stretch>
        </p:blipFill>
        <p:spPr>
          <a:xfrm>
            <a:off x="648355" y="1009075"/>
            <a:ext cx="5437017" cy="2069022"/>
          </a:xfrm>
          <a:prstGeom prst="rect">
            <a:avLst/>
          </a:prstGeom>
        </p:spPr>
      </p:pic>
      <p:sp>
        <p:nvSpPr>
          <p:cNvPr id="10" name="TextBox 9">
            <a:extLst>
              <a:ext uri="{FF2B5EF4-FFF2-40B4-BE49-F238E27FC236}">
                <a16:creationId xmlns:a16="http://schemas.microsoft.com/office/drawing/2014/main" id="{4E6F0097-883A-4253-B311-5442993B592E}"/>
              </a:ext>
            </a:extLst>
          </p:cNvPr>
          <p:cNvSpPr txBox="1"/>
          <p:nvPr/>
        </p:nvSpPr>
        <p:spPr>
          <a:xfrm>
            <a:off x="7107555" y="1162050"/>
            <a:ext cx="4312920" cy="3323987"/>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Elements: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Character Limit</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Multiple Posts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Handles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Hashtags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Twitter Cards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983720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A49CD7500F0940BCA3134D594DACB7" ma:contentTypeVersion="7" ma:contentTypeDescription="Create a new document." ma:contentTypeScope="" ma:versionID="e9f53437847b56997349f95a19544d74">
  <xsd:schema xmlns:xsd="http://www.w3.org/2001/XMLSchema" xmlns:xs="http://www.w3.org/2001/XMLSchema" xmlns:p="http://schemas.microsoft.com/office/2006/metadata/properties" xmlns:ns2="7e432cec-8214-427c-807b-b02c961cf4b3" targetNamespace="http://schemas.microsoft.com/office/2006/metadata/properties" ma:root="true" ma:fieldsID="8356d060a0a70802b3334341afbfad3d" ns2:_="">
    <xsd:import namespace="7e432cec-8214-427c-807b-b02c961cf4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432cec-8214-427c-807b-b02c961cf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5D74E4-0815-4274-AD68-2B21B06AA5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432cec-8214-427c-807b-b02c961cf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EBEFFB-13AC-431E-8D89-ADA650BF4F90}">
  <ds:schemaRefs>
    <ds:schemaRef ds:uri="http://schemas.microsoft.com/sharepoint/v3/contenttype/forms"/>
  </ds:schemaRefs>
</ds:datastoreItem>
</file>

<file path=customXml/itemProps3.xml><?xml version="1.0" encoding="utf-8"?>
<ds:datastoreItem xmlns:ds="http://schemas.openxmlformats.org/officeDocument/2006/customXml" ds:itemID="{10FE0C30-9342-44F7-A4E2-C21B369D7337}">
  <ds:schemaRefs>
    <ds:schemaRef ds:uri="http://purl.org/dc/elements/1.1/"/>
    <ds:schemaRef ds:uri="http://schemas.microsoft.com/office/2006/metadata/properties"/>
    <ds:schemaRef ds:uri="http://purl.org/dc/terms/"/>
    <ds:schemaRef ds:uri="http://schemas.microsoft.com/office/2006/documentManagement/types"/>
    <ds:schemaRef ds:uri="7e432cec-8214-427c-807b-b02c961cf4b3"/>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12328</TotalTime>
  <Words>2814</Words>
  <Application>Microsoft Office PowerPoint</Application>
  <PresentationFormat>Widescreen</PresentationFormat>
  <Paragraphs>347</Paragraphs>
  <Slides>25</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-apple-system</vt:lpstr>
      <vt:lpstr>Arial</vt:lpstr>
      <vt:lpstr>Calibri</vt:lpstr>
      <vt:lpstr>Helvetica Neue LT</vt:lpstr>
      <vt:lpstr>Roboto</vt:lpstr>
      <vt:lpstr>Symbol</vt:lpstr>
      <vt:lpstr>Office Theme</vt:lpstr>
      <vt:lpstr>4_Office Theme</vt:lpstr>
      <vt:lpstr>2_Office Theme</vt:lpstr>
      <vt:lpstr>PowerPoint Presentation</vt:lpstr>
      <vt:lpstr>PowerPoint Presentation</vt:lpstr>
      <vt:lpstr>PowerPoint Presentation</vt:lpstr>
      <vt:lpstr>Facebook: Creating an Account</vt:lpstr>
      <vt:lpstr>Facebook: Overview</vt:lpstr>
      <vt:lpstr>Facebook: Overview</vt:lpstr>
      <vt:lpstr>PowerPoint Presentation</vt:lpstr>
      <vt:lpstr>Twitter: How to Post</vt:lpstr>
      <vt:lpstr>Twitter: How to Post</vt:lpstr>
      <vt:lpstr>Twitter: Ways to Interact</vt:lpstr>
      <vt:lpstr>Twitter Content</vt:lpstr>
      <vt:lpstr>Easterseals on Twitter</vt:lpstr>
      <vt:lpstr>Easterseals on Twitter</vt:lpstr>
      <vt:lpstr>Twitter Resources</vt:lpstr>
      <vt:lpstr>PowerPoint Presentation</vt:lpstr>
      <vt:lpstr>LinkedIn: Creating an Account</vt:lpstr>
      <vt:lpstr>LinkedIn: Overview</vt:lpstr>
      <vt:lpstr>PowerPoint Presentation</vt:lpstr>
      <vt:lpstr>PowerPoint Presentation</vt:lpstr>
      <vt:lpstr>LinkedIn: How to Post</vt:lpstr>
      <vt:lpstr>LinkedIn: Ways to Interact</vt:lpstr>
      <vt:lpstr>Easterseals on LinkedIn</vt:lpstr>
      <vt:lpstr>Easterseals on LinkedIn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Williams</dc:creator>
  <cp:lastModifiedBy>Yolanda Green</cp:lastModifiedBy>
  <cp:revision>58</cp:revision>
  <cp:lastPrinted>2021-06-08T23:54:40Z</cp:lastPrinted>
  <dcterms:created xsi:type="dcterms:W3CDTF">2020-10-30T00:25:33Z</dcterms:created>
  <dcterms:modified xsi:type="dcterms:W3CDTF">2021-11-04T15:49:03Z</dcterms:modified>
</cp:coreProperties>
</file>