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8" r:id="rId5"/>
    <p:sldMasterId id="2147483720" r:id="rId6"/>
    <p:sldMasterId id="2147483732" r:id="rId7"/>
  </p:sldMasterIdLst>
  <p:notesMasterIdLst>
    <p:notesMasterId r:id="rId40"/>
  </p:notesMasterIdLst>
  <p:sldIdLst>
    <p:sldId id="2146846245" r:id="rId8"/>
    <p:sldId id="276" r:id="rId9"/>
    <p:sldId id="271" r:id="rId10"/>
    <p:sldId id="2146846228" r:id="rId11"/>
    <p:sldId id="331" r:id="rId12"/>
    <p:sldId id="2146846240" r:id="rId13"/>
    <p:sldId id="2146846243" r:id="rId14"/>
    <p:sldId id="2146846241" r:id="rId15"/>
    <p:sldId id="263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146846246" r:id="rId24"/>
    <p:sldId id="2146846247" r:id="rId25"/>
    <p:sldId id="2146846248" r:id="rId26"/>
    <p:sldId id="2146846249" r:id="rId27"/>
    <p:sldId id="2146846250" r:id="rId28"/>
    <p:sldId id="272" r:id="rId29"/>
    <p:sldId id="273" r:id="rId30"/>
    <p:sldId id="275" r:id="rId31"/>
    <p:sldId id="266" r:id="rId32"/>
    <p:sldId id="2146846251" r:id="rId33"/>
    <p:sldId id="2146846252" r:id="rId34"/>
    <p:sldId id="2146846253" r:id="rId35"/>
    <p:sldId id="270" r:id="rId36"/>
    <p:sldId id="269" r:id="rId37"/>
    <p:sldId id="267" r:id="rId38"/>
    <p:sldId id="274" r:id="rId3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WS" lastIdx="1" clrIdx="0"/>
  <p:cmAuthor id="1" name="Kristen Barnfield" initials="KB" lastIdx="7" clrIdx="1"/>
  <p:cmAuthor id="2" name="Microsoft Office User" initials="MOU" lastIdx="1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3"/>
    <a:srgbClr val="F16336"/>
    <a:srgbClr val="FFA300"/>
    <a:srgbClr val="DB512D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3" autoAdjust="0"/>
    <p:restoredTop sz="79397" autoAdjust="0"/>
  </p:normalViewPr>
  <p:slideViewPr>
    <p:cSldViewPr snapToGrid="0" snapToObjects="1">
      <p:cViewPr varScale="1">
        <p:scale>
          <a:sx n="53" d="100"/>
          <a:sy n="53" d="100"/>
        </p:scale>
        <p:origin x="1284" y="44"/>
      </p:cViewPr>
      <p:guideLst>
        <p:guide orient="horz" pos="2160"/>
        <p:guide pos="47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-15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BEA64586-DB4C-D744-A4FD-68B4BBE3C6FB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DBD1DC8D-C25D-B34A-91E0-1694B1BB31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27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1DC8D-C25D-B34A-91E0-1694B1BB31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57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DC8D-C25D-B34A-91E0-1694B1BB31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7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6BC8C-BBB0-0E4E-AFDE-34BD02EEB9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6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6BC8C-BBB0-0E4E-AFDE-34BD02EEB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5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DC8D-C25D-B34A-91E0-1694B1BB31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1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6BC8C-BBB0-0E4E-AFDE-34BD02EEB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0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DC8D-C25D-B34A-91E0-1694B1BB31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45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6BC8C-BBB0-0E4E-AFDE-34BD02EEB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30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r>
              <a:rPr lang="en-US" dirty="0"/>
              <a:t> |  PARTNERSHIP DISCUSSION</a:t>
            </a:r>
          </a:p>
        </p:txBody>
      </p:sp>
    </p:spTree>
    <p:extLst>
      <p:ext uri="{BB962C8B-B14F-4D97-AF65-F5344CB8AC3E}">
        <p14:creationId xmlns:p14="http://schemas.microsoft.com/office/powerpoint/2010/main" val="113000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4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71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t> |  PARTNERSHIP DISCUSSION</a:t>
            </a:r>
          </a:p>
        </p:txBody>
      </p:sp>
    </p:spTree>
    <p:extLst>
      <p:ext uri="{BB962C8B-B14F-4D97-AF65-F5344CB8AC3E}">
        <p14:creationId xmlns:p14="http://schemas.microsoft.com/office/powerpoint/2010/main" val="423676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t> |  PARTNERSHIP DISCUSSION</a:t>
            </a:r>
          </a:p>
        </p:txBody>
      </p:sp>
    </p:spTree>
    <p:extLst>
      <p:ext uri="{BB962C8B-B14F-4D97-AF65-F5344CB8AC3E}">
        <p14:creationId xmlns:p14="http://schemas.microsoft.com/office/powerpoint/2010/main" val="32523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0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25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12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t> |  PARTNERSHIP DISCUSSION</a:t>
            </a:r>
          </a:p>
        </p:txBody>
      </p:sp>
    </p:spTree>
    <p:extLst>
      <p:ext uri="{BB962C8B-B14F-4D97-AF65-F5344CB8AC3E}">
        <p14:creationId xmlns:p14="http://schemas.microsoft.com/office/powerpoint/2010/main" val="4090232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0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9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r>
              <a:rPr lang="en-US" dirty="0"/>
              <a:t> |  PARTNERSHIP DISCUSSION</a:t>
            </a:r>
          </a:p>
        </p:txBody>
      </p:sp>
    </p:spTree>
    <p:extLst>
      <p:ext uri="{BB962C8B-B14F-4D97-AF65-F5344CB8AC3E}">
        <p14:creationId xmlns:p14="http://schemas.microsoft.com/office/powerpoint/2010/main" val="1473360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67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52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1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30F7-4D06-489A-90AB-2CA4F1D81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56B968-262B-4A39-BB98-4733BE18A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23EB7-6E33-4A87-87A5-FF06402C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8D97A-5DA7-46F8-91A6-A5149D6E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2D928-95B9-4A12-9B7D-A8542625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30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41DF-AA50-4CDD-B00A-B6E6C804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88F8-795B-402A-B958-CCC9AC4B5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A6E97-99D3-4BF6-A0C7-D0591B84A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CC26F-9182-40FF-940A-C3A86D03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78583-6532-4DF5-8241-296A1211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29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8044-CA91-407D-B676-4F5346F5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1975C-2B90-4BCF-9950-00FE2964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3EEA-31DE-469A-A280-9525370D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2C6F1-9E2F-4FE5-8F55-C36D9BF4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6834-31CD-4E3A-B7CA-098E42CF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B269-B700-40E8-8B77-A57A4798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3E66-3B7F-425A-A108-F570FB3DA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20942-0783-479D-8D99-98C53F416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E9E4B-0EAA-41B1-8742-9E82260E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01C7F-17C8-4862-919B-FD7B107BA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E55A8-CED5-4E28-8E9C-DF654FE40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92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769C-08F5-4CC2-8E24-B31C3107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47DFE-AC53-4598-828D-C7782DBA9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31AC4-5552-48D6-A9F3-D3A71ACAE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6A72F6-A238-4E6A-9A05-477F773A7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E0BE6-35CD-4AF0-9790-1A48D7119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2A250-4B51-492F-9D02-2000B9F6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388DD-645A-4166-8747-242B342E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CC3F9-BF6E-40E0-BEE1-7F853018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1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EB57-A85C-4163-A055-DCC98217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3CE44-D24B-42D6-9EC2-EE122031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7B575-8735-48C7-AD6F-8D4C4AC86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17D48-E863-417F-805D-0181136D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31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5D1096-890C-428B-8A86-680F45CD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A483F-B95C-4280-A136-3640F8DF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FDA5F-91F1-4F56-B96D-AF40083A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4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5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A9B2-4AA6-4820-AE2D-D5B5B875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51032-11E1-44ED-BD3E-436193A66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8C6E6-A44E-41AB-B84F-B42488CC9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343-B8B8-47C3-B30E-39BD2AFA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5590B-C62A-4DB9-A457-F4F25450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66131-9860-4EA9-86CD-C5A69DB1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87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D6114-35F3-468E-8385-52049EC0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B7B79-A27E-478E-9089-504943185F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63B4C-FC63-4E12-8C58-90418E14B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337D3-2FC5-4488-AB0D-70A48C7F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2F5DC-80F9-40FC-BCE1-04A147015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FEFA4-BD8C-4528-8BF6-92F9F42F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8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368E-5496-4708-8BC6-C39D1E45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91BF3-2B3A-4E90-8D8D-F24C15B79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792EE-5BD8-47B1-A596-BEC7373E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E3B5F-2FD6-44DA-829D-ADE2AE49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6BFD6-42CB-494A-8038-65E2AC10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31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9D83D-F700-4922-8411-6D4F6D235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1E55F-66FB-49C1-87ED-878A43B86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76BE4-164A-494E-AFCC-66F784B4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B84E6-3F65-4DD3-982E-338B885D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E5240-74CB-4CCB-8FEA-5C64475A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0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24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80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07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0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4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41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30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20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56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19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7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0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r>
              <a:rPr lang="en-US" dirty="0"/>
              <a:t> |  PARTNERSHIP DISCUSSION</a:t>
            </a:r>
          </a:p>
        </p:txBody>
      </p:sp>
    </p:spTree>
    <p:extLst>
      <p:ext uri="{BB962C8B-B14F-4D97-AF65-F5344CB8AC3E}">
        <p14:creationId xmlns:p14="http://schemas.microsoft.com/office/powerpoint/2010/main" val="115434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0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0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82B0-241F-1F4B-AB5B-F72D8864BE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3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804672"/>
            <a:ext cx="11375136" cy="5394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480" y="6172200"/>
            <a:ext cx="8229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spc="3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BF582B0-241F-1F4B-AB5B-F72D8864BE98}" type="slidenum">
              <a:rPr lang="en-US" smtClean="0"/>
              <a:pPr/>
              <a:t>‹#›</a:t>
            </a:fld>
            <a:r>
              <a:rPr lang="en-US" dirty="0"/>
              <a:t>  |  PARTNERSHIP DISCUSSION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955" y="5656813"/>
            <a:ext cx="2241349" cy="876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15" y="317449"/>
            <a:ext cx="488188" cy="4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7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15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804672"/>
            <a:ext cx="11375136" cy="5394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480" y="6172200"/>
            <a:ext cx="8229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spc="3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BF582B0-241F-1F4B-AB5B-F72D8864BE98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t>  |  PARTNERSHIP DISCUSSION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15" y="317449"/>
            <a:ext cx="488188" cy="4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15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87F75E-26C0-49C1-8F6B-31C2C21F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E03F4-0C4D-448F-9643-08C39685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3753B-7B09-4CFB-BDF0-E4BF31DC0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3F384-2D62-423D-A827-FADFF6B4698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04A83-C68E-4ED5-B633-2E59B0499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C50CF-CF8D-4EEE-A30E-18CF256EF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854B1-FBFD-48F9-92F0-7BD8440E3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622B9-050E-4659-ADFF-36046A4808E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06AF-3193-4436-8318-80A91A3FA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7011" y="4302163"/>
            <a:ext cx="10765410" cy="1782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Easterseals Training Series: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Successful Social Media Campaigns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November 16, 2021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" r="16412" b="-1"/>
          <a:stretch/>
        </p:blipFill>
        <p:spPr>
          <a:xfrm>
            <a:off x="0" y="0"/>
            <a:ext cx="5967655" cy="39842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young girl playing a game of frisbee&#10;&#10;Description automatically generated">
            <a:extLst>
              <a:ext uri="{FF2B5EF4-FFF2-40B4-BE49-F238E27FC236}">
                <a16:creationId xmlns:a16="http://schemas.microsoft.com/office/drawing/2014/main" id="{20803E09-86AD-4B3D-AC19-3E0D4996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5" r="51655" b="1756"/>
          <a:stretch/>
        </p:blipFill>
        <p:spPr>
          <a:xfrm>
            <a:off x="7247343" y="321735"/>
            <a:ext cx="3787026" cy="3984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73" y="317904"/>
            <a:ext cx="487730" cy="4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6DD4EC4-950D-4B29-B3F6-A9BA34D3B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31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C05BDB-7BB9-41A6-A224-046B988D6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2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E99283C-1D6D-4BEE-890B-9E675A16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1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E41DA50F-65AC-4416-BDE4-80DBA999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3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3D275D-5926-47C1-9978-C7375B5C4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9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5A3526B-8767-43B0-B7DB-6FACC441F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10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2ACED73-4A17-4DFB-8B6F-1B0FF530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75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B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1" y="1447801"/>
            <a:ext cx="11047651" cy="215265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Social Media Campaigns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Questions? khill@esng.org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989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152400"/>
            <a:ext cx="6246971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Yourself &amp; Situation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30" y="2328626"/>
            <a:ext cx="518017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have to know where you are before you can see where you are going and the best route to get there.</a:t>
            </a:r>
          </a:p>
        </p:txBody>
      </p:sp>
      <p:pic>
        <p:nvPicPr>
          <p:cNvPr id="2050" name="Picture 2" descr="C:\Users\khill\Desktop\Successful Social Media Campaigns Presentation\Successful Social Media Campaig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27326"/>
            <a:ext cx="6361112" cy="5198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hill\Desktop\Successful Social Media Campaigns Presentation\Increasing Brand Awareness Increasing Engagement Develop Brand Loyalty and Support Acquire New Leads Increase Givin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4504"/>
            <a:ext cx="609600" cy="6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02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430" y="152400"/>
            <a:ext cx="7237571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Working With?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platforms do we use and how are they doing?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Who is our current main audience?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What do our current analytics and growth rate look like?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What type of content &amp; style of language are we using?</a:t>
            </a:r>
          </a:p>
          <a:p>
            <a:r>
              <a:rPr lang="en-US" sz="2800" dirty="0">
                <a:solidFill>
                  <a:schemeClr val="bg1"/>
                </a:solidFill>
              </a:rPr>
              <a:t>Does our content and page aesthetic match our branding?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What is the capacity of the team and what resources are there for support?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6" y="454311"/>
            <a:ext cx="487730" cy="4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7011" y="3792900"/>
            <a:ext cx="10765410" cy="1782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spc="-1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Easterseals DuPage &amp; Fox Valley</a:t>
            </a:r>
            <a:endParaRPr lang="en-US" sz="3300" b="1" spc="-1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" r="16412" b="-1"/>
          <a:stretch/>
        </p:blipFill>
        <p:spPr>
          <a:xfrm>
            <a:off x="0" y="0"/>
            <a:ext cx="5967655" cy="39842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0803E09-86AD-4B3D-AC19-3E0D4996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50" b="3378"/>
          <a:stretch/>
        </p:blipFill>
        <p:spPr>
          <a:xfrm>
            <a:off x="7586009" y="317904"/>
            <a:ext cx="3787026" cy="3797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73" y="317904"/>
            <a:ext cx="487730" cy="4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18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76200"/>
            <a:ext cx="8532812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Out Where You Want To Go…</a:t>
            </a:r>
          </a:p>
        </p:txBody>
      </p:sp>
      <p:pic>
        <p:nvPicPr>
          <p:cNvPr id="3074" name="Picture 2" descr="C:\Users\khill\Desktop\Successful Social Media Campaigns Presentation\Increasing Brand Awareness Increasing Engagement Develop Brand Loyalty and Support Acquire New Leads Increase Giv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88" y="1815416"/>
            <a:ext cx="7860425" cy="442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" y="3810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25704">
            <a:off x="8982696" y="1430697"/>
            <a:ext cx="2073048" cy="769441"/>
          </a:xfrm>
          <a:prstGeom prst="rect">
            <a:avLst/>
          </a:prstGeom>
          <a:solidFill>
            <a:srgbClr val="004473"/>
          </a:solidFill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79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3200" b="1" i="1" dirty="0">
                <a:solidFill>
                  <a:srgbClr val="F79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endParaRPr lang="en-US" sz="4400" b="1" i="1" dirty="0">
              <a:solidFill>
                <a:srgbClr val="F794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71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58" y="152400"/>
            <a:ext cx="10969943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To Get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/>
              <a:t>Low hanging fruit-</a:t>
            </a:r>
            <a:r>
              <a:rPr lang="en-US" sz="2800" dirty="0"/>
              <a:t> Successful platforms to propel you forward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Tools-</a:t>
            </a:r>
            <a:r>
              <a:rPr lang="en-US" sz="2800" dirty="0"/>
              <a:t> Streamlining your work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Language &amp; Diversity- </a:t>
            </a:r>
            <a:r>
              <a:rPr lang="en-US" sz="2800" dirty="0"/>
              <a:t>What are you saying and how?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Troubleshoot-</a:t>
            </a:r>
            <a:r>
              <a:rPr lang="en-US" sz="2800" dirty="0"/>
              <a:t> Strategies evolve everyday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Slow build for supplemental resources- </a:t>
            </a:r>
            <a:r>
              <a:rPr lang="en-US" sz="2800" dirty="0"/>
              <a:t>Where can you garner help?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476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658" y="152400"/>
            <a:ext cx="10969943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Hanging Fruit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1" y="1600202"/>
            <a:ext cx="69342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Use your most successful platform to help propel you forward while you grow your others.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If my audience is mostly on and engaging on Facebook and I am working on a year end giving campaign I focus my fundraising efforts (mainly) on Facebook while using my other platforms more to continue building awareness and loyalty.</a:t>
            </a:r>
          </a:p>
        </p:txBody>
      </p:sp>
      <p:pic>
        <p:nvPicPr>
          <p:cNvPr id="15363" name="Picture 3" descr="C:\Users\khill\Desktop\Successful Social Media Campaigns Presentation\Increasing Brand Awareness Increasing Engagement Develop Brand Loyalty and Support Acquire New Leads Increase Giving (5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99" y="1083196"/>
            <a:ext cx="7859712" cy="44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82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858" y="152400"/>
            <a:ext cx="2130744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khill\Desktop\Successful Social Media Campaigns Presentation\Canva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67" y="2895600"/>
            <a:ext cx="4150106" cy="158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hill\Desktop\Successful Social Media Campaigns Presentation\Planoly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501" y="4648201"/>
            <a:ext cx="4543934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khill\Desktop\Successful Social Media Campaigns Presentation\falcon.io-screenshot-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68" y="2971801"/>
            <a:ext cx="4724401" cy="3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496" y="1313156"/>
            <a:ext cx="721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How can I streamline my work? 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What tools will boost productivity?</a:t>
            </a:r>
          </a:p>
        </p:txBody>
      </p:sp>
    </p:spTree>
    <p:extLst>
      <p:ext uri="{BB962C8B-B14F-4D97-AF65-F5344CB8AC3E}">
        <p14:creationId xmlns:p14="http://schemas.microsoft.com/office/powerpoint/2010/main" val="26868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543800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&amp; Type of Content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6" y="354878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khill\Desktop\Successful Social Media Campaigns Presentation\Increasing Brand Awareness Increasing Engagement Develop Brand Loyalty and Support Acquire New Leads Increase Giving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" y="838201"/>
            <a:ext cx="5793475" cy="32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hill\Desktop\Successful Social Media Campaigns Presentation\Increasing Brand Awareness Increasing Engagement Develop Brand Loyalty and Support Acquire New Leads Increase Giving (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76600"/>
            <a:ext cx="7111312" cy="40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834418" y="1447800"/>
            <a:ext cx="0" cy="4876800"/>
          </a:xfrm>
          <a:prstGeom prst="line">
            <a:avLst/>
          </a:prstGeom>
          <a:ln w="57150">
            <a:solidFill>
              <a:srgbClr val="007C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66800" y="3505200"/>
            <a:ext cx="9601200" cy="0"/>
          </a:xfrm>
          <a:prstGeom prst="line">
            <a:avLst/>
          </a:prstGeom>
          <a:ln w="38100">
            <a:solidFill>
              <a:srgbClr val="007C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19800" y="1219200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Use a variety of content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Mix polished branded content with informal and simple visuals/messaging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Tell the story of impact and need but lean more towards letting your clients tell their own story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6801" y="3707257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Make it 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Be transparent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Talk to them instead of at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Let them know their role in the impact being made</a:t>
            </a:r>
          </a:p>
        </p:txBody>
      </p:sp>
    </p:spTree>
    <p:extLst>
      <p:ext uri="{BB962C8B-B14F-4D97-AF65-F5344CB8AC3E}">
        <p14:creationId xmlns:p14="http://schemas.microsoft.com/office/powerpoint/2010/main" val="215950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543800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&amp; Type of Content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01803" y="1370646"/>
            <a:ext cx="3756170" cy="5413663"/>
            <a:chOff x="433242" y="1000368"/>
            <a:chExt cx="3756170" cy="5413663"/>
          </a:xfrm>
        </p:grpSpPr>
        <p:pic>
          <p:nvPicPr>
            <p:cNvPr id="8194" name="Picture 2" descr="C:\Users\khill\Desktop\Successful Social Media Campaigns Presentation\fact visual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2"/>
            <a:stretch/>
          </p:blipFill>
          <p:spPr bwMode="auto">
            <a:xfrm>
              <a:off x="433242" y="3210168"/>
              <a:ext cx="3733800" cy="3203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C:\Users\khill\Desktop\Successful Social Media Campaigns Presentation\fac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8"/>
            <a:stretch/>
          </p:blipFill>
          <p:spPr bwMode="auto">
            <a:xfrm>
              <a:off x="433242" y="1000368"/>
              <a:ext cx="3756170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7" name="Picture 5" descr="C:\Users\khill\Desktop\Successful Social Media Campaigns Presentation\gene v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25" y="3460343"/>
            <a:ext cx="3207727" cy="33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khill\Desktop\Successful Social Media Campaigns Presentation\ameera vi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1835" y="354878"/>
            <a:ext cx="2869706" cy="27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khill\Desktop\Successful Social Media Campaigns Presentation\fooc and suppli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2" y="1752600"/>
            <a:ext cx="3833518" cy="403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6" y="354878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11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76200"/>
            <a:ext cx="2513171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</p:txBody>
      </p:sp>
      <p:pic>
        <p:nvPicPr>
          <p:cNvPr id="1026" name="Picture 2" descr="C:\Users\khill\Desktop\Successful Social Media Campaigns Presentation\diversit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"/>
          <a:stretch/>
        </p:blipFill>
        <p:spPr bwMode="auto">
          <a:xfrm>
            <a:off x="990600" y="1295401"/>
            <a:ext cx="1024863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6" y="3810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143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36"/>
          <a:stretch/>
        </p:blipFill>
        <p:spPr>
          <a:xfrm>
            <a:off x="70240" y="-4918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76200"/>
            <a:ext cx="4570571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Troubleshoot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050" y="1371600"/>
            <a:ext cx="947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Try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Try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, and 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Try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again until you find what works</a:t>
            </a:r>
          </a:p>
        </p:txBody>
      </p:sp>
      <p:pic>
        <p:nvPicPr>
          <p:cNvPr id="6150" name="Picture 6" descr="C:\Users\khill\Desktop\Successful Social Media Campaigns Presentation\adobestock_257467606_fm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52" y="2286001"/>
            <a:ext cx="6261776" cy="4122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3388"/>
            <a:ext cx="48736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793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96" y="111125"/>
            <a:ext cx="9067800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Build Supplemental Resources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1030" y="1600202"/>
            <a:ext cx="10969943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Contract Help- Initial trial period with a digital advertising company running specific ongoing Facebook and IG ad campaigns. Then grew partnership to doing special event and annual giving campaigns.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Started boosting ads here and there then slowly began allocating more of the budget towards specialized campaigns and contract work.</a:t>
            </a:r>
          </a:p>
        </p:txBody>
      </p:sp>
    </p:spTree>
    <p:extLst>
      <p:ext uri="{BB962C8B-B14F-4D97-AF65-F5344CB8AC3E}">
        <p14:creationId xmlns:p14="http://schemas.microsoft.com/office/powerpoint/2010/main" val="907180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76200"/>
            <a:ext cx="4570571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5715" y="1953736"/>
            <a:ext cx="1066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</a:rPr>
              <a:t>Increase in growth rate by 30% over the last 2 years</a:t>
            </a:r>
          </a:p>
        </p:txBody>
      </p:sp>
      <p:pic>
        <p:nvPicPr>
          <p:cNvPr id="6149" name="Picture 5" descr="C:\Users\khill\Desktop\Successful Social Media Campaigns Presentation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24201"/>
            <a:ext cx="2343150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60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F9692-FB1B-4795-AEEE-2536E2AA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4473"/>
                </a:solidFill>
              </a:rPr>
              <a:t>About Us</a:t>
            </a:r>
          </a:p>
        </p:txBody>
      </p:sp>
      <p:sp>
        <p:nvSpPr>
          <p:cNvPr id="1030" name="Content Placeholder 2">
            <a:extLst>
              <a:ext uri="{FF2B5EF4-FFF2-40B4-BE49-F238E27FC236}">
                <a16:creationId xmlns:a16="http://schemas.microsoft.com/office/drawing/2014/main" id="{DDC59B77-1F23-4E5A-9A0E-A56404840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64732"/>
            <a:ext cx="5264234" cy="4812231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 Easterseals DuPage &amp; Fox Valley, we believe every child deserves to thrive in an inclusive community. 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 mission is to ensure that children with disabilities and their families are empowered. 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 offer pediatric therapy services throughout suburban Chicagoland from three rehabilitation centers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1,000 infants, children and adults with developmental delays and disabilities are seen in-person or through tele-therapy each week</a:t>
            </a:r>
            <a:endParaRPr lang="en-US" sz="2000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person, outdoor, wearing, close&#10;&#10;Description automatically generated">
            <a:extLst>
              <a:ext uri="{FF2B5EF4-FFF2-40B4-BE49-F238E27FC236}">
                <a16:creationId xmlns:a16="http://schemas.microsoft.com/office/drawing/2014/main" id="{5002F975-A6D0-4902-AF19-32B0BB2D1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" r="4897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79" name="Arc 7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person, bed, indoor, furniture&#10;&#10;Description automatically generated">
            <a:extLst>
              <a:ext uri="{FF2B5EF4-FFF2-40B4-BE49-F238E27FC236}">
                <a16:creationId xmlns:a16="http://schemas.microsoft.com/office/drawing/2014/main" id="{557A2505-CC0D-47A5-BC0B-66C14F1EB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25" r="7579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6913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146" y="111125"/>
            <a:ext cx="4570571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rgbClr val="CF4B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7806" y="1564647"/>
            <a:ext cx="6071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Jumps in impressions and engagement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1931826" y="4124980"/>
            <a:ext cx="4962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Long lost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Easterseals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stories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092" y="2219980"/>
            <a:ext cx="3991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Email subscribers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38466" y="2829580"/>
            <a:ext cx="3987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Volunteer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sign ups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10537" y="3515380"/>
            <a:ext cx="4274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Enrollment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inquiries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78988" y="4886980"/>
            <a:ext cx="3315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Fundraisers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2" name="Picture 2" descr="C:\Users\khill\Desktop\Successful Social Media Campaigns Presentation\Screenshot_20211109-103951_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09" y="222980"/>
            <a:ext cx="3488591" cy="6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hill\AppData\Local\Microsoft\Windows\INetCache\IE\GW2XJXZT\1081px-Check_mark_23x20_02.svg[1]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2" y="1564647"/>
            <a:ext cx="452514" cy="4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khill\AppData\Local\Microsoft\Windows\INetCache\IE\GW2XJXZT\1081px-Check_mark_23x20_02.svg[1]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118888"/>
            <a:ext cx="498179" cy="4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khill\AppData\Local\Microsoft\Windows\INetCache\IE\GW2XJXZT\1081px-Check_mark_23x20_02.svg[1]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789174"/>
            <a:ext cx="514559" cy="4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khill\AppData\Local\Microsoft\Windows\INetCache\IE\GW2XJXZT\1081px-Check_mark_23x20_02.svg[1]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425236"/>
            <a:ext cx="486623" cy="4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khill\AppData\Local\Microsoft\Windows\INetCache\IE\GW2XJXZT\1081px-Check_mark_23x20_02.svg[1]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1"/>
            <a:ext cx="535332" cy="5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khill\AppData\Local\Microsoft\Windows\INetCache\IE\GW2XJXZT\1081px-Check_mark_23x20_02.svg[1]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768903"/>
            <a:ext cx="535332" cy="5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99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36"/>
          <a:stretch/>
        </p:blipFill>
        <p:spPr>
          <a:xfrm>
            <a:off x="1588" y="1056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11125"/>
            <a:ext cx="4570571" cy="1143000"/>
          </a:xfrm>
        </p:spPr>
        <p:txBody>
          <a:bodyPr>
            <a:normAutofit/>
          </a:bodyPr>
          <a:lstStyle/>
          <a:p>
            <a:pPr algn="l"/>
            <a:r>
              <a:rPr lang="en-US" sz="33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Happened?</a:t>
            </a:r>
          </a:p>
        </p:txBody>
      </p:sp>
      <p:pic>
        <p:nvPicPr>
          <p:cNvPr id="6147" name="Picture 3" descr="C:\Users\khill\Desktop\Successful Social Media Campaigns Presentation\dona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173">
            <a:off x="3601288" y="2214293"/>
            <a:ext cx="3657600" cy="423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hill\Desktop\Successful Social Media Campaigns Presentation\donation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8038"/>
            <a:ext cx="3615974" cy="415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khill\Desktop\Successful Social Media Campaigns Presentation\captur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61">
            <a:off x="7996484" y="4033870"/>
            <a:ext cx="3830490" cy="23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hill\Desktop\Successful Social Media Campaigns Presentation\Cap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74" y="600210"/>
            <a:ext cx="3885211" cy="21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hill\Desktop\Successful Social Media Campaigns Presentation\Cap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43">
            <a:off x="7653651" y="2352494"/>
            <a:ext cx="3838307" cy="22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6" y="454311"/>
            <a:ext cx="487730" cy="4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0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4B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36"/>
          <a:stretch/>
        </p:blipFill>
        <p:spPr>
          <a:xfrm>
            <a:off x="70240" y="-4918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38600" y="2971800"/>
            <a:ext cx="4191000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9646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7DD859-D6E8-470D-B812-D75C1A56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7" y="-1869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Event Campaigns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E6473-29B7-493E-AAEB-1B03BF0BB3C5}"/>
              </a:ext>
            </a:extLst>
          </p:cNvPr>
          <p:cNvSpPr txBox="1"/>
          <p:nvPr/>
        </p:nvSpPr>
        <p:spPr>
          <a:xfrm>
            <a:off x="838200" y="1929384"/>
            <a:ext cx="8203692" cy="4251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Facebook &amp; Instagram: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Choose a client ambassador whose story will help the event come to life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Boost event posts, Even $15-20 makes a difference for your audience to see the content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Use advertising!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Share information &amp; tag sponsors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Include in sponsor benefits: 2 emails and 2 social posts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We do like all comments and respond frequently. Stay engaged!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LinkedIn: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Tag Sponsors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Give sponsors a toolkit to share and tag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Add hashtags to page as then you can comment on those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2EF00467-2C26-C343-9763-9BDDADED9A2F}" type="slidenum">
              <a:rPr lang="en-US" sz="1200" spc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 sz="1200" spc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9A4E7-85A6-45BC-98FE-D885DC8733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11" y="6219793"/>
            <a:ext cx="1355462" cy="530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387E3-9BD4-419B-8AB5-3B215F52F04C}"/>
              </a:ext>
            </a:extLst>
          </p:cNvPr>
          <p:cNvSpPr txBox="1"/>
          <p:nvPr/>
        </p:nvSpPr>
        <p:spPr>
          <a:xfrm>
            <a:off x="1379542" y="-190271"/>
            <a:ext cx="434141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DB512D"/>
              </a:buClr>
            </a:pPr>
            <a:endParaRPr lang="en-US" b="1" dirty="0"/>
          </a:p>
          <a:p>
            <a:pPr>
              <a:spcAft>
                <a:spcPts val="600"/>
              </a:spcAft>
              <a:buClr>
                <a:srgbClr val="DB512D"/>
              </a:buClr>
            </a:pPr>
            <a:endParaRPr lang="en-US" b="1" dirty="0"/>
          </a:p>
          <a:p>
            <a:pPr>
              <a:spcAft>
                <a:spcPts val="600"/>
              </a:spcAft>
              <a:buClr>
                <a:srgbClr val="DB512D"/>
              </a:buClr>
            </a:pPr>
            <a:endParaRPr lang="en-US" b="1" dirty="0"/>
          </a:p>
          <a:p>
            <a:pPr>
              <a:spcAft>
                <a:spcPts val="600"/>
              </a:spcAft>
              <a:buClr>
                <a:srgbClr val="DB512D"/>
              </a:buClr>
            </a:pPr>
            <a:endParaRPr lang="en-US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7FD4D9-C720-45F9-B834-77A208982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63" t="67585" r="36482" b="20863"/>
          <a:stretch/>
        </p:blipFill>
        <p:spPr>
          <a:xfrm>
            <a:off x="6414008" y="4590874"/>
            <a:ext cx="5458968" cy="1073130"/>
          </a:xfrm>
          <a:prstGeom prst="rect">
            <a:avLst/>
          </a:prstGeom>
        </p:spPr>
      </p:pic>
      <p:pic>
        <p:nvPicPr>
          <p:cNvPr id="23" name="Picture 4" descr="A picture containing text, road, outdoor, bicycle&#10;&#10;Description automatically generated">
            <a:extLst>
              <a:ext uri="{FF2B5EF4-FFF2-40B4-BE49-F238E27FC236}">
                <a16:creationId xmlns:a16="http://schemas.microsoft.com/office/drawing/2014/main" id="{C99BE71C-4337-4947-AD8F-8D45CE395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567" y="214532"/>
            <a:ext cx="2605217" cy="43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2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DE9CB-CFB6-4CAE-9A5F-674B0436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525" y="241407"/>
            <a:ext cx="11375136" cy="5394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Run for the Kids: Superhero Hustle</a:t>
            </a:r>
            <a:br>
              <a:rPr lang="en-US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Bike for the Kids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BFFF1F-A5E6-49CB-B12D-60646FFA64F0}"/>
              </a:ext>
            </a:extLst>
          </p:cNvPr>
          <p:cNvSpPr txBox="1"/>
          <p:nvPr/>
        </p:nvSpPr>
        <p:spPr>
          <a:xfrm>
            <a:off x="8074277" y="255146"/>
            <a:ext cx="3618424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b="1" dirty="0"/>
              <a:t>Promoted Posts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2CF39B-C0EC-4D01-B62F-552B7EAB2E04}"/>
              </a:ext>
            </a:extLst>
          </p:cNvPr>
          <p:cNvSpPr txBox="1"/>
          <p:nvPr/>
        </p:nvSpPr>
        <p:spPr>
          <a:xfrm>
            <a:off x="5241524" y="6462476"/>
            <a:ext cx="2718645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dirty="0"/>
              <a:t>Facebook/Instagram Ad: Family Audience</a:t>
            </a:r>
          </a:p>
        </p:txBody>
      </p:sp>
      <p:pic>
        <p:nvPicPr>
          <p:cNvPr id="7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C6B214C0-FFBE-4E66-B003-6A6EFA1A0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" t="30740" r="89843" b="21428"/>
          <a:stretch/>
        </p:blipFill>
        <p:spPr>
          <a:xfrm>
            <a:off x="5425628" y="3216188"/>
            <a:ext cx="2012372" cy="31584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0F2E9D-3178-4734-88D6-CBED5A2432E9}"/>
              </a:ext>
            </a:extLst>
          </p:cNvPr>
          <p:cNvSpPr txBox="1"/>
          <p:nvPr/>
        </p:nvSpPr>
        <p:spPr>
          <a:xfrm>
            <a:off x="2079205" y="6457131"/>
            <a:ext cx="3191590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dirty="0"/>
              <a:t>Facebook/Instagram Ad: Running/Charity Audience</a:t>
            </a:r>
          </a:p>
        </p:txBody>
      </p:sp>
      <p:pic>
        <p:nvPicPr>
          <p:cNvPr id="12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82A53E-DC00-44A0-91FC-8FABAB260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7" t="12459" r="65968" b="10627"/>
          <a:stretch/>
        </p:blipFill>
        <p:spPr>
          <a:xfrm>
            <a:off x="7723697" y="642367"/>
            <a:ext cx="2237927" cy="43122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375B8F-E6D3-4084-A7FC-66D830967178}"/>
              </a:ext>
            </a:extLst>
          </p:cNvPr>
          <p:cNvSpPr txBox="1"/>
          <p:nvPr/>
        </p:nvSpPr>
        <p:spPr>
          <a:xfrm>
            <a:off x="1105528" y="1258813"/>
            <a:ext cx="6968749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Outdoor events or virtual opportunities to share your org.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Work closely with our therapists to share stories of children reaching relevant milestones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RFTK: $400 Ad Budget: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14 Ads &amp; Boosted Post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Reach: 35,566 </a:t>
            </a:r>
            <a:endParaRPr lang="en-US" sz="3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Impressions: 47,305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Unique Clicks: 510 (539 total)</a:t>
            </a:r>
            <a:endParaRPr lang="en-US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8CDB7B1-4DF1-473B-8DD4-D9FA7FB94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7100" y="369426"/>
            <a:ext cx="1885910" cy="4052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21491D-0AAC-46CA-A674-8A6D5AE3D6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56"/>
          <a:stretch/>
        </p:blipFill>
        <p:spPr>
          <a:xfrm>
            <a:off x="2559003" y="3973689"/>
            <a:ext cx="2074103" cy="24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6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66110" y="316807"/>
            <a:ext cx="1038736" cy="109078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fld id="{2EF00467-2C26-C343-9763-9BDDADED9A2F}" type="slidenum">
              <a:rPr kumimoji="0" lang="en-US" sz="7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7DD859-D6E8-470D-B812-D75C1A56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527" y="230587"/>
            <a:ext cx="9918945" cy="100923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44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Timeliness</a:t>
            </a:r>
            <a:endParaRPr lang="en-US" sz="3360" b="1" dirty="0">
              <a:solidFill>
                <a:srgbClr val="0044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9A4E7-85A6-45BC-98FE-D885DC8733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11" y="6219793"/>
            <a:ext cx="1355462" cy="530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A4591-D12C-436B-AC2B-1FF39844C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63" t="17299" r="31212" b="9306"/>
          <a:stretch/>
        </p:blipFill>
        <p:spPr>
          <a:xfrm>
            <a:off x="3087139" y="847362"/>
            <a:ext cx="3122036" cy="32859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68EB5B-1072-4406-B5D8-F16A3FC9B738}"/>
              </a:ext>
            </a:extLst>
          </p:cNvPr>
          <p:cNvSpPr/>
          <p:nvPr/>
        </p:nvSpPr>
        <p:spPr>
          <a:xfrm>
            <a:off x="5535386" y="3887481"/>
            <a:ext cx="673790" cy="245871"/>
          </a:xfrm>
          <a:prstGeom prst="ellipse">
            <a:avLst/>
          </a:prstGeom>
          <a:noFill/>
          <a:ln w="285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2440B5FF-7E6B-4948-A154-937DD956E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6" y="1156640"/>
            <a:ext cx="2788770" cy="5236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6B419-B61F-4A11-9C97-6487A404AB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22" t="32263" r="33149" b="5515"/>
          <a:stretch/>
        </p:blipFill>
        <p:spPr>
          <a:xfrm>
            <a:off x="6296451" y="3590779"/>
            <a:ext cx="3438306" cy="3036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22047-0BED-4BBC-AE1A-AEC7A33872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59" t="26667" r="31389" b="9306"/>
          <a:stretch/>
        </p:blipFill>
        <p:spPr>
          <a:xfrm>
            <a:off x="6439390" y="162044"/>
            <a:ext cx="3152429" cy="2885146"/>
          </a:xfrm>
          <a:prstGeom prst="rect">
            <a:avLst/>
          </a:prstGeom>
        </p:spPr>
      </p:pic>
      <p:pic>
        <p:nvPicPr>
          <p:cNvPr id="12" name="Picture 11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7A11A4A-7681-4A5E-BDAF-B08F6D774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2447" y="162044"/>
            <a:ext cx="2420365" cy="6057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381A36-F88C-4A8C-94B6-BE23DE30179E}"/>
              </a:ext>
            </a:extLst>
          </p:cNvPr>
          <p:cNvSpPr txBox="1"/>
          <p:nvPr/>
        </p:nvSpPr>
        <p:spPr>
          <a:xfrm>
            <a:off x="3156285" y="4676941"/>
            <a:ext cx="3184257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When you don’t have a large budget- be timely and make connections!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E9792-4643-4E63-9A8C-7712030E1826}"/>
              </a:ext>
            </a:extLst>
          </p:cNvPr>
          <p:cNvCxnSpPr>
            <a:cxnSpLocks/>
          </p:cNvCxnSpPr>
          <p:nvPr/>
        </p:nvCxnSpPr>
        <p:spPr>
          <a:xfrm>
            <a:off x="6637864" y="3318932"/>
            <a:ext cx="2743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3703B3-5D0D-4EB5-AE41-782151873D82}"/>
              </a:ext>
            </a:extLst>
          </p:cNvPr>
          <p:cNvCxnSpPr>
            <a:cxnSpLocks/>
          </p:cNvCxnSpPr>
          <p:nvPr/>
        </p:nvCxnSpPr>
        <p:spPr>
          <a:xfrm rot="1680000">
            <a:off x="1766702" y="1507069"/>
            <a:ext cx="2468880" cy="45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F179E9-AB9D-4152-BCD3-68E705A0FE95}"/>
              </a:ext>
            </a:extLst>
          </p:cNvPr>
          <p:cNvCxnSpPr>
            <a:cxnSpLocks/>
          </p:cNvCxnSpPr>
          <p:nvPr/>
        </p:nvCxnSpPr>
        <p:spPr>
          <a:xfrm>
            <a:off x="3307635" y="4346219"/>
            <a:ext cx="2743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E6C5AA-620E-430B-B177-ACF4B0849963}"/>
              </a:ext>
            </a:extLst>
          </p:cNvPr>
          <p:cNvCxnSpPr>
            <a:cxnSpLocks/>
          </p:cNvCxnSpPr>
          <p:nvPr/>
        </p:nvCxnSpPr>
        <p:spPr>
          <a:xfrm rot="1680000">
            <a:off x="8421506" y="1174042"/>
            <a:ext cx="2468880" cy="45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8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F65A-D725-4585-A4C2-F222FE25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385" y="265176"/>
            <a:ext cx="11375136" cy="539496"/>
          </a:xfrm>
        </p:spPr>
        <p:txBody>
          <a:bodyPr/>
          <a:lstStyle/>
          <a:p>
            <a:r>
              <a:rPr lang="en-US" sz="400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Photography Partnership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6C9C4-78DE-43B7-91B1-89B6C397A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55" t="35062" r="2129" b="22963"/>
          <a:stretch/>
        </p:blipFill>
        <p:spPr>
          <a:xfrm>
            <a:off x="146755" y="2529183"/>
            <a:ext cx="11954933" cy="3903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8FB22-43CE-4B70-B65D-62BFA0285136}"/>
              </a:ext>
            </a:extLst>
          </p:cNvPr>
          <p:cNvSpPr txBox="1"/>
          <p:nvPr/>
        </p:nvSpPr>
        <p:spPr>
          <a:xfrm>
            <a:off x="4696178" y="12417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EDFAB-5CF9-4C73-BBF8-AE3A78171D3C}"/>
              </a:ext>
            </a:extLst>
          </p:cNvPr>
          <p:cNvSpPr txBox="1"/>
          <p:nvPr/>
        </p:nvSpPr>
        <p:spPr>
          <a:xfrm>
            <a:off x="482565" y="1080234"/>
            <a:ext cx="92785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20+ year collaboration between </a:t>
            </a:r>
            <a:r>
              <a:rPr lang="en-US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local community college photography department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Graduates make connections with the families and </a:t>
            </a:r>
            <a:r>
              <a:rPr lang="en-US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help with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Familie</a:t>
            </a:r>
            <a:r>
              <a:rPr lang="en-US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 share bios and their stories to create a library of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Print</a:t>
            </a:r>
            <a:r>
              <a:rPr lang="en-US" dirty="0">
                <a:solidFill>
                  <a:srgbClr val="22222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 are the first thing you see in each center lobby and throughout the hallways</a:t>
            </a:r>
            <a:endParaRPr lang="en-US" b="0" i="0" dirty="0">
              <a:solidFill>
                <a:srgbClr val="222222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1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66110" y="316807"/>
            <a:ext cx="1038736" cy="109078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fld id="{2EF00467-2C26-C343-9763-9BDDADED9A2F}" type="slidenum">
              <a:rPr kumimoji="0" lang="en-US" sz="7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2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7DD859-D6E8-470D-B812-D75C1A56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16" y="398363"/>
            <a:ext cx="9918945" cy="100923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Questions or to Learn More</a:t>
            </a:r>
            <a:b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Erin Skaggs</a:t>
            </a:r>
            <a:b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Director of Marketing</a:t>
            </a:r>
            <a:b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3360" b="1" dirty="0">
                <a:solidFill>
                  <a:srgbClr val="004473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eskaggs@eastersealsdfvr.org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9A4E7-85A6-45BC-98FE-D885DC8733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11" y="6219793"/>
            <a:ext cx="1355462" cy="530192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6A69F34-7084-4702-A761-BE8908D4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264" y="1000933"/>
            <a:ext cx="5783551" cy="38557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0ED8D-E992-44CA-86AA-E12026D60B24}"/>
              </a:ext>
            </a:extLst>
          </p:cNvPr>
          <p:cNvSpPr/>
          <p:nvPr/>
        </p:nvSpPr>
        <p:spPr>
          <a:xfrm>
            <a:off x="8545689" y="1651146"/>
            <a:ext cx="767644" cy="934009"/>
          </a:xfrm>
          <a:prstGeom prst="rect">
            <a:avLst/>
          </a:prstGeom>
          <a:noFill/>
          <a:ln>
            <a:solidFill>
              <a:srgbClr val="F16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3970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EC055EC-516A-4F46-BE02-685B2ECCB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0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16336"/>
      </a:accent1>
      <a:accent2>
        <a:srgbClr val="FFA3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6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16336"/>
      </a:accent1>
      <a:accent2>
        <a:srgbClr val="FFA3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A49CD7500F0940BCA3134D594DACB7" ma:contentTypeVersion="7" ma:contentTypeDescription="Create a new document." ma:contentTypeScope="" ma:versionID="e9f53437847b56997349f95a19544d74">
  <xsd:schema xmlns:xsd="http://www.w3.org/2001/XMLSchema" xmlns:xs="http://www.w3.org/2001/XMLSchema" xmlns:p="http://schemas.microsoft.com/office/2006/metadata/properties" xmlns:ns2="7e432cec-8214-427c-807b-b02c961cf4b3" targetNamespace="http://schemas.microsoft.com/office/2006/metadata/properties" ma:root="true" ma:fieldsID="8356d060a0a70802b3334341afbfad3d" ns2:_="">
    <xsd:import namespace="7e432cec-8214-427c-807b-b02c961cf4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32cec-8214-427c-807b-b02c961cf4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FE0C30-9342-44F7-A4E2-C21B369D7337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7e432cec-8214-427c-807b-b02c961cf4b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EBEFFB-13AC-431E-8D89-ADA650BF4F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5D74E4-0815-4274-AD68-2B21B06AA5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432cec-8214-427c-807b-b02c961cf4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15467</TotalTime>
  <Words>774</Words>
  <Application>Microsoft Office PowerPoint</Application>
  <PresentationFormat>Widescreen</PresentationFormat>
  <Paragraphs>113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Roboto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About Us</vt:lpstr>
      <vt:lpstr>Event Campaigns</vt:lpstr>
      <vt:lpstr>Run for the Kids: Superhero Hustle Bike for the Kids </vt:lpstr>
      <vt:lpstr>Timeliness</vt:lpstr>
      <vt:lpstr>Photography Partnership</vt:lpstr>
      <vt:lpstr>Questions or to Learn More     Erin Skaggs Director of Marketing eskaggs@eastersealsdfvr.org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Successful Social Media Campaigns</vt:lpstr>
      <vt:lpstr>Audit Yourself &amp; Situation</vt:lpstr>
      <vt:lpstr>What Are You Working With?</vt:lpstr>
      <vt:lpstr>Figure Out Where You Want To Go…</vt:lpstr>
      <vt:lpstr>And How To Get There</vt:lpstr>
      <vt:lpstr>Low Hanging Fruit</vt:lpstr>
      <vt:lpstr>Tools</vt:lpstr>
      <vt:lpstr>Language &amp; Type of Content</vt:lpstr>
      <vt:lpstr>Language &amp; Type of Content</vt:lpstr>
      <vt:lpstr>Diversity</vt:lpstr>
      <vt:lpstr>Troubleshoot</vt:lpstr>
      <vt:lpstr>Slow Build Supplemental Resources</vt:lpstr>
      <vt:lpstr>What Happened?</vt:lpstr>
      <vt:lpstr>What Happened?</vt:lpstr>
      <vt:lpstr>What Happened?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Williams</dc:creator>
  <cp:lastModifiedBy>Yolanda Green</cp:lastModifiedBy>
  <cp:revision>64</cp:revision>
  <cp:lastPrinted>2021-06-08T23:54:40Z</cp:lastPrinted>
  <dcterms:created xsi:type="dcterms:W3CDTF">2020-10-30T00:25:33Z</dcterms:created>
  <dcterms:modified xsi:type="dcterms:W3CDTF">2021-11-16T17:49:01Z</dcterms:modified>
</cp:coreProperties>
</file>