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96" r:id="rId5"/>
    <p:sldMasterId id="2147483708" r:id="rId6"/>
  </p:sldMasterIdLst>
  <p:notesMasterIdLst>
    <p:notesMasterId r:id="rId28"/>
  </p:notesMasterIdLst>
  <p:sldIdLst>
    <p:sldId id="276" r:id="rId7"/>
    <p:sldId id="3151" r:id="rId8"/>
    <p:sldId id="2146846248" r:id="rId9"/>
    <p:sldId id="2146846221" r:id="rId10"/>
    <p:sldId id="2146846242" r:id="rId11"/>
    <p:sldId id="2146846243" r:id="rId12"/>
    <p:sldId id="2146846249" r:id="rId13"/>
    <p:sldId id="2146846250" r:id="rId14"/>
    <p:sldId id="2146846195" r:id="rId15"/>
    <p:sldId id="2146846251" r:id="rId16"/>
    <p:sldId id="2146846252" r:id="rId17"/>
    <p:sldId id="2146846244" r:id="rId18"/>
    <p:sldId id="2146846245" r:id="rId19"/>
    <p:sldId id="2146846253" r:id="rId20"/>
    <p:sldId id="2146846235" r:id="rId21"/>
    <p:sldId id="2146846254" r:id="rId22"/>
    <p:sldId id="2146846255" r:id="rId23"/>
    <p:sldId id="2146846256" r:id="rId24"/>
    <p:sldId id="2146846257" r:id="rId25"/>
    <p:sldId id="2146846258" r:id="rId26"/>
    <p:sldId id="316" r:id="rId27"/>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470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initials="WS" lastIdx="1" clrIdx="0"/>
  <p:cmAuthor id="1" name="Kristen Barnfield" initials="KB" lastIdx="7" clrIdx="1"/>
  <p:cmAuthor id="2" name="Microsoft Office User" initials="MOU" lastIdx="1" clrIdx="2">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473"/>
    <a:srgbClr val="F16336"/>
    <a:srgbClr val="FFA300"/>
    <a:srgbClr val="DB512D"/>
    <a:srgbClr val="99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693" autoAdjust="0"/>
    <p:restoredTop sz="93792" autoAdjust="0"/>
  </p:normalViewPr>
  <p:slideViewPr>
    <p:cSldViewPr snapToGrid="0" snapToObjects="1">
      <p:cViewPr varScale="1">
        <p:scale>
          <a:sx n="67" d="100"/>
          <a:sy n="67" d="100"/>
        </p:scale>
        <p:origin x="844" y="52"/>
      </p:cViewPr>
      <p:guideLst>
        <p:guide orient="horz" pos="2160"/>
        <p:guide pos="4704"/>
      </p:guideLst>
    </p:cSldViewPr>
  </p:slideViewPr>
  <p:notesTextViewPr>
    <p:cViewPr>
      <p:scale>
        <a:sx n="1" d="1"/>
        <a:sy n="1" d="1"/>
      </p:scale>
      <p:origin x="0" y="0"/>
    </p:cViewPr>
  </p:notesTextViewPr>
  <p:sorterViewPr>
    <p:cViewPr>
      <p:scale>
        <a:sx n="197" d="100"/>
        <a:sy n="197" d="100"/>
      </p:scale>
      <p:origin x="0" y="-1510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1" tIns="47111" rIns="94221" bIns="47111" rtlCol="0"/>
          <a:lstStyle>
            <a:lvl1pPr algn="l">
              <a:defRPr sz="1200"/>
            </a:lvl1pPr>
          </a:lstStyle>
          <a:p>
            <a:endParaRPr lang="en-US" dirty="0"/>
          </a:p>
        </p:txBody>
      </p:sp>
      <p:sp>
        <p:nvSpPr>
          <p:cNvPr id="3" name="Date Placeholder 2"/>
          <p:cNvSpPr>
            <a:spLocks noGrp="1"/>
          </p:cNvSpPr>
          <p:nvPr>
            <p:ph type="dt" idx="1"/>
          </p:nvPr>
        </p:nvSpPr>
        <p:spPr>
          <a:xfrm>
            <a:off x="4023093" y="0"/>
            <a:ext cx="3077739" cy="471054"/>
          </a:xfrm>
          <a:prstGeom prst="rect">
            <a:avLst/>
          </a:prstGeom>
        </p:spPr>
        <p:txBody>
          <a:bodyPr vert="horz" lIns="94221" tIns="47111" rIns="94221" bIns="47111" rtlCol="0"/>
          <a:lstStyle>
            <a:lvl1pPr algn="r">
              <a:defRPr sz="1200"/>
            </a:lvl1pPr>
          </a:lstStyle>
          <a:p>
            <a:fld id="{BEA64586-DB4C-D744-A4FD-68B4BBE3C6FB}" type="datetimeFigureOut">
              <a:rPr lang="en-US" smtClean="0"/>
              <a:t>11/3/2021</a:t>
            </a:fld>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1" tIns="47111" rIns="94221" bIns="47111" rtlCol="0" anchor="ctr"/>
          <a:lstStyle/>
          <a:p>
            <a:endParaRPr lang="en-US" dirty="0"/>
          </a:p>
        </p:txBody>
      </p:sp>
      <p:sp>
        <p:nvSpPr>
          <p:cNvPr id="5" name="Notes Placeholder 4"/>
          <p:cNvSpPr>
            <a:spLocks noGrp="1"/>
          </p:cNvSpPr>
          <p:nvPr>
            <p:ph type="body" sz="quarter" idx="3"/>
          </p:nvPr>
        </p:nvSpPr>
        <p:spPr>
          <a:xfrm>
            <a:off x="710248" y="4518203"/>
            <a:ext cx="5681980" cy="3696713"/>
          </a:xfrm>
          <a:prstGeom prst="rect">
            <a:avLst/>
          </a:prstGeom>
        </p:spPr>
        <p:txBody>
          <a:bodyPr vert="horz" lIns="94221" tIns="47111" rIns="94221" bIns="4711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3"/>
            <a:ext cx="3077739" cy="471053"/>
          </a:xfrm>
          <a:prstGeom prst="rect">
            <a:avLst/>
          </a:prstGeom>
        </p:spPr>
        <p:txBody>
          <a:bodyPr vert="horz" lIns="94221" tIns="47111" rIns="94221" bIns="47111"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3" y="8917423"/>
            <a:ext cx="3077739" cy="471053"/>
          </a:xfrm>
          <a:prstGeom prst="rect">
            <a:avLst/>
          </a:prstGeom>
        </p:spPr>
        <p:txBody>
          <a:bodyPr vert="horz" lIns="94221" tIns="47111" rIns="94221" bIns="47111" rtlCol="0" anchor="b"/>
          <a:lstStyle>
            <a:lvl1pPr algn="r">
              <a:defRPr sz="1200"/>
            </a:lvl1pPr>
          </a:lstStyle>
          <a:p>
            <a:fld id="{DBD1DC8D-C25D-B34A-91E0-1694B1BB318F}" type="slidenum">
              <a:rPr lang="en-US" smtClean="0"/>
              <a:t>‹#›</a:t>
            </a:fld>
            <a:endParaRPr lang="en-US" dirty="0"/>
          </a:p>
        </p:txBody>
      </p:sp>
    </p:spTree>
    <p:extLst>
      <p:ext uri="{BB962C8B-B14F-4D97-AF65-F5344CB8AC3E}">
        <p14:creationId xmlns:p14="http://schemas.microsoft.com/office/powerpoint/2010/main" val="1994627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Discussion Today:</a:t>
            </a:r>
          </a:p>
          <a:p>
            <a:endParaRPr lang="en-US" dirty="0"/>
          </a:p>
          <a:p>
            <a:pPr marL="171450" indent="-171450">
              <a:buFont typeface="Arial" panose="020B0604020202020204" pitchFamily="34" charset="0"/>
              <a:buChar char="•"/>
            </a:pPr>
            <a:r>
              <a:rPr lang="en-US" dirty="0"/>
              <a:t>The Landscape of our Network</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Highlights of what we’ve been up to lately (Corporate Partnerships, All In:  The Plan for Disability Equity; Network Advancement; Thought Leadership; Advocacy)</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Lessons from the Past &amp; A Look Ahead (to the Strategic Plan)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PLEASE SIGN UP FOR OUR BI-WEEKLY NEWSLETTERS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Invite a volunteer to serve on our National Board Standing Committees</a:t>
            </a:r>
          </a:p>
        </p:txBody>
      </p:sp>
      <p:sp>
        <p:nvSpPr>
          <p:cNvPr id="4" name="Slide Number Placeholder 3"/>
          <p:cNvSpPr>
            <a:spLocks noGrp="1"/>
          </p:cNvSpPr>
          <p:nvPr>
            <p:ph type="sldNum" sz="quarter" idx="5"/>
          </p:nvPr>
        </p:nvSpPr>
        <p:spPr/>
        <p:txBody>
          <a:bodyPr/>
          <a:lstStyle/>
          <a:p>
            <a:fld id="{DBD1DC8D-C25D-B34A-91E0-1694B1BB318F}" type="slidenum">
              <a:rPr lang="en-US" smtClean="0"/>
              <a:t>1</a:t>
            </a:fld>
            <a:endParaRPr lang="en-US" dirty="0"/>
          </a:p>
        </p:txBody>
      </p:sp>
    </p:spTree>
    <p:extLst>
      <p:ext uri="{BB962C8B-B14F-4D97-AF65-F5344CB8AC3E}">
        <p14:creationId xmlns:p14="http://schemas.microsoft.com/office/powerpoint/2010/main" val="41435730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tactic we’re employing to get exposure on national television and radio stations is the distribution of our national brand PSA which, as you can see, in one month was picked up by stations throughout the country and helped us reach nearly </a:t>
            </a:r>
            <a:r>
              <a:rPr lang="en-US" dirty="0" err="1"/>
              <a:t>12M</a:t>
            </a:r>
            <a:r>
              <a:rPr lang="en-US" dirty="0"/>
              <a:t> people with media value of $</a:t>
            </a:r>
            <a:r>
              <a:rPr lang="en-US" dirty="0" err="1"/>
              <a:t>330K</a:t>
            </a:r>
            <a:r>
              <a:rPr lang="en-US" dirty="0"/>
              <a:t> – </a:t>
            </a:r>
          </a:p>
          <a:p>
            <a:endParaRPr lang="en-US" dirty="0"/>
          </a:p>
          <a:p>
            <a:r>
              <a:rPr lang="en-US" dirty="0"/>
              <a:t>All donated airtime in </a:t>
            </a:r>
            <a:r>
              <a:rPr lang="en-US" i="1" dirty="0"/>
              <a:t>one month </a:t>
            </a:r>
            <a:r>
              <a:rPr lang="en-US" dirty="0"/>
              <a:t>to build awareness of Easterseals – which will continue throughout the year..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36BC8C-BBB0-0E4E-AFDE-34BD02EEB91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315738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tactic we’re employing to get exposure on national television and radio stations is the distribution of our national brand PSA which, as you can see, in one month was picked up by stations throughout the country and helped us reach nearly </a:t>
            </a:r>
            <a:r>
              <a:rPr lang="en-US" dirty="0" err="1"/>
              <a:t>12M</a:t>
            </a:r>
            <a:r>
              <a:rPr lang="en-US" dirty="0"/>
              <a:t> people with media value of $</a:t>
            </a:r>
            <a:r>
              <a:rPr lang="en-US" dirty="0" err="1"/>
              <a:t>330K</a:t>
            </a:r>
            <a:r>
              <a:rPr lang="en-US" dirty="0"/>
              <a:t> – </a:t>
            </a:r>
          </a:p>
          <a:p>
            <a:endParaRPr lang="en-US" dirty="0"/>
          </a:p>
          <a:p>
            <a:r>
              <a:rPr lang="en-US" dirty="0"/>
              <a:t>All donated airtime in </a:t>
            </a:r>
            <a:r>
              <a:rPr lang="en-US" i="1" dirty="0"/>
              <a:t>one month </a:t>
            </a:r>
            <a:r>
              <a:rPr lang="en-US" dirty="0"/>
              <a:t>to build awareness of Easterseals – which will continue throughout the year..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36BC8C-BBB0-0E4E-AFDE-34BD02EEB91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334328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tactic we’re employing to get exposure on national television and radio stations is the distribution of our national brand PSA which, as you can see, in one month was picked up by stations throughout the country and helped us reach nearly </a:t>
            </a:r>
            <a:r>
              <a:rPr lang="en-US" dirty="0" err="1"/>
              <a:t>12M</a:t>
            </a:r>
            <a:r>
              <a:rPr lang="en-US" dirty="0"/>
              <a:t> people with media value of $</a:t>
            </a:r>
            <a:r>
              <a:rPr lang="en-US" dirty="0" err="1"/>
              <a:t>330K</a:t>
            </a:r>
            <a:r>
              <a:rPr lang="en-US" dirty="0"/>
              <a:t> – </a:t>
            </a:r>
          </a:p>
          <a:p>
            <a:endParaRPr lang="en-US" dirty="0"/>
          </a:p>
          <a:p>
            <a:r>
              <a:rPr lang="en-US" dirty="0"/>
              <a:t>All donated airtime in </a:t>
            </a:r>
            <a:r>
              <a:rPr lang="en-US" i="1" dirty="0"/>
              <a:t>one month </a:t>
            </a:r>
            <a:r>
              <a:rPr lang="en-US" dirty="0"/>
              <a:t>to build awareness of Easterseals – which will continue throughout the year..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36BC8C-BBB0-0E4E-AFDE-34BD02EEB91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537759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tactic we’re employing to get exposure on national television and radio stations is the distribution of our national brand PSA which, as you can see, in one month was picked up by stations throughout the country and helped us reach nearly </a:t>
            </a:r>
            <a:r>
              <a:rPr lang="en-US" dirty="0" err="1"/>
              <a:t>12M</a:t>
            </a:r>
            <a:r>
              <a:rPr lang="en-US" dirty="0"/>
              <a:t> people with media value of $</a:t>
            </a:r>
            <a:r>
              <a:rPr lang="en-US" dirty="0" err="1"/>
              <a:t>330K</a:t>
            </a:r>
            <a:r>
              <a:rPr lang="en-US" dirty="0"/>
              <a:t> – </a:t>
            </a:r>
          </a:p>
          <a:p>
            <a:endParaRPr lang="en-US" dirty="0"/>
          </a:p>
          <a:p>
            <a:r>
              <a:rPr lang="en-US" dirty="0"/>
              <a:t>All donated airtime in </a:t>
            </a:r>
            <a:r>
              <a:rPr lang="en-US" i="1" dirty="0"/>
              <a:t>one month </a:t>
            </a:r>
            <a:r>
              <a:rPr lang="en-US" dirty="0"/>
              <a:t>to build awareness of Easterseals – which will continue throughout the year..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36BC8C-BBB0-0E4E-AFDE-34BD02EEB91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614110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0"/>
              </a:spcBef>
              <a:buClr>
                <a:srgbClr val="FFC000"/>
              </a:buClr>
              <a:buFont typeface="Wingdings" panose="05000000000000000000" pitchFamily="2" charset="2"/>
              <a:buNone/>
            </a:pPr>
            <a:endParaRPr lang="en-US" sz="1680" dirty="0">
              <a:latin typeface="Franklin Gothic Medium" panose="020B0603020102020204" pitchFamily="34" charset="0"/>
            </a:endParaRPr>
          </a:p>
          <a:p>
            <a:pPr>
              <a:lnSpc>
                <a:spcPct val="100000"/>
              </a:lnSpc>
              <a:spcBef>
                <a:spcPts val="0"/>
              </a:spcBef>
              <a:buClr>
                <a:srgbClr val="FFC000"/>
              </a:buClr>
              <a:buFont typeface="Wingdings" panose="05000000000000000000" pitchFamily="2" charset="2"/>
              <a:buChar char="§"/>
            </a:pPr>
            <a:endParaRPr lang="en-US" sz="1680" dirty="0">
              <a:latin typeface="Franklin Gothic Medium" panose="020B0603020102020204" pitchFamily="34" charset="0"/>
            </a:endParaRPr>
          </a:p>
          <a:p>
            <a:pPr>
              <a:lnSpc>
                <a:spcPct val="100000"/>
              </a:lnSpc>
              <a:spcBef>
                <a:spcPts val="0"/>
              </a:spcBef>
              <a:buClr>
                <a:srgbClr val="FFC000"/>
              </a:buClr>
              <a:buFont typeface="Wingdings" panose="05000000000000000000" pitchFamily="2" charset="2"/>
              <a:buChar char="§"/>
            </a:pPr>
            <a:endParaRPr lang="en-US" sz="1680" dirty="0">
              <a:latin typeface="Franklin Gothic Medium" panose="020B0603020102020204" pitchFamily="34" charset="0"/>
            </a:endParaRPr>
          </a:p>
          <a:p>
            <a:pPr marL="228600" marR="0" lvl="0" indent="-3810" algn="l"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
              <a:tabLst/>
              <a:defRPr/>
            </a:pPr>
            <a:endParaRPr kumimoji="0" lang="en-US" sz="1680" b="0" i="0" u="none" strike="noStrike" kern="1200" cap="none" spc="0" normalizeH="0" baseline="0" noProof="0" dirty="0">
              <a:ln>
                <a:noFill/>
              </a:ln>
              <a:solidFill>
                <a:srgbClr val="000000"/>
              </a:solidFill>
              <a:effectLst/>
              <a:uLnTx/>
              <a:uFillTx/>
              <a:latin typeface="Franklin Gothic Medium" panose="020B0603020102020204" pitchFamily="34" charset="0"/>
              <a:cs typeface="Arial" charset="0"/>
            </a:endParaRPr>
          </a:p>
          <a:p>
            <a:pPr marL="228600" marR="0" lvl="0" indent="-228600" algn="l"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
              <a:tabLst/>
              <a:defRPr/>
            </a:pPr>
            <a:endParaRPr kumimoji="0" lang="en-US" sz="1680" b="0" i="0" u="none" strike="noStrike" kern="1200" cap="none" spc="0" normalizeH="0" baseline="0" noProof="0" dirty="0">
              <a:ln>
                <a:noFill/>
              </a:ln>
              <a:solidFill>
                <a:srgbClr val="000000"/>
              </a:solidFill>
              <a:effectLst/>
              <a:uLnTx/>
              <a:uFillTx/>
              <a:latin typeface="Franklin Gothic Medium" panose="020B0603020102020204" pitchFamily="34" charset="0"/>
              <a:cs typeface="Arial"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DBD1DC8D-C25D-B34A-91E0-1694B1BB318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639084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tactic we’re employing to get exposure on national television and radio stations is the distribution of our national brand PSA which, as you can see, in one month was picked up by stations throughout the country and helped us reach nearly </a:t>
            </a:r>
            <a:r>
              <a:rPr lang="en-US" dirty="0" err="1"/>
              <a:t>12M</a:t>
            </a:r>
            <a:r>
              <a:rPr lang="en-US" dirty="0"/>
              <a:t> people with media value of $</a:t>
            </a:r>
            <a:r>
              <a:rPr lang="en-US" dirty="0" err="1"/>
              <a:t>330K</a:t>
            </a:r>
            <a:r>
              <a:rPr lang="en-US" dirty="0"/>
              <a:t> – </a:t>
            </a:r>
          </a:p>
          <a:p>
            <a:endParaRPr lang="en-US" dirty="0"/>
          </a:p>
          <a:p>
            <a:r>
              <a:rPr lang="en-US" dirty="0"/>
              <a:t>All donated airtime in </a:t>
            </a:r>
            <a:r>
              <a:rPr lang="en-US" i="1" dirty="0"/>
              <a:t>one month </a:t>
            </a:r>
            <a:r>
              <a:rPr lang="en-US" dirty="0"/>
              <a:t>to build awareness of Easterseals – which will continue throughout the year..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36BC8C-BBB0-0E4E-AFDE-34BD02EEB91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997809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tactic we’re employing to get exposure on national television and radio stations is the distribution of our national brand PSA which, as you can see, in one month was picked up by stations throughout the country and helped us reach nearly </a:t>
            </a:r>
            <a:r>
              <a:rPr lang="en-US" dirty="0" err="1"/>
              <a:t>12M</a:t>
            </a:r>
            <a:r>
              <a:rPr lang="en-US" dirty="0"/>
              <a:t> people with media value of $</a:t>
            </a:r>
            <a:r>
              <a:rPr lang="en-US" dirty="0" err="1"/>
              <a:t>330K</a:t>
            </a:r>
            <a:r>
              <a:rPr lang="en-US" dirty="0"/>
              <a:t> – </a:t>
            </a:r>
          </a:p>
          <a:p>
            <a:endParaRPr lang="en-US" dirty="0"/>
          </a:p>
          <a:p>
            <a:r>
              <a:rPr lang="en-US" dirty="0"/>
              <a:t>All donated airtime in </a:t>
            </a:r>
            <a:r>
              <a:rPr lang="en-US" i="1" dirty="0"/>
              <a:t>one month </a:t>
            </a:r>
            <a:r>
              <a:rPr lang="en-US" dirty="0"/>
              <a:t>to build awareness of Easterseals – which will continue throughout the year..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36BC8C-BBB0-0E4E-AFDE-34BD02EEB91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17019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tactic we’re employing to get exposure on national television and radio stations is the distribution of our national brand PSA which, as you can see, in one month was picked up by stations throughout the country and helped us reach nearly </a:t>
            </a:r>
            <a:r>
              <a:rPr lang="en-US" dirty="0" err="1"/>
              <a:t>12M</a:t>
            </a:r>
            <a:r>
              <a:rPr lang="en-US" dirty="0"/>
              <a:t> people with media value of $</a:t>
            </a:r>
            <a:r>
              <a:rPr lang="en-US" dirty="0" err="1"/>
              <a:t>330K</a:t>
            </a:r>
            <a:r>
              <a:rPr lang="en-US" dirty="0"/>
              <a:t> – </a:t>
            </a:r>
          </a:p>
          <a:p>
            <a:endParaRPr lang="en-US" dirty="0"/>
          </a:p>
          <a:p>
            <a:r>
              <a:rPr lang="en-US" dirty="0"/>
              <a:t>All donated airtime in </a:t>
            </a:r>
            <a:r>
              <a:rPr lang="en-US" i="1" dirty="0"/>
              <a:t>one month </a:t>
            </a:r>
            <a:r>
              <a:rPr lang="en-US" dirty="0"/>
              <a:t>to build awareness of Easterseals – which will continue throughout the year..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36BC8C-BBB0-0E4E-AFDE-34BD02EEB91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376258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tactic we’re employing to get exposure on national television and radio stations is the distribution of our national brand PSA which, as you can see, in one month was picked up by stations throughout the country and helped us reach nearly </a:t>
            </a:r>
            <a:r>
              <a:rPr lang="en-US" dirty="0" err="1"/>
              <a:t>12M</a:t>
            </a:r>
            <a:r>
              <a:rPr lang="en-US" dirty="0"/>
              <a:t> people with media value of $</a:t>
            </a:r>
            <a:r>
              <a:rPr lang="en-US" dirty="0" err="1"/>
              <a:t>330K</a:t>
            </a:r>
            <a:r>
              <a:rPr lang="en-US" dirty="0"/>
              <a:t> – </a:t>
            </a:r>
          </a:p>
          <a:p>
            <a:endParaRPr lang="en-US" dirty="0"/>
          </a:p>
          <a:p>
            <a:r>
              <a:rPr lang="en-US" dirty="0"/>
              <a:t>All donated airtime in </a:t>
            </a:r>
            <a:r>
              <a:rPr lang="en-US" i="1" dirty="0"/>
              <a:t>one month </a:t>
            </a:r>
            <a:r>
              <a:rPr lang="en-US" dirty="0"/>
              <a:t>to build awareness of Easterseals – which will continue throughout the year..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36BC8C-BBB0-0E4E-AFDE-34BD02EEB91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177874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tactic we’re employing to get exposure on national television and radio stations is the distribution of our national brand PSA which, as you can see, in one month was picked up by stations throughout the country and helped us reach nearly </a:t>
            </a:r>
            <a:r>
              <a:rPr lang="en-US" dirty="0" err="1"/>
              <a:t>12M</a:t>
            </a:r>
            <a:r>
              <a:rPr lang="en-US" dirty="0"/>
              <a:t> people with media value of $</a:t>
            </a:r>
            <a:r>
              <a:rPr lang="en-US" dirty="0" err="1"/>
              <a:t>330K</a:t>
            </a:r>
            <a:r>
              <a:rPr lang="en-US" dirty="0"/>
              <a:t> – </a:t>
            </a:r>
          </a:p>
          <a:p>
            <a:endParaRPr lang="en-US" dirty="0"/>
          </a:p>
          <a:p>
            <a:r>
              <a:rPr lang="en-US" dirty="0"/>
              <a:t>All donated airtime in </a:t>
            </a:r>
            <a:r>
              <a:rPr lang="en-US" i="1" dirty="0"/>
              <a:t>one month </a:t>
            </a:r>
            <a:r>
              <a:rPr lang="en-US" dirty="0"/>
              <a:t>to build awareness of Easterseals – which will continue throughout the year..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36BC8C-BBB0-0E4E-AFDE-34BD02EEB91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173422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ctr">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September 25, 2020 Symposium Goals &amp; Participation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The Easterseals Network Public Policy Symposium goals: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Discuss, debate, and agree on top public policy priorities for the next Congress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Discuss, debate, and agree on a recommendation for the Easterseals’ official position on mandatory immunizations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Discuss, debate and agree on a recommendation for the Easterseals’ official position on 14[c]</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400" b="1"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Calibri" panose="020F0502020204030204" pitchFamily="34" charset="0"/>
              </a:rPr>
              <a:t>What We Recommend – Mandatory Immunizations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b="1"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Easterseals National supports a policy of mandatory, evidence-based immunizations with the affiliate network being given flexibility to establish their own position consistent with state laws.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Arial" panose="020B0604020202020204" pitchFamily="34" charset="0"/>
              <a:buChar char="•"/>
              <a:tabLst>
                <a:tab pos="914400" algn="l"/>
              </a:tabLst>
            </a:pP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n-US" sz="1400" b="1" dirty="0">
                <a:effectLst/>
                <a:latin typeface="Calibri" panose="020F0502020204030204" pitchFamily="34" charset="0"/>
                <a:ea typeface="Calibri" panose="020F0502020204030204" pitchFamily="34" charset="0"/>
                <a:cs typeface="Calibri" panose="020F0502020204030204" pitchFamily="34" charset="0"/>
              </a:rPr>
              <a:t>What We Recommend – Subminimum Wage (14(c))</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tabLst>
                <a:tab pos="4572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Easterseals National position should be: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Arial" panose="020B0604020202020204" pitchFamily="34" charset="0"/>
              <a:buChar char="•"/>
              <a:tabLst>
                <a:tab pos="9144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(1) Easterseals National recognizes the contribution 14(c) made;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Arial" panose="020B0604020202020204" pitchFamily="34" charset="0"/>
              <a:buChar char="•"/>
              <a:tabLst>
                <a:tab pos="9144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(2) Easterseals National supports transitioning away from subminimum wage programs with the right infrastructure supports needed to secure a success.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Arial" panose="020B0604020202020204" pitchFamily="34" charset="0"/>
              <a:buChar char="•"/>
              <a:tabLst>
                <a:tab pos="914400" algn="l"/>
              </a:tabLst>
            </a:pP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L="742950" marR="0" lvl="1" indent="-285750">
              <a:lnSpc>
                <a:spcPct val="107000"/>
              </a:lnSpc>
              <a:spcBef>
                <a:spcPts val="0"/>
              </a:spcBef>
              <a:spcAft>
                <a:spcPts val="0"/>
              </a:spcAft>
              <a:buFont typeface="Arial" panose="020B0604020202020204" pitchFamily="34" charset="0"/>
              <a:buChar char="•"/>
              <a:tabLst>
                <a:tab pos="914400" algn="l"/>
              </a:tabLs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73370" indent="-17337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17F0C1B3-F5B4-41B8-8913-A1024B689E6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38225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D1DC8D-C25D-B34A-91E0-1694B1BB318F}" type="slidenum">
              <a:rPr lang="en-US" smtClean="0"/>
              <a:t>21</a:t>
            </a:fld>
            <a:endParaRPr lang="en-US" dirty="0"/>
          </a:p>
        </p:txBody>
      </p:sp>
    </p:spTree>
    <p:extLst>
      <p:ext uri="{BB962C8B-B14F-4D97-AF65-F5344CB8AC3E}">
        <p14:creationId xmlns:p14="http://schemas.microsoft.com/office/powerpoint/2010/main" val="3060523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ctr">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September 25, 2020 Symposium Goals &amp; Participation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The Easterseals Network Public Policy Symposium goals: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Discuss, debate, and agree on top public policy priorities for the next Congress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Discuss, debate, and agree on a recommendation for the Easterseals’ official position on mandatory immunizations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Discuss, debate and agree on a recommendation for the Easterseals’ official position on 14[c]</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400" b="1"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Calibri" panose="020F0502020204030204" pitchFamily="34" charset="0"/>
              </a:rPr>
              <a:t>What We Recommend – Mandatory Immunizations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b="1"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Easterseals National supports a policy of mandatory, evidence-based immunizations with the affiliate network being given flexibility to establish their own position consistent with state laws.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Arial" panose="020B0604020202020204" pitchFamily="34" charset="0"/>
              <a:buChar char="•"/>
              <a:tabLst>
                <a:tab pos="914400" algn="l"/>
              </a:tabLst>
            </a:pP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n-US" sz="1400" b="1" dirty="0">
                <a:effectLst/>
                <a:latin typeface="Calibri" panose="020F0502020204030204" pitchFamily="34" charset="0"/>
                <a:ea typeface="Calibri" panose="020F0502020204030204" pitchFamily="34" charset="0"/>
                <a:cs typeface="Calibri" panose="020F0502020204030204" pitchFamily="34" charset="0"/>
              </a:rPr>
              <a:t>What We Recommend – Subminimum Wage (14(c))</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tabLst>
                <a:tab pos="4572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Easterseals National position should be: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Arial" panose="020B0604020202020204" pitchFamily="34" charset="0"/>
              <a:buChar char="•"/>
              <a:tabLst>
                <a:tab pos="9144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(1) Easterseals National recognizes the contribution 14(c) made;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Arial" panose="020B0604020202020204" pitchFamily="34" charset="0"/>
              <a:buChar char="•"/>
              <a:tabLst>
                <a:tab pos="9144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(2) Easterseals National supports transitioning away from subminimum wage programs with the right infrastructure supports needed to secure a success.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Arial" panose="020B0604020202020204" pitchFamily="34" charset="0"/>
              <a:buChar char="•"/>
              <a:tabLst>
                <a:tab pos="914400" algn="l"/>
              </a:tabLst>
            </a:pP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L="742950" marR="0" lvl="1" indent="-285750">
              <a:lnSpc>
                <a:spcPct val="107000"/>
              </a:lnSpc>
              <a:spcBef>
                <a:spcPts val="0"/>
              </a:spcBef>
              <a:spcAft>
                <a:spcPts val="0"/>
              </a:spcAft>
              <a:buFont typeface="Arial" panose="020B0604020202020204" pitchFamily="34" charset="0"/>
              <a:buChar char="•"/>
              <a:tabLst>
                <a:tab pos="914400" algn="l"/>
              </a:tabLs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73370" indent="-17337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17F0C1B3-F5B4-41B8-8913-A1024B689E6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68461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tactic we’re employing to get exposure on national television and radio stations is the distribution of our national brand PSA which, as you can see, in one month was picked up by stations throughout the country and helped us reach nearly </a:t>
            </a:r>
            <a:r>
              <a:rPr lang="en-US" dirty="0" err="1"/>
              <a:t>12M</a:t>
            </a:r>
            <a:r>
              <a:rPr lang="en-US" dirty="0"/>
              <a:t> people with media value of $</a:t>
            </a:r>
            <a:r>
              <a:rPr lang="en-US" dirty="0" err="1"/>
              <a:t>330K</a:t>
            </a:r>
            <a:r>
              <a:rPr lang="en-US" dirty="0"/>
              <a:t> – </a:t>
            </a:r>
          </a:p>
          <a:p>
            <a:endParaRPr lang="en-US" dirty="0"/>
          </a:p>
          <a:p>
            <a:r>
              <a:rPr lang="en-US" dirty="0"/>
              <a:t>All donated airtime in </a:t>
            </a:r>
            <a:r>
              <a:rPr lang="en-US" i="1" dirty="0"/>
              <a:t>one month </a:t>
            </a:r>
            <a:r>
              <a:rPr lang="en-US" dirty="0"/>
              <a:t>to build awareness of Easterseals – which will continue throughout the year..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36BC8C-BBB0-0E4E-AFDE-34BD02EEB91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89346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tactic we’re employing to get exposure on national television and radio stations is the distribution of our national brand PSA which, as you can see, in one month was picked up by stations throughout the country and helped us reach nearly </a:t>
            </a:r>
            <a:r>
              <a:rPr lang="en-US" dirty="0" err="1"/>
              <a:t>12M</a:t>
            </a:r>
            <a:r>
              <a:rPr lang="en-US" dirty="0"/>
              <a:t> people with media value of $</a:t>
            </a:r>
            <a:r>
              <a:rPr lang="en-US" dirty="0" err="1"/>
              <a:t>330K</a:t>
            </a:r>
            <a:r>
              <a:rPr lang="en-US" dirty="0"/>
              <a:t> – </a:t>
            </a:r>
          </a:p>
          <a:p>
            <a:endParaRPr lang="en-US" dirty="0"/>
          </a:p>
          <a:p>
            <a:r>
              <a:rPr lang="en-US" dirty="0"/>
              <a:t>All donated airtime in </a:t>
            </a:r>
            <a:r>
              <a:rPr lang="en-US" i="1" dirty="0"/>
              <a:t>one month </a:t>
            </a:r>
            <a:r>
              <a:rPr lang="en-US" dirty="0"/>
              <a:t>to build awareness of Easterseals – which will continue throughout the year..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36BC8C-BBB0-0E4E-AFDE-34BD02EEB91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315738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tactic we’re employing to get exposure on national television and radio stations is the distribution of our national brand PSA which, as you can see, in one month was picked up by stations throughout the country and helped us reach nearly </a:t>
            </a:r>
            <a:r>
              <a:rPr lang="en-US" dirty="0" err="1"/>
              <a:t>12M</a:t>
            </a:r>
            <a:r>
              <a:rPr lang="en-US" dirty="0"/>
              <a:t> people with media value of $</a:t>
            </a:r>
            <a:r>
              <a:rPr lang="en-US" dirty="0" err="1"/>
              <a:t>330K</a:t>
            </a:r>
            <a:r>
              <a:rPr lang="en-US" dirty="0"/>
              <a:t> – </a:t>
            </a:r>
          </a:p>
          <a:p>
            <a:endParaRPr lang="en-US" dirty="0"/>
          </a:p>
          <a:p>
            <a:r>
              <a:rPr lang="en-US" dirty="0"/>
              <a:t>All donated airtime in </a:t>
            </a:r>
            <a:r>
              <a:rPr lang="en-US" i="1" dirty="0"/>
              <a:t>one month </a:t>
            </a:r>
            <a:r>
              <a:rPr lang="en-US" dirty="0"/>
              <a:t>to build awareness of Easterseals – which will continue throughout the year..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36BC8C-BBB0-0E4E-AFDE-34BD02EEB91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659203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tactic we’re employing to get exposure on national television and radio stations is the distribution of our national brand PSA which, as you can see, in one month was picked up by stations throughout the country and helped us reach nearly </a:t>
            </a:r>
            <a:r>
              <a:rPr lang="en-US" dirty="0" err="1"/>
              <a:t>12M</a:t>
            </a:r>
            <a:r>
              <a:rPr lang="en-US" dirty="0"/>
              <a:t> people with media value of $</a:t>
            </a:r>
            <a:r>
              <a:rPr lang="en-US" dirty="0" err="1"/>
              <a:t>330K</a:t>
            </a:r>
            <a:r>
              <a:rPr lang="en-US" dirty="0"/>
              <a:t> – </a:t>
            </a:r>
          </a:p>
          <a:p>
            <a:endParaRPr lang="en-US" dirty="0"/>
          </a:p>
          <a:p>
            <a:r>
              <a:rPr lang="en-US" dirty="0"/>
              <a:t>All donated airtime in </a:t>
            </a:r>
            <a:r>
              <a:rPr lang="en-US" i="1" dirty="0"/>
              <a:t>one month </a:t>
            </a:r>
            <a:r>
              <a:rPr lang="en-US" dirty="0"/>
              <a:t>to build awareness of Easterseals – which will continue throughout the year..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36BC8C-BBB0-0E4E-AFDE-34BD02EEB91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883940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0"/>
              </a:spcBef>
              <a:buClr>
                <a:srgbClr val="FFC000"/>
              </a:buClr>
              <a:buFont typeface="Wingdings" panose="05000000000000000000" pitchFamily="2" charset="2"/>
              <a:buNone/>
            </a:pPr>
            <a:endParaRPr lang="en-US" sz="1680" dirty="0">
              <a:latin typeface="Franklin Gothic Medium" panose="020B0603020102020204" pitchFamily="34" charset="0"/>
            </a:endParaRPr>
          </a:p>
          <a:p>
            <a:pPr>
              <a:lnSpc>
                <a:spcPct val="100000"/>
              </a:lnSpc>
              <a:spcBef>
                <a:spcPts val="0"/>
              </a:spcBef>
              <a:buClr>
                <a:srgbClr val="FFC000"/>
              </a:buClr>
              <a:buFont typeface="Wingdings" panose="05000000000000000000" pitchFamily="2" charset="2"/>
              <a:buChar char="§"/>
            </a:pPr>
            <a:endParaRPr lang="en-US" sz="1680" dirty="0">
              <a:latin typeface="Franklin Gothic Medium" panose="020B0603020102020204" pitchFamily="34" charset="0"/>
            </a:endParaRPr>
          </a:p>
          <a:p>
            <a:pPr>
              <a:lnSpc>
                <a:spcPct val="100000"/>
              </a:lnSpc>
              <a:spcBef>
                <a:spcPts val="0"/>
              </a:spcBef>
              <a:buClr>
                <a:srgbClr val="FFC000"/>
              </a:buClr>
              <a:buFont typeface="Wingdings" panose="05000000000000000000" pitchFamily="2" charset="2"/>
              <a:buChar char="§"/>
            </a:pPr>
            <a:endParaRPr lang="en-US" sz="1680" dirty="0">
              <a:latin typeface="Franklin Gothic Medium" panose="020B0603020102020204" pitchFamily="34" charset="0"/>
            </a:endParaRPr>
          </a:p>
          <a:p>
            <a:pPr marL="228600" marR="0" lvl="0" indent="-3810" algn="l"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
              <a:tabLst/>
              <a:defRPr/>
            </a:pPr>
            <a:endParaRPr kumimoji="0" lang="en-US" sz="1680" b="0" i="0" u="none" strike="noStrike" kern="1200" cap="none" spc="0" normalizeH="0" baseline="0" noProof="0" dirty="0">
              <a:ln>
                <a:noFill/>
              </a:ln>
              <a:solidFill>
                <a:srgbClr val="000000"/>
              </a:solidFill>
              <a:effectLst/>
              <a:uLnTx/>
              <a:uFillTx/>
              <a:latin typeface="Franklin Gothic Medium" panose="020B0603020102020204" pitchFamily="34" charset="0"/>
              <a:cs typeface="Arial" charset="0"/>
            </a:endParaRPr>
          </a:p>
          <a:p>
            <a:pPr marL="228600" marR="0" lvl="0" indent="-228600" algn="l"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
              <a:tabLst/>
              <a:defRPr/>
            </a:pPr>
            <a:endParaRPr kumimoji="0" lang="en-US" sz="1680" b="0" i="0" u="none" strike="noStrike" kern="1200" cap="none" spc="0" normalizeH="0" baseline="0" noProof="0" dirty="0">
              <a:ln>
                <a:noFill/>
              </a:ln>
              <a:solidFill>
                <a:srgbClr val="000000"/>
              </a:solidFill>
              <a:effectLst/>
              <a:uLnTx/>
              <a:uFillTx/>
              <a:latin typeface="Franklin Gothic Medium" panose="020B0603020102020204" pitchFamily="34" charset="0"/>
              <a:cs typeface="Arial"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DBD1DC8D-C25D-B34A-91E0-1694B1BB318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37186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tactic we’re employing to get exposure on national television and radio stations is the distribution of our national brand PSA which, as you can see, in one month was picked up by stations throughout the country and helped us reach nearly </a:t>
            </a:r>
            <a:r>
              <a:rPr lang="en-US" dirty="0" err="1"/>
              <a:t>12M</a:t>
            </a:r>
            <a:r>
              <a:rPr lang="en-US" dirty="0"/>
              <a:t> people with media value of $</a:t>
            </a:r>
            <a:r>
              <a:rPr lang="en-US" dirty="0" err="1"/>
              <a:t>330K</a:t>
            </a:r>
            <a:r>
              <a:rPr lang="en-US" dirty="0"/>
              <a:t> – </a:t>
            </a:r>
          </a:p>
          <a:p>
            <a:endParaRPr lang="en-US" dirty="0"/>
          </a:p>
          <a:p>
            <a:r>
              <a:rPr lang="en-US" dirty="0"/>
              <a:t>All donated airtime in </a:t>
            </a:r>
            <a:r>
              <a:rPr lang="en-US" i="1" dirty="0"/>
              <a:t>one month </a:t>
            </a:r>
            <a:r>
              <a:rPr lang="en-US" dirty="0"/>
              <a:t>to build awareness of Easterseals – which will continue throughout the year..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36BC8C-BBB0-0E4E-AFDE-34BD02EEB91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89346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p:cNvSpPr>
            <a:spLocks noGrp="1"/>
          </p:cNvSpPr>
          <p:nvPr>
            <p:ph type="sldNum" sz="quarter" idx="12"/>
          </p:nvPr>
        </p:nvSpPr>
        <p:spPr/>
        <p:txBody>
          <a:bodyPr/>
          <a:lstStyle/>
          <a:p>
            <a:fld id="{DBF582B0-241F-1F4B-AB5B-F72D8864BE98}" type="slidenum">
              <a:rPr lang="en-US" smtClean="0"/>
              <a:t>‹#›</a:t>
            </a:fld>
            <a:r>
              <a:rPr lang="en-US" dirty="0"/>
              <a:t> |  PARTNERSHIP DISCUSSION</a:t>
            </a:r>
          </a:p>
        </p:txBody>
      </p:sp>
    </p:spTree>
    <p:extLst>
      <p:ext uri="{BB962C8B-B14F-4D97-AF65-F5344CB8AC3E}">
        <p14:creationId xmlns:p14="http://schemas.microsoft.com/office/powerpoint/2010/main" val="11300019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DBF582B0-241F-1F4B-AB5B-F72D8864BE98}" type="slidenum">
              <a:rPr lang="en-US" smtClean="0"/>
              <a:t>‹#›</a:t>
            </a:fld>
            <a:endParaRPr lang="en-US" dirty="0"/>
          </a:p>
        </p:txBody>
      </p:sp>
    </p:spTree>
    <p:extLst>
      <p:ext uri="{BB962C8B-B14F-4D97-AF65-F5344CB8AC3E}">
        <p14:creationId xmlns:p14="http://schemas.microsoft.com/office/powerpoint/2010/main" val="851841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DBF582B0-241F-1F4B-AB5B-F72D8864BE98}" type="slidenum">
              <a:rPr lang="en-US" smtClean="0"/>
              <a:t>‹#›</a:t>
            </a:fld>
            <a:endParaRPr lang="en-US" dirty="0"/>
          </a:p>
        </p:txBody>
      </p:sp>
    </p:spTree>
    <p:extLst>
      <p:ext uri="{BB962C8B-B14F-4D97-AF65-F5344CB8AC3E}">
        <p14:creationId xmlns:p14="http://schemas.microsoft.com/office/powerpoint/2010/main" val="17727718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p:cNvSpPr>
            <a:spLocks noGrp="1"/>
          </p:cNvSpPr>
          <p:nvPr>
            <p:ph type="sldNum" sz="quarter" idx="12"/>
          </p:nvPr>
        </p:nvSpPr>
        <p:spPr/>
        <p:txBody>
          <a:bodyPr/>
          <a:lstStyle/>
          <a:p>
            <a:fld id="{DBF582B0-241F-1F4B-AB5B-F72D8864BE98}" type="slidenum">
              <a:rPr lang="en-US" smtClean="0">
                <a:solidFill>
                  <a:srgbClr val="000000">
                    <a:lumMod val="50000"/>
                    <a:lumOff val="50000"/>
                  </a:srgbClr>
                </a:solidFill>
              </a:rPr>
              <a:pPr/>
              <a:t>‹#›</a:t>
            </a:fld>
            <a:r>
              <a:rPr lang="en-US" dirty="0">
                <a:solidFill>
                  <a:srgbClr val="000000">
                    <a:lumMod val="50000"/>
                    <a:lumOff val="50000"/>
                  </a:srgbClr>
                </a:solidFill>
              </a:rPr>
              <a:t> |  PARTNERSHIP DISCUSSION</a:t>
            </a:r>
          </a:p>
        </p:txBody>
      </p:sp>
    </p:spTree>
    <p:extLst>
      <p:ext uri="{BB962C8B-B14F-4D97-AF65-F5344CB8AC3E}">
        <p14:creationId xmlns:p14="http://schemas.microsoft.com/office/powerpoint/2010/main" val="31304084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DBF582B0-241F-1F4B-AB5B-F72D8864BE98}" type="slidenum">
              <a:rPr lang="en-US" smtClean="0">
                <a:solidFill>
                  <a:srgbClr val="000000">
                    <a:lumMod val="50000"/>
                    <a:lumOff val="50000"/>
                  </a:srgbClr>
                </a:solidFill>
              </a:rPr>
              <a:pPr/>
              <a:t>‹#›</a:t>
            </a:fld>
            <a:r>
              <a:rPr lang="en-US" dirty="0">
                <a:solidFill>
                  <a:srgbClr val="000000">
                    <a:lumMod val="50000"/>
                    <a:lumOff val="50000"/>
                  </a:srgbClr>
                </a:solidFill>
              </a:rPr>
              <a:t> |  PARTNERSHIP DISCUSSION</a:t>
            </a:r>
          </a:p>
        </p:txBody>
      </p:sp>
    </p:spTree>
    <p:extLst>
      <p:ext uri="{BB962C8B-B14F-4D97-AF65-F5344CB8AC3E}">
        <p14:creationId xmlns:p14="http://schemas.microsoft.com/office/powerpoint/2010/main" val="2611026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dirty="0">
              <a:solidFill>
                <a:srgbClr val="000000"/>
              </a:solidFill>
              <a:latin typeface="Calibri"/>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solidFill>
                <a:srgbClr val="000000"/>
              </a:solidFill>
              <a:latin typeface="Calibri"/>
            </a:endParaRPr>
          </a:p>
        </p:txBody>
      </p:sp>
      <p:sp>
        <p:nvSpPr>
          <p:cNvPr id="6" name="Slide Number Placeholder 5"/>
          <p:cNvSpPr>
            <a:spLocks noGrp="1"/>
          </p:cNvSpPr>
          <p:nvPr>
            <p:ph type="sldNum" sz="quarter" idx="12"/>
          </p:nvPr>
        </p:nvSpPr>
        <p:spPr/>
        <p:txBody>
          <a:bodyPr/>
          <a:lstStyle/>
          <a:p>
            <a:fld id="{DBF582B0-241F-1F4B-AB5B-F72D8864BE98}"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Tree>
    <p:extLst>
      <p:ext uri="{BB962C8B-B14F-4D97-AF65-F5344CB8AC3E}">
        <p14:creationId xmlns:p14="http://schemas.microsoft.com/office/powerpoint/2010/main" val="27616606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dirty="0">
              <a:solidFill>
                <a:srgbClr val="000000"/>
              </a:solidFill>
              <a:latin typeface="Calibri"/>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solidFill>
                <a:srgbClr val="000000"/>
              </a:solidFill>
              <a:latin typeface="Calibri"/>
            </a:endParaRPr>
          </a:p>
        </p:txBody>
      </p:sp>
      <p:sp>
        <p:nvSpPr>
          <p:cNvPr id="7" name="Slide Number Placeholder 6"/>
          <p:cNvSpPr>
            <a:spLocks noGrp="1"/>
          </p:cNvSpPr>
          <p:nvPr>
            <p:ph type="sldNum" sz="quarter" idx="12"/>
          </p:nvPr>
        </p:nvSpPr>
        <p:spPr/>
        <p:txBody>
          <a:bodyPr/>
          <a:lstStyle/>
          <a:p>
            <a:fld id="{DBF582B0-241F-1F4B-AB5B-F72D8864BE98}"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Tree>
    <p:extLst>
      <p:ext uri="{BB962C8B-B14F-4D97-AF65-F5344CB8AC3E}">
        <p14:creationId xmlns:p14="http://schemas.microsoft.com/office/powerpoint/2010/main" val="36835726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endParaRPr lang="en-US" dirty="0">
              <a:solidFill>
                <a:srgbClr val="000000"/>
              </a:solidFill>
              <a:latin typeface="Calibri"/>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dirty="0">
              <a:solidFill>
                <a:srgbClr val="000000"/>
              </a:solidFill>
              <a:latin typeface="Calibri"/>
            </a:endParaRPr>
          </a:p>
        </p:txBody>
      </p:sp>
      <p:sp>
        <p:nvSpPr>
          <p:cNvPr id="9" name="Slide Number Placeholder 8"/>
          <p:cNvSpPr>
            <a:spLocks noGrp="1"/>
          </p:cNvSpPr>
          <p:nvPr>
            <p:ph type="sldNum" sz="quarter" idx="12"/>
          </p:nvPr>
        </p:nvSpPr>
        <p:spPr/>
        <p:txBody>
          <a:bodyPr/>
          <a:lstStyle/>
          <a:p>
            <a:fld id="{DBF582B0-241F-1F4B-AB5B-F72D8864BE98}"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Tree>
    <p:extLst>
      <p:ext uri="{BB962C8B-B14F-4D97-AF65-F5344CB8AC3E}">
        <p14:creationId xmlns:p14="http://schemas.microsoft.com/office/powerpoint/2010/main" val="15939349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DBF582B0-241F-1F4B-AB5B-F72D8864BE98}" type="slidenum">
              <a:rPr lang="en-US" smtClean="0">
                <a:solidFill>
                  <a:srgbClr val="000000">
                    <a:lumMod val="50000"/>
                    <a:lumOff val="50000"/>
                  </a:srgbClr>
                </a:solidFill>
              </a:rPr>
              <a:pPr/>
              <a:t>‹#›</a:t>
            </a:fld>
            <a:r>
              <a:rPr lang="en-US" dirty="0">
                <a:solidFill>
                  <a:srgbClr val="000000">
                    <a:lumMod val="50000"/>
                    <a:lumOff val="50000"/>
                  </a:srgbClr>
                </a:solidFill>
              </a:rPr>
              <a:t> |  PARTNERSHIP DISCUSSION</a:t>
            </a:r>
          </a:p>
        </p:txBody>
      </p:sp>
    </p:spTree>
    <p:extLst>
      <p:ext uri="{BB962C8B-B14F-4D97-AF65-F5344CB8AC3E}">
        <p14:creationId xmlns:p14="http://schemas.microsoft.com/office/powerpoint/2010/main" val="13467386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endParaRPr lang="en-US" dirty="0">
              <a:solidFill>
                <a:srgbClr val="000000"/>
              </a:solidFill>
              <a:latin typeface="Calibri"/>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dirty="0">
              <a:solidFill>
                <a:srgbClr val="000000"/>
              </a:solidFill>
              <a:latin typeface="Calibri"/>
            </a:endParaRPr>
          </a:p>
        </p:txBody>
      </p:sp>
      <p:sp>
        <p:nvSpPr>
          <p:cNvPr id="4" name="Slide Number Placeholder 3"/>
          <p:cNvSpPr>
            <a:spLocks noGrp="1"/>
          </p:cNvSpPr>
          <p:nvPr>
            <p:ph type="sldNum" sz="quarter" idx="12"/>
          </p:nvPr>
        </p:nvSpPr>
        <p:spPr/>
        <p:txBody>
          <a:bodyPr/>
          <a:lstStyle/>
          <a:p>
            <a:fld id="{DBF582B0-241F-1F4B-AB5B-F72D8864BE98}"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Tree>
    <p:extLst>
      <p:ext uri="{BB962C8B-B14F-4D97-AF65-F5344CB8AC3E}">
        <p14:creationId xmlns:p14="http://schemas.microsoft.com/office/powerpoint/2010/main" val="41058016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dirty="0">
              <a:solidFill>
                <a:srgbClr val="000000"/>
              </a:solidFill>
              <a:latin typeface="Calibri"/>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solidFill>
                <a:srgbClr val="000000"/>
              </a:solidFill>
              <a:latin typeface="Calibri"/>
            </a:endParaRPr>
          </a:p>
        </p:txBody>
      </p:sp>
      <p:sp>
        <p:nvSpPr>
          <p:cNvPr id="7" name="Slide Number Placeholder 6"/>
          <p:cNvSpPr>
            <a:spLocks noGrp="1"/>
          </p:cNvSpPr>
          <p:nvPr>
            <p:ph type="sldNum" sz="quarter" idx="12"/>
          </p:nvPr>
        </p:nvSpPr>
        <p:spPr/>
        <p:txBody>
          <a:bodyPr/>
          <a:lstStyle/>
          <a:p>
            <a:fld id="{DBF582B0-241F-1F4B-AB5B-F72D8864BE98}"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Tree>
    <p:extLst>
      <p:ext uri="{BB962C8B-B14F-4D97-AF65-F5344CB8AC3E}">
        <p14:creationId xmlns:p14="http://schemas.microsoft.com/office/powerpoint/2010/main" val="7693303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DBF582B0-241F-1F4B-AB5B-F72D8864BE98}" type="slidenum">
              <a:rPr lang="en-US" smtClean="0"/>
              <a:t>‹#›</a:t>
            </a:fld>
            <a:r>
              <a:rPr lang="en-US" dirty="0"/>
              <a:t> |  PARTNERSHIP DISCUSSION</a:t>
            </a:r>
          </a:p>
        </p:txBody>
      </p:sp>
    </p:spTree>
    <p:extLst>
      <p:ext uri="{BB962C8B-B14F-4D97-AF65-F5344CB8AC3E}">
        <p14:creationId xmlns:p14="http://schemas.microsoft.com/office/powerpoint/2010/main" val="14733603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dirty="0">
              <a:solidFill>
                <a:srgbClr val="000000"/>
              </a:solidFill>
              <a:latin typeface="Calibri"/>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solidFill>
                <a:srgbClr val="000000"/>
              </a:solidFill>
              <a:latin typeface="Calibri"/>
            </a:endParaRPr>
          </a:p>
        </p:txBody>
      </p:sp>
      <p:sp>
        <p:nvSpPr>
          <p:cNvPr id="7" name="Slide Number Placeholder 6"/>
          <p:cNvSpPr>
            <a:spLocks noGrp="1"/>
          </p:cNvSpPr>
          <p:nvPr>
            <p:ph type="sldNum" sz="quarter" idx="12"/>
          </p:nvPr>
        </p:nvSpPr>
        <p:spPr/>
        <p:txBody>
          <a:bodyPr/>
          <a:lstStyle/>
          <a:p>
            <a:fld id="{DBF582B0-241F-1F4B-AB5B-F72D8864BE98}"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Tree>
    <p:extLst>
      <p:ext uri="{BB962C8B-B14F-4D97-AF65-F5344CB8AC3E}">
        <p14:creationId xmlns:p14="http://schemas.microsoft.com/office/powerpoint/2010/main" val="39913558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dirty="0">
              <a:solidFill>
                <a:srgbClr val="000000"/>
              </a:solidFill>
              <a:latin typeface="Calibri"/>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solidFill>
                <a:srgbClr val="000000"/>
              </a:solidFill>
              <a:latin typeface="Calibri"/>
            </a:endParaRPr>
          </a:p>
        </p:txBody>
      </p:sp>
      <p:sp>
        <p:nvSpPr>
          <p:cNvPr id="6" name="Slide Number Placeholder 5"/>
          <p:cNvSpPr>
            <a:spLocks noGrp="1"/>
          </p:cNvSpPr>
          <p:nvPr>
            <p:ph type="sldNum" sz="quarter" idx="12"/>
          </p:nvPr>
        </p:nvSpPr>
        <p:spPr/>
        <p:txBody>
          <a:bodyPr/>
          <a:lstStyle/>
          <a:p>
            <a:fld id="{DBF582B0-241F-1F4B-AB5B-F72D8864BE98}"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Tree>
    <p:extLst>
      <p:ext uri="{BB962C8B-B14F-4D97-AF65-F5344CB8AC3E}">
        <p14:creationId xmlns:p14="http://schemas.microsoft.com/office/powerpoint/2010/main" val="10705440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dirty="0">
              <a:solidFill>
                <a:srgbClr val="000000"/>
              </a:solidFill>
              <a:latin typeface="Calibri"/>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solidFill>
                <a:srgbClr val="000000"/>
              </a:solidFill>
              <a:latin typeface="Calibri"/>
            </a:endParaRPr>
          </a:p>
        </p:txBody>
      </p:sp>
      <p:sp>
        <p:nvSpPr>
          <p:cNvPr id="6" name="Slide Number Placeholder 5"/>
          <p:cNvSpPr>
            <a:spLocks noGrp="1"/>
          </p:cNvSpPr>
          <p:nvPr>
            <p:ph type="sldNum" sz="quarter" idx="12"/>
          </p:nvPr>
        </p:nvSpPr>
        <p:spPr/>
        <p:txBody>
          <a:bodyPr/>
          <a:lstStyle/>
          <a:p>
            <a:fld id="{DBF582B0-241F-1F4B-AB5B-F72D8864BE98}"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Tree>
    <p:extLst>
      <p:ext uri="{BB962C8B-B14F-4D97-AF65-F5344CB8AC3E}">
        <p14:creationId xmlns:p14="http://schemas.microsoft.com/office/powerpoint/2010/main" val="19918427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p:cNvSpPr>
            <a:spLocks noGrp="1"/>
          </p:cNvSpPr>
          <p:nvPr>
            <p:ph type="sldNum" sz="quarter" idx="12"/>
          </p:nvPr>
        </p:nvSpPr>
        <p:spPr/>
        <p:txBody>
          <a:bodyPr/>
          <a:lstStyle/>
          <a:p>
            <a:fld id="{DBF582B0-241F-1F4B-AB5B-F72D8864BE98}" type="slidenum">
              <a:rPr lang="en-US" smtClean="0">
                <a:solidFill>
                  <a:srgbClr val="000000">
                    <a:lumMod val="50000"/>
                    <a:lumOff val="50000"/>
                  </a:srgbClr>
                </a:solidFill>
              </a:rPr>
              <a:pPr/>
              <a:t>‹#›</a:t>
            </a:fld>
            <a:r>
              <a:rPr lang="en-US" dirty="0">
                <a:solidFill>
                  <a:srgbClr val="000000">
                    <a:lumMod val="50000"/>
                    <a:lumOff val="50000"/>
                  </a:srgbClr>
                </a:solidFill>
              </a:rPr>
              <a:t> |  PARTNERSHIP DISCUSSION</a:t>
            </a:r>
          </a:p>
        </p:txBody>
      </p:sp>
    </p:spTree>
    <p:extLst>
      <p:ext uri="{BB962C8B-B14F-4D97-AF65-F5344CB8AC3E}">
        <p14:creationId xmlns:p14="http://schemas.microsoft.com/office/powerpoint/2010/main" val="42367656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DBF582B0-241F-1F4B-AB5B-F72D8864BE98}" type="slidenum">
              <a:rPr lang="en-US" smtClean="0">
                <a:solidFill>
                  <a:srgbClr val="000000">
                    <a:lumMod val="50000"/>
                    <a:lumOff val="50000"/>
                  </a:srgbClr>
                </a:solidFill>
              </a:rPr>
              <a:pPr/>
              <a:t>‹#›</a:t>
            </a:fld>
            <a:r>
              <a:rPr lang="en-US" dirty="0">
                <a:solidFill>
                  <a:srgbClr val="000000">
                    <a:lumMod val="50000"/>
                    <a:lumOff val="50000"/>
                  </a:srgbClr>
                </a:solidFill>
              </a:rPr>
              <a:t> |  PARTNERSHIP DISCUSSION</a:t>
            </a:r>
          </a:p>
        </p:txBody>
      </p:sp>
    </p:spTree>
    <p:extLst>
      <p:ext uri="{BB962C8B-B14F-4D97-AF65-F5344CB8AC3E}">
        <p14:creationId xmlns:p14="http://schemas.microsoft.com/office/powerpoint/2010/main" val="3252338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dirty="0">
              <a:solidFill>
                <a:srgbClr val="000000"/>
              </a:solidFill>
              <a:latin typeface="Calibri"/>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solidFill>
                <a:srgbClr val="000000"/>
              </a:solidFill>
              <a:latin typeface="Calibri"/>
            </a:endParaRPr>
          </a:p>
        </p:txBody>
      </p:sp>
      <p:sp>
        <p:nvSpPr>
          <p:cNvPr id="6" name="Slide Number Placeholder 5"/>
          <p:cNvSpPr>
            <a:spLocks noGrp="1"/>
          </p:cNvSpPr>
          <p:nvPr>
            <p:ph type="sldNum" sz="quarter" idx="12"/>
          </p:nvPr>
        </p:nvSpPr>
        <p:spPr/>
        <p:txBody>
          <a:bodyPr/>
          <a:lstStyle/>
          <a:p>
            <a:fld id="{DBF582B0-241F-1F4B-AB5B-F72D8864BE98}"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Tree>
    <p:extLst>
      <p:ext uri="{BB962C8B-B14F-4D97-AF65-F5344CB8AC3E}">
        <p14:creationId xmlns:p14="http://schemas.microsoft.com/office/powerpoint/2010/main" val="5213809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dirty="0">
              <a:solidFill>
                <a:srgbClr val="000000"/>
              </a:solidFill>
              <a:latin typeface="Calibri"/>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solidFill>
                <a:srgbClr val="000000"/>
              </a:solidFill>
              <a:latin typeface="Calibri"/>
            </a:endParaRPr>
          </a:p>
        </p:txBody>
      </p:sp>
      <p:sp>
        <p:nvSpPr>
          <p:cNvPr id="7" name="Slide Number Placeholder 6"/>
          <p:cNvSpPr>
            <a:spLocks noGrp="1"/>
          </p:cNvSpPr>
          <p:nvPr>
            <p:ph type="sldNum" sz="quarter" idx="12"/>
          </p:nvPr>
        </p:nvSpPr>
        <p:spPr/>
        <p:txBody>
          <a:bodyPr/>
          <a:lstStyle/>
          <a:p>
            <a:fld id="{DBF582B0-241F-1F4B-AB5B-F72D8864BE98}"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Tree>
    <p:extLst>
      <p:ext uri="{BB962C8B-B14F-4D97-AF65-F5344CB8AC3E}">
        <p14:creationId xmlns:p14="http://schemas.microsoft.com/office/powerpoint/2010/main" val="41579254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endParaRPr lang="en-US" dirty="0">
              <a:solidFill>
                <a:srgbClr val="000000"/>
              </a:solidFill>
              <a:latin typeface="Calibri"/>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dirty="0">
              <a:solidFill>
                <a:srgbClr val="000000"/>
              </a:solidFill>
              <a:latin typeface="Calibri"/>
            </a:endParaRPr>
          </a:p>
        </p:txBody>
      </p:sp>
      <p:sp>
        <p:nvSpPr>
          <p:cNvPr id="9" name="Slide Number Placeholder 8"/>
          <p:cNvSpPr>
            <a:spLocks noGrp="1"/>
          </p:cNvSpPr>
          <p:nvPr>
            <p:ph type="sldNum" sz="quarter" idx="12"/>
          </p:nvPr>
        </p:nvSpPr>
        <p:spPr/>
        <p:txBody>
          <a:bodyPr/>
          <a:lstStyle/>
          <a:p>
            <a:fld id="{DBF582B0-241F-1F4B-AB5B-F72D8864BE98}"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Tree>
    <p:extLst>
      <p:ext uri="{BB962C8B-B14F-4D97-AF65-F5344CB8AC3E}">
        <p14:creationId xmlns:p14="http://schemas.microsoft.com/office/powerpoint/2010/main" val="32558129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DBF582B0-241F-1F4B-AB5B-F72D8864BE98}" type="slidenum">
              <a:rPr lang="en-US" smtClean="0">
                <a:solidFill>
                  <a:srgbClr val="000000">
                    <a:lumMod val="50000"/>
                    <a:lumOff val="50000"/>
                  </a:srgbClr>
                </a:solidFill>
              </a:rPr>
              <a:pPr/>
              <a:t>‹#›</a:t>
            </a:fld>
            <a:r>
              <a:rPr lang="en-US" dirty="0">
                <a:solidFill>
                  <a:srgbClr val="000000">
                    <a:lumMod val="50000"/>
                    <a:lumOff val="50000"/>
                  </a:srgbClr>
                </a:solidFill>
              </a:rPr>
              <a:t> |  PARTNERSHIP DISCUSSION</a:t>
            </a:r>
          </a:p>
        </p:txBody>
      </p:sp>
    </p:spTree>
    <p:extLst>
      <p:ext uri="{BB962C8B-B14F-4D97-AF65-F5344CB8AC3E}">
        <p14:creationId xmlns:p14="http://schemas.microsoft.com/office/powerpoint/2010/main" val="40902329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endParaRPr lang="en-US" dirty="0">
              <a:solidFill>
                <a:srgbClr val="000000"/>
              </a:solidFill>
              <a:latin typeface="Calibri"/>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dirty="0">
              <a:solidFill>
                <a:srgbClr val="000000"/>
              </a:solidFill>
              <a:latin typeface="Calibri"/>
            </a:endParaRPr>
          </a:p>
        </p:txBody>
      </p:sp>
      <p:sp>
        <p:nvSpPr>
          <p:cNvPr id="4" name="Slide Number Placeholder 3"/>
          <p:cNvSpPr>
            <a:spLocks noGrp="1"/>
          </p:cNvSpPr>
          <p:nvPr>
            <p:ph type="sldNum" sz="quarter" idx="12"/>
          </p:nvPr>
        </p:nvSpPr>
        <p:spPr/>
        <p:txBody>
          <a:bodyPr/>
          <a:lstStyle/>
          <a:p>
            <a:fld id="{DBF582B0-241F-1F4B-AB5B-F72D8864BE98}"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Tree>
    <p:extLst>
      <p:ext uri="{BB962C8B-B14F-4D97-AF65-F5344CB8AC3E}">
        <p14:creationId xmlns:p14="http://schemas.microsoft.com/office/powerpoint/2010/main" val="3526300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DBF582B0-241F-1F4B-AB5B-F72D8864BE98}" type="slidenum">
              <a:rPr lang="en-US" smtClean="0"/>
              <a:t>‹#›</a:t>
            </a:fld>
            <a:endParaRPr lang="en-US" dirty="0"/>
          </a:p>
        </p:txBody>
      </p:sp>
    </p:spTree>
    <p:extLst>
      <p:ext uri="{BB962C8B-B14F-4D97-AF65-F5344CB8AC3E}">
        <p14:creationId xmlns:p14="http://schemas.microsoft.com/office/powerpoint/2010/main" val="1342252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dirty="0">
              <a:solidFill>
                <a:srgbClr val="000000"/>
              </a:solidFill>
              <a:latin typeface="Calibri"/>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solidFill>
                <a:srgbClr val="000000"/>
              </a:solidFill>
              <a:latin typeface="Calibri"/>
            </a:endParaRPr>
          </a:p>
        </p:txBody>
      </p:sp>
      <p:sp>
        <p:nvSpPr>
          <p:cNvPr id="7" name="Slide Number Placeholder 6"/>
          <p:cNvSpPr>
            <a:spLocks noGrp="1"/>
          </p:cNvSpPr>
          <p:nvPr>
            <p:ph type="sldNum" sz="quarter" idx="12"/>
          </p:nvPr>
        </p:nvSpPr>
        <p:spPr/>
        <p:txBody>
          <a:bodyPr/>
          <a:lstStyle/>
          <a:p>
            <a:fld id="{DBF582B0-241F-1F4B-AB5B-F72D8864BE98}"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Tree>
    <p:extLst>
      <p:ext uri="{BB962C8B-B14F-4D97-AF65-F5344CB8AC3E}">
        <p14:creationId xmlns:p14="http://schemas.microsoft.com/office/powerpoint/2010/main" val="7391957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dirty="0">
              <a:solidFill>
                <a:srgbClr val="000000"/>
              </a:solidFill>
              <a:latin typeface="Calibri"/>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solidFill>
                <a:srgbClr val="000000"/>
              </a:solidFill>
              <a:latin typeface="Calibri"/>
            </a:endParaRPr>
          </a:p>
        </p:txBody>
      </p:sp>
      <p:sp>
        <p:nvSpPr>
          <p:cNvPr id="7" name="Slide Number Placeholder 6"/>
          <p:cNvSpPr>
            <a:spLocks noGrp="1"/>
          </p:cNvSpPr>
          <p:nvPr>
            <p:ph type="sldNum" sz="quarter" idx="12"/>
          </p:nvPr>
        </p:nvSpPr>
        <p:spPr/>
        <p:txBody>
          <a:bodyPr/>
          <a:lstStyle/>
          <a:p>
            <a:fld id="{DBF582B0-241F-1F4B-AB5B-F72D8864BE98}"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Tree>
    <p:extLst>
      <p:ext uri="{BB962C8B-B14F-4D97-AF65-F5344CB8AC3E}">
        <p14:creationId xmlns:p14="http://schemas.microsoft.com/office/powerpoint/2010/main" val="39904674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dirty="0">
              <a:solidFill>
                <a:srgbClr val="000000"/>
              </a:solidFill>
              <a:latin typeface="Calibri"/>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solidFill>
                <a:srgbClr val="000000"/>
              </a:solidFill>
              <a:latin typeface="Calibri"/>
            </a:endParaRPr>
          </a:p>
        </p:txBody>
      </p:sp>
      <p:sp>
        <p:nvSpPr>
          <p:cNvPr id="6" name="Slide Number Placeholder 5"/>
          <p:cNvSpPr>
            <a:spLocks noGrp="1"/>
          </p:cNvSpPr>
          <p:nvPr>
            <p:ph type="sldNum" sz="quarter" idx="12"/>
          </p:nvPr>
        </p:nvSpPr>
        <p:spPr/>
        <p:txBody>
          <a:bodyPr/>
          <a:lstStyle/>
          <a:p>
            <a:fld id="{DBF582B0-241F-1F4B-AB5B-F72D8864BE98}"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Tree>
    <p:extLst>
      <p:ext uri="{BB962C8B-B14F-4D97-AF65-F5344CB8AC3E}">
        <p14:creationId xmlns:p14="http://schemas.microsoft.com/office/powerpoint/2010/main" val="34731527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dirty="0">
              <a:solidFill>
                <a:srgbClr val="000000"/>
              </a:solidFill>
              <a:latin typeface="Calibri"/>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solidFill>
                <a:srgbClr val="000000"/>
              </a:solidFill>
              <a:latin typeface="Calibri"/>
            </a:endParaRPr>
          </a:p>
        </p:txBody>
      </p:sp>
      <p:sp>
        <p:nvSpPr>
          <p:cNvPr id="6" name="Slide Number Placeholder 5"/>
          <p:cNvSpPr>
            <a:spLocks noGrp="1"/>
          </p:cNvSpPr>
          <p:nvPr>
            <p:ph type="sldNum" sz="quarter" idx="12"/>
          </p:nvPr>
        </p:nvSpPr>
        <p:spPr/>
        <p:txBody>
          <a:bodyPr/>
          <a:lstStyle/>
          <a:p>
            <a:fld id="{DBF582B0-241F-1F4B-AB5B-F72D8864BE98}"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Tree>
    <p:extLst>
      <p:ext uri="{BB962C8B-B14F-4D97-AF65-F5344CB8AC3E}">
        <p14:creationId xmlns:p14="http://schemas.microsoft.com/office/powerpoint/2010/main" val="181171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DBF582B0-241F-1F4B-AB5B-F72D8864BE98}" type="slidenum">
              <a:rPr lang="en-US" smtClean="0"/>
              <a:t>‹#›</a:t>
            </a:fld>
            <a:endParaRPr lang="en-US" dirty="0"/>
          </a:p>
        </p:txBody>
      </p:sp>
    </p:spTree>
    <p:extLst>
      <p:ext uri="{BB962C8B-B14F-4D97-AF65-F5344CB8AC3E}">
        <p14:creationId xmlns:p14="http://schemas.microsoft.com/office/powerpoint/2010/main" val="1065241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endParaRPr lang="en-US" dirty="0"/>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p:cNvSpPr>
            <a:spLocks noGrp="1"/>
          </p:cNvSpPr>
          <p:nvPr>
            <p:ph type="sldNum" sz="quarter" idx="12"/>
          </p:nvPr>
        </p:nvSpPr>
        <p:spPr/>
        <p:txBody>
          <a:bodyPr/>
          <a:lstStyle/>
          <a:p>
            <a:fld id="{DBF582B0-241F-1F4B-AB5B-F72D8864BE98}" type="slidenum">
              <a:rPr lang="en-US" smtClean="0"/>
              <a:t>‹#›</a:t>
            </a:fld>
            <a:endParaRPr lang="en-US" dirty="0"/>
          </a:p>
        </p:txBody>
      </p:sp>
    </p:spTree>
    <p:extLst>
      <p:ext uri="{BB962C8B-B14F-4D97-AF65-F5344CB8AC3E}">
        <p14:creationId xmlns:p14="http://schemas.microsoft.com/office/powerpoint/2010/main" val="20903099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DBF582B0-241F-1F4B-AB5B-F72D8864BE98}" type="slidenum">
              <a:rPr lang="en-US" smtClean="0"/>
              <a:t>‹#›</a:t>
            </a:fld>
            <a:r>
              <a:rPr lang="en-US" dirty="0"/>
              <a:t> |  PARTNERSHIP DISCUSSION</a:t>
            </a:r>
          </a:p>
        </p:txBody>
      </p:sp>
    </p:spTree>
    <p:extLst>
      <p:ext uri="{BB962C8B-B14F-4D97-AF65-F5344CB8AC3E}">
        <p14:creationId xmlns:p14="http://schemas.microsoft.com/office/powerpoint/2010/main" val="11543483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endParaRPr lang="en-US" dirty="0"/>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p:cNvSpPr>
            <a:spLocks noGrp="1"/>
          </p:cNvSpPr>
          <p:nvPr>
            <p:ph type="sldNum" sz="quarter" idx="12"/>
          </p:nvPr>
        </p:nvSpPr>
        <p:spPr/>
        <p:txBody>
          <a:bodyPr/>
          <a:lstStyle/>
          <a:p>
            <a:fld id="{DBF582B0-241F-1F4B-AB5B-F72D8864BE98}" type="slidenum">
              <a:rPr lang="en-US" smtClean="0"/>
              <a:t>‹#›</a:t>
            </a:fld>
            <a:endParaRPr lang="en-US" dirty="0"/>
          </a:p>
        </p:txBody>
      </p:sp>
    </p:spTree>
    <p:extLst>
      <p:ext uri="{BB962C8B-B14F-4D97-AF65-F5344CB8AC3E}">
        <p14:creationId xmlns:p14="http://schemas.microsoft.com/office/powerpoint/2010/main" val="7659052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DBF582B0-241F-1F4B-AB5B-F72D8864BE98}" type="slidenum">
              <a:rPr lang="en-US" smtClean="0"/>
              <a:t>‹#›</a:t>
            </a:fld>
            <a:endParaRPr lang="en-US" dirty="0"/>
          </a:p>
        </p:txBody>
      </p:sp>
    </p:spTree>
    <p:extLst>
      <p:ext uri="{BB962C8B-B14F-4D97-AF65-F5344CB8AC3E}">
        <p14:creationId xmlns:p14="http://schemas.microsoft.com/office/powerpoint/2010/main" val="5524053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DBF582B0-241F-1F4B-AB5B-F72D8864BE98}" type="slidenum">
              <a:rPr lang="en-US" smtClean="0"/>
              <a:t>‹#›</a:t>
            </a:fld>
            <a:endParaRPr lang="en-US" dirty="0"/>
          </a:p>
        </p:txBody>
      </p:sp>
    </p:spTree>
    <p:extLst>
      <p:ext uri="{BB962C8B-B14F-4D97-AF65-F5344CB8AC3E}">
        <p14:creationId xmlns:p14="http://schemas.microsoft.com/office/powerpoint/2010/main" val="7052308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em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emf"/><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1480" y="804672"/>
            <a:ext cx="11375136" cy="539496"/>
          </a:xfrm>
          <a:prstGeom prst="rect">
            <a:avLst/>
          </a:prstGeom>
        </p:spPr>
        <p:txBody>
          <a:bodyPr vert="horz" lIns="91440" tIns="45720" rIns="91440" bIns="45720" rtlCol="0" anchor="t" anchorCtr="0">
            <a:no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411480" y="6172200"/>
            <a:ext cx="8229600" cy="246888"/>
          </a:xfrm>
          <a:prstGeom prst="rect">
            <a:avLst/>
          </a:prstGeom>
        </p:spPr>
        <p:txBody>
          <a:bodyPr vert="horz" lIns="91440" tIns="45720" rIns="91440" bIns="45720" rtlCol="0" anchor="ctr"/>
          <a:lstStyle>
            <a:lvl1pPr algn="l">
              <a:defRPr sz="700" spc="300">
                <a:solidFill>
                  <a:schemeClr val="tx1">
                    <a:lumMod val="50000"/>
                    <a:lumOff val="50000"/>
                  </a:schemeClr>
                </a:solidFill>
                <a:latin typeface="Arial" charset="0"/>
                <a:ea typeface="Arial" charset="0"/>
                <a:cs typeface="Arial" charset="0"/>
              </a:defRPr>
            </a:lvl1pPr>
          </a:lstStyle>
          <a:p>
            <a:fld id="{DBF582B0-241F-1F4B-AB5B-F72D8864BE98}" type="slidenum">
              <a:rPr lang="en-US" smtClean="0"/>
              <a:pPr/>
              <a:t>‹#›</a:t>
            </a:fld>
            <a:r>
              <a:rPr lang="en-US" dirty="0"/>
              <a:t>  |  PARTNERSHIP DISCUSSION</a:t>
            </a:r>
          </a:p>
        </p:txBody>
      </p:sp>
      <p:pic>
        <p:nvPicPr>
          <p:cNvPr id="8" name="Picture 7"/>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9546955" y="5656813"/>
            <a:ext cx="2241349" cy="876709"/>
          </a:xfrm>
          <a:prstGeom prst="rect">
            <a:avLst/>
          </a:prstGeom>
        </p:spPr>
      </p:pic>
      <p:pic>
        <p:nvPicPr>
          <p:cNvPr id="9" name="Picture 8"/>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412615" y="317449"/>
            <a:ext cx="488188" cy="485299"/>
          </a:xfrm>
          <a:prstGeom prst="rect">
            <a:avLst/>
          </a:prstGeom>
        </p:spPr>
      </p:pic>
    </p:spTree>
    <p:extLst>
      <p:ext uri="{BB962C8B-B14F-4D97-AF65-F5344CB8AC3E}">
        <p14:creationId xmlns:p14="http://schemas.microsoft.com/office/powerpoint/2010/main" val="19930731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3600" kern="1200" spc="-150" baseline="0">
          <a:solidFill>
            <a:schemeClr val="accent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1480" y="804672"/>
            <a:ext cx="11375136" cy="539496"/>
          </a:xfrm>
          <a:prstGeom prst="rect">
            <a:avLst/>
          </a:prstGeom>
        </p:spPr>
        <p:txBody>
          <a:bodyPr vert="horz" lIns="91440" tIns="45720" rIns="91440" bIns="45720" rtlCol="0" anchor="t" anchorCtr="0">
            <a:no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411480" y="6172200"/>
            <a:ext cx="8229600" cy="246888"/>
          </a:xfrm>
          <a:prstGeom prst="rect">
            <a:avLst/>
          </a:prstGeom>
        </p:spPr>
        <p:txBody>
          <a:bodyPr vert="horz" lIns="91440" tIns="45720" rIns="91440" bIns="45720" rtlCol="0" anchor="ctr"/>
          <a:lstStyle>
            <a:lvl1pPr algn="l">
              <a:defRPr sz="700" spc="300">
                <a:solidFill>
                  <a:schemeClr val="tx1">
                    <a:lumMod val="50000"/>
                    <a:lumOff val="50000"/>
                  </a:schemeClr>
                </a:solidFill>
                <a:latin typeface="Arial" charset="0"/>
                <a:ea typeface="Arial" charset="0"/>
                <a:cs typeface="Arial" charset="0"/>
              </a:defRPr>
            </a:lvl1pPr>
          </a:lstStyle>
          <a:p>
            <a:fld id="{DBF582B0-241F-1F4B-AB5B-F72D8864BE98}" type="slidenum">
              <a:rPr lang="en-US" smtClean="0">
                <a:solidFill>
                  <a:srgbClr val="000000">
                    <a:lumMod val="50000"/>
                    <a:lumOff val="50000"/>
                  </a:srgbClr>
                </a:solidFill>
              </a:rPr>
              <a:pPr/>
              <a:t>‹#›</a:t>
            </a:fld>
            <a:r>
              <a:rPr lang="en-US" dirty="0">
                <a:solidFill>
                  <a:srgbClr val="000000">
                    <a:lumMod val="50000"/>
                    <a:lumOff val="50000"/>
                  </a:srgbClr>
                </a:solidFill>
              </a:rPr>
              <a:t>  |  PARTNERSHIP DISCUSSION</a:t>
            </a:r>
          </a:p>
        </p:txBody>
      </p:sp>
      <p:pic>
        <p:nvPicPr>
          <p:cNvPr id="8" name="Picture 7"/>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9546955" y="5656813"/>
            <a:ext cx="2241349" cy="876709"/>
          </a:xfrm>
          <a:prstGeom prst="rect">
            <a:avLst/>
          </a:prstGeom>
        </p:spPr>
      </p:pic>
      <p:pic>
        <p:nvPicPr>
          <p:cNvPr id="9" name="Picture 8"/>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412615" y="317449"/>
            <a:ext cx="488188" cy="485299"/>
          </a:xfrm>
          <a:prstGeom prst="rect">
            <a:avLst/>
          </a:prstGeom>
        </p:spPr>
      </p:pic>
    </p:spTree>
    <p:extLst>
      <p:ext uri="{BB962C8B-B14F-4D97-AF65-F5344CB8AC3E}">
        <p14:creationId xmlns:p14="http://schemas.microsoft.com/office/powerpoint/2010/main" val="271097034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l" defTabSz="914400" rtl="0" eaLnBrk="1" latinLnBrk="0" hangingPunct="1">
        <a:lnSpc>
          <a:spcPct val="90000"/>
        </a:lnSpc>
        <a:spcBef>
          <a:spcPct val="0"/>
        </a:spcBef>
        <a:buNone/>
        <a:defRPr sz="3600" kern="1200" spc="-150" baseline="0">
          <a:solidFill>
            <a:schemeClr val="accent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1480" y="804672"/>
            <a:ext cx="11375136" cy="539496"/>
          </a:xfrm>
          <a:prstGeom prst="rect">
            <a:avLst/>
          </a:prstGeom>
        </p:spPr>
        <p:txBody>
          <a:bodyPr vert="horz" lIns="91440" tIns="45720" rIns="91440" bIns="45720" rtlCol="0" anchor="t" anchorCtr="0">
            <a:no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411480" y="6172200"/>
            <a:ext cx="8229600" cy="246888"/>
          </a:xfrm>
          <a:prstGeom prst="rect">
            <a:avLst/>
          </a:prstGeom>
        </p:spPr>
        <p:txBody>
          <a:bodyPr vert="horz" lIns="91440" tIns="45720" rIns="91440" bIns="45720" rtlCol="0" anchor="ctr"/>
          <a:lstStyle>
            <a:lvl1pPr algn="l">
              <a:defRPr sz="700" spc="300">
                <a:solidFill>
                  <a:schemeClr val="tx1">
                    <a:lumMod val="50000"/>
                    <a:lumOff val="50000"/>
                  </a:schemeClr>
                </a:solidFill>
                <a:latin typeface="Arial" charset="0"/>
                <a:ea typeface="Arial" charset="0"/>
                <a:cs typeface="Arial" charset="0"/>
              </a:defRPr>
            </a:lvl1pPr>
          </a:lstStyle>
          <a:p>
            <a:fld id="{DBF582B0-241F-1F4B-AB5B-F72D8864BE98}" type="slidenum">
              <a:rPr lang="en-US" smtClean="0">
                <a:solidFill>
                  <a:srgbClr val="000000">
                    <a:lumMod val="50000"/>
                    <a:lumOff val="50000"/>
                  </a:srgbClr>
                </a:solidFill>
              </a:rPr>
              <a:pPr/>
              <a:t>‹#›</a:t>
            </a:fld>
            <a:r>
              <a:rPr lang="en-US" dirty="0">
                <a:solidFill>
                  <a:srgbClr val="000000">
                    <a:lumMod val="50000"/>
                    <a:lumOff val="50000"/>
                  </a:srgbClr>
                </a:solidFill>
              </a:rPr>
              <a:t>  |  PARTNERSHIP DISCUSSION</a:t>
            </a:r>
          </a:p>
        </p:txBody>
      </p:sp>
      <p:pic>
        <p:nvPicPr>
          <p:cNvPr id="9" name="Picture 8"/>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412615" y="317449"/>
            <a:ext cx="488188" cy="485299"/>
          </a:xfrm>
          <a:prstGeom prst="rect">
            <a:avLst/>
          </a:prstGeom>
        </p:spPr>
      </p:pic>
    </p:spTree>
    <p:extLst>
      <p:ext uri="{BB962C8B-B14F-4D97-AF65-F5344CB8AC3E}">
        <p14:creationId xmlns:p14="http://schemas.microsoft.com/office/powerpoint/2010/main" val="27745985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l" defTabSz="914400" rtl="0" eaLnBrk="1" latinLnBrk="0" hangingPunct="1">
        <a:lnSpc>
          <a:spcPct val="90000"/>
        </a:lnSpc>
        <a:spcBef>
          <a:spcPct val="0"/>
        </a:spcBef>
        <a:buNone/>
        <a:defRPr sz="3600" kern="1200" spc="-150" baseline="0">
          <a:solidFill>
            <a:schemeClr val="accent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6.emf"/><Relationship Id="rId7"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6.emf"/><Relationship Id="rId7"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3.xml"/><Relationship Id="rId1" Type="http://schemas.openxmlformats.org/officeDocument/2006/relationships/slideLayout" Target="../slideLayouts/slideLayout24.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4.xml"/><Relationship Id="rId5" Type="http://schemas.openxmlformats.org/officeDocument/2006/relationships/image" Target="../media/image6.emf"/><Relationship Id="rId4" Type="http://schemas.openxmlformats.org/officeDocument/2006/relationships/image" Target="../media/image5.emf"/></Relationships>
</file>

<file path=ppt/slides/_rels/slide1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5.xml"/><Relationship Id="rId1" Type="http://schemas.openxmlformats.org/officeDocument/2006/relationships/slideLayout" Target="../slideLayouts/slideLayout24.xml"/><Relationship Id="rId4" Type="http://schemas.openxmlformats.org/officeDocument/2006/relationships/image" Target="../media/image20.JPG"/></Relationships>
</file>

<file path=ppt/slides/_rels/slide1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4.xml"/><Relationship Id="rId1" Type="http://schemas.openxmlformats.org/officeDocument/2006/relationships/themeOverride" Target="../theme/themeOverride1.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6.emf"/><Relationship Id="rId4" Type="http://schemas.openxmlformats.org/officeDocument/2006/relationships/image" Target="../media/image5.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4.xml"/><Relationship Id="rId1" Type="http://schemas.openxmlformats.org/officeDocument/2006/relationships/themeOverride" Target="../theme/themeOverride2.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xml"/><Relationship Id="rId1" Type="http://schemas.openxmlformats.org/officeDocument/2006/relationships/slideLayout" Target="../slideLayouts/slideLayout30.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31.xml"/><Relationship Id="rId5" Type="http://schemas.openxmlformats.org/officeDocument/2006/relationships/image" Target="../media/image2.emf"/><Relationship Id="rId4" Type="http://schemas.openxmlformats.org/officeDocument/2006/relationships/image" Target="../media/image6.emf"/></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31.xml"/><Relationship Id="rId5" Type="http://schemas.openxmlformats.org/officeDocument/2006/relationships/image" Target="../media/image2.emf"/><Relationship Id="rId4" Type="http://schemas.openxmlformats.org/officeDocument/2006/relationships/image" Target="../media/image6.emf"/></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4.xml"/><Relationship Id="rId5" Type="http://schemas.openxmlformats.org/officeDocument/2006/relationships/image" Target="../media/image6.emf"/><Relationship Id="rId4" Type="http://schemas.openxmlformats.org/officeDocument/2006/relationships/image" Target="../media/image5.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4473"/>
        </a:solidFill>
        <a:effectLst/>
      </p:bgPr>
    </p:bg>
    <p:spTree>
      <p:nvGrpSpPr>
        <p:cNvPr id="1" name=""/>
        <p:cNvGrpSpPr/>
        <p:nvPr/>
      </p:nvGrpSpPr>
      <p:grpSpPr>
        <a:xfrm>
          <a:off x="0" y="0"/>
          <a:ext cx="0" cy="0"/>
          <a:chOff x="0" y="0"/>
          <a:chExt cx="0" cy="0"/>
        </a:xfrm>
      </p:grpSpPr>
      <p:sp>
        <p:nvSpPr>
          <p:cNvPr id="7" name="TextBox 6"/>
          <p:cNvSpPr txBox="1"/>
          <p:nvPr/>
        </p:nvSpPr>
        <p:spPr>
          <a:xfrm>
            <a:off x="707011" y="4302163"/>
            <a:ext cx="10765410" cy="1782114"/>
          </a:xfrm>
          <a:prstGeom prst="rect">
            <a:avLst/>
          </a:prstGeom>
        </p:spPr>
        <p:txBody>
          <a:bodyPr vert="horz" lIns="91440" tIns="45720" rIns="91440" bIns="45720" rtlCol="0" anchor="b">
            <a:normAutofit fontScale="92500" lnSpcReduction="10000"/>
          </a:bodyPr>
          <a:lstStyle/>
          <a:p>
            <a:pPr algn="ctr">
              <a:lnSpc>
                <a:spcPct val="90000"/>
              </a:lnSpc>
              <a:spcBef>
                <a:spcPct val="0"/>
              </a:spcBef>
              <a:spcAft>
                <a:spcPts val="600"/>
              </a:spcAft>
            </a:pPr>
            <a:r>
              <a:rPr lang="en-US" sz="4700" b="1" spc="-150" dirty="0">
                <a:latin typeface="Roboto" panose="02000000000000000000" pitchFamily="2" charset="0"/>
                <a:ea typeface="Roboto" panose="02000000000000000000" pitchFamily="2" charset="0"/>
                <a:cs typeface="Roboto" panose="02000000000000000000" pitchFamily="2" charset="0"/>
              </a:rPr>
              <a:t>Easterseals Training Series:</a:t>
            </a:r>
          </a:p>
          <a:p>
            <a:pPr algn="ctr">
              <a:lnSpc>
                <a:spcPct val="90000"/>
              </a:lnSpc>
              <a:spcBef>
                <a:spcPct val="0"/>
              </a:spcBef>
              <a:spcAft>
                <a:spcPts val="600"/>
              </a:spcAft>
            </a:pPr>
            <a:r>
              <a:rPr lang="en-US" sz="4700" b="1" spc="-150" dirty="0">
                <a:latin typeface="Roboto" panose="02000000000000000000" pitchFamily="2" charset="0"/>
                <a:ea typeface="Roboto" panose="02000000000000000000" pitchFamily="2" charset="0"/>
                <a:cs typeface="Roboto" panose="02000000000000000000" pitchFamily="2" charset="0"/>
              </a:rPr>
              <a:t>Telling Our Story Through Media Placements</a:t>
            </a:r>
          </a:p>
          <a:p>
            <a:pPr algn="ctr">
              <a:lnSpc>
                <a:spcPct val="90000"/>
              </a:lnSpc>
              <a:spcBef>
                <a:spcPct val="0"/>
              </a:spcBef>
              <a:spcAft>
                <a:spcPts val="600"/>
              </a:spcAft>
            </a:pPr>
            <a:r>
              <a:rPr lang="en-US" sz="3300" b="1" spc="-150" dirty="0">
                <a:latin typeface="Roboto" panose="02000000000000000000" pitchFamily="2" charset="0"/>
                <a:ea typeface="Roboto" panose="02000000000000000000" pitchFamily="2" charset="0"/>
                <a:cs typeface="Roboto" panose="02000000000000000000" pitchFamily="2" charset="0"/>
              </a:rPr>
              <a:t>November 4, 2021</a:t>
            </a:r>
          </a:p>
        </p:txBody>
      </p:sp>
      <p:pic>
        <p:nvPicPr>
          <p:cNvPr id="10" name="Picture 9"/>
          <p:cNvPicPr>
            <a:picLocks noChangeAspect="1"/>
          </p:cNvPicPr>
          <p:nvPr/>
        </p:nvPicPr>
        <p:blipFill rotWithShape="1">
          <a:blip r:embed="rId3" cstate="screen">
            <a:extLst>
              <a:ext uri="{28A0092B-C50C-407E-A947-70E740481C1C}">
                <a14:useLocalDpi xmlns:a14="http://schemas.microsoft.com/office/drawing/2010/main"/>
              </a:ext>
            </a:extLst>
          </a:blip>
          <a:srcRect l="3540" r="16412" b="-1"/>
          <a:stretch/>
        </p:blipFill>
        <p:spPr>
          <a:xfrm>
            <a:off x="0" y="0"/>
            <a:ext cx="5967655" cy="3984259"/>
          </a:xfrm>
          <a:prstGeom prst="rect">
            <a:avLst/>
          </a:prstGeom>
        </p:spPr>
      </p:pic>
      <p:cxnSp>
        <p:nvCxnSpPr>
          <p:cNvPr id="33" name="Straight Connector 32">
            <a:extLst>
              <a:ext uri="{FF2B5EF4-FFF2-40B4-BE49-F238E27FC236}">
                <a16:creationId xmlns:a16="http://schemas.microsoft.com/office/drawing/2014/main" id="{3D83F26F-C55B-4A92-9AFF-4894D14E27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253414"/>
            <a:ext cx="0" cy="212090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13" name="Picture 12" descr="A young girl playing a game of frisbee&#10;&#10;Description automatically generated">
            <a:extLst>
              <a:ext uri="{FF2B5EF4-FFF2-40B4-BE49-F238E27FC236}">
                <a16:creationId xmlns:a16="http://schemas.microsoft.com/office/drawing/2014/main" id="{20803E09-86AD-4B3D-AC19-3E0D4996307A}"/>
              </a:ext>
            </a:extLst>
          </p:cNvPr>
          <p:cNvPicPr>
            <a:picLocks noChangeAspect="1"/>
          </p:cNvPicPr>
          <p:nvPr/>
        </p:nvPicPr>
        <p:blipFill rotWithShape="1">
          <a:blip r:embed="rId4">
            <a:extLst>
              <a:ext uri="{28A0092B-C50C-407E-A947-70E740481C1C}">
                <a14:useLocalDpi xmlns:a14="http://schemas.microsoft.com/office/drawing/2010/main" val="0"/>
              </a:ext>
            </a:extLst>
          </a:blip>
          <a:srcRect t="22045" r="51655" b="1756"/>
          <a:stretch/>
        </p:blipFill>
        <p:spPr>
          <a:xfrm>
            <a:off x="7247343" y="321735"/>
            <a:ext cx="3787026" cy="3984259"/>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3073" y="317904"/>
            <a:ext cx="487730" cy="484844"/>
          </a:xfrm>
          <a:prstGeom prst="rect">
            <a:avLst/>
          </a:prstGeom>
        </p:spPr>
      </p:pic>
    </p:spTree>
    <p:extLst>
      <p:ext uri="{BB962C8B-B14F-4D97-AF65-F5344CB8AC3E}">
        <p14:creationId xmlns:p14="http://schemas.microsoft.com/office/powerpoint/2010/main" val="146141888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0266110" y="316807"/>
            <a:ext cx="1038736" cy="1090789"/>
          </a:xfrm>
        </p:spPr>
        <p:txBody>
          <a:bodyPr>
            <a:normAutofit/>
          </a:bodyPr>
          <a:lstStyle/>
          <a:p>
            <a:pPr marL="0" marR="0" lvl="0" indent="0" algn="l" defTabSz="914400" rtl="0" eaLnBrk="1" fontAlgn="auto" latinLnBrk="0" hangingPunct="1">
              <a:lnSpc>
                <a:spcPct val="100000"/>
              </a:lnSpc>
              <a:spcBef>
                <a:spcPts val="0"/>
              </a:spcBef>
              <a:spcAft>
                <a:spcPts val="720"/>
              </a:spcAft>
              <a:buClrTx/>
              <a:buSzTx/>
              <a:buFontTx/>
              <a:buNone/>
              <a:tabLst/>
              <a:defRPr/>
            </a:pPr>
            <a:fld id="{2EF00467-2C26-C343-9763-9BDDADED9A2F}" type="slidenum">
              <a:rPr kumimoji="0" lang="en-US" sz="700" b="0" i="0" u="none" strike="noStrike" kern="1200" cap="none" spc="300" normalizeH="0" baseline="0" noProof="0">
                <a:ln>
                  <a:noFill/>
                </a:ln>
                <a:solidFill>
                  <a:srgbClr val="FFFFFF"/>
                </a:solidFill>
                <a:effectLst/>
                <a:uLnTx/>
                <a:uFillTx/>
                <a:latin typeface="Arial" charset="0"/>
                <a:cs typeface="Arial" charset="0"/>
              </a:rPr>
              <a:pPr marL="0" marR="0" lvl="0" indent="0" algn="l" defTabSz="914400" rtl="0" eaLnBrk="1" fontAlgn="auto" latinLnBrk="0" hangingPunct="1">
                <a:lnSpc>
                  <a:spcPct val="100000"/>
                </a:lnSpc>
                <a:spcBef>
                  <a:spcPts val="0"/>
                </a:spcBef>
                <a:spcAft>
                  <a:spcPts val="720"/>
                </a:spcAft>
                <a:buClrTx/>
                <a:buSzTx/>
                <a:buFontTx/>
                <a:buNone/>
                <a:tabLst/>
                <a:defRPr/>
              </a:pPr>
              <a:t>10</a:t>
            </a:fld>
            <a:endParaRPr kumimoji="0" lang="en-US" sz="700" b="0" i="0" u="none" strike="noStrike" kern="1200" cap="none" spc="300" normalizeH="0" baseline="0" noProof="0" dirty="0">
              <a:ln>
                <a:noFill/>
              </a:ln>
              <a:solidFill>
                <a:srgbClr val="FFFFFF"/>
              </a:solidFill>
              <a:effectLst/>
              <a:uLnTx/>
              <a:uFillTx/>
              <a:latin typeface="Arial" charset="0"/>
              <a:cs typeface="Arial" charset="0"/>
            </a:endParaRPr>
          </a:p>
        </p:txBody>
      </p:sp>
      <p:sp>
        <p:nvSpPr>
          <p:cNvPr id="15" name="Title 1">
            <a:extLst>
              <a:ext uri="{FF2B5EF4-FFF2-40B4-BE49-F238E27FC236}">
                <a16:creationId xmlns:a16="http://schemas.microsoft.com/office/drawing/2014/main" id="{0E7DD859-D6E8-470D-B812-D75C1A56155C}"/>
              </a:ext>
            </a:extLst>
          </p:cNvPr>
          <p:cNvSpPr>
            <a:spLocks noGrp="1"/>
          </p:cNvSpPr>
          <p:nvPr>
            <p:ph type="title"/>
          </p:nvPr>
        </p:nvSpPr>
        <p:spPr>
          <a:xfrm>
            <a:off x="1136527" y="237493"/>
            <a:ext cx="9918945" cy="1009233"/>
          </a:xfrm>
        </p:spPr>
        <p:txBody>
          <a:bodyPr>
            <a:normAutofit/>
          </a:bodyPr>
          <a:lstStyle/>
          <a:p>
            <a:r>
              <a:rPr lang="en-US" sz="3360" b="1" dirty="0">
                <a:latin typeface="Arial" panose="020B0604020202020204" pitchFamily="34" charset="0"/>
                <a:cs typeface="Arial" panose="020B0604020202020204" pitchFamily="34" charset="0"/>
              </a:rPr>
              <a:t>Affiliate Information</a:t>
            </a:r>
          </a:p>
        </p:txBody>
      </p:sp>
      <p:pic>
        <p:nvPicPr>
          <p:cNvPr id="9" name="Picture 8">
            <a:extLst>
              <a:ext uri="{FF2B5EF4-FFF2-40B4-BE49-F238E27FC236}">
                <a16:creationId xmlns:a16="http://schemas.microsoft.com/office/drawing/2014/main" id="{6699A4E7-85A6-45BC-98FE-D885DC8733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1811" y="6219793"/>
            <a:ext cx="1355462" cy="530192"/>
          </a:xfrm>
          <a:prstGeom prst="rect">
            <a:avLst/>
          </a:prstGeom>
        </p:spPr>
      </p:pic>
      <p:pic>
        <p:nvPicPr>
          <p:cNvPr id="4" name="Picture 3" descr="Shape&#10;&#10;Description automatically generated with medium confidence">
            <a:extLst>
              <a:ext uri="{FF2B5EF4-FFF2-40B4-BE49-F238E27FC236}">
                <a16:creationId xmlns:a16="http://schemas.microsoft.com/office/drawing/2014/main" id="{AE569EA6-66E7-4F84-9A44-5281D11007F4}"/>
              </a:ext>
            </a:extLst>
          </p:cNvPr>
          <p:cNvPicPr>
            <a:picLocks noChangeAspect="1"/>
          </p:cNvPicPr>
          <p:nvPr/>
        </p:nvPicPr>
        <p:blipFill rotWithShape="1">
          <a:blip r:embed="rId4"/>
          <a:srcRect l="67125" t="8889" r="6492" b="42666"/>
          <a:stretch/>
        </p:blipFill>
        <p:spPr>
          <a:xfrm>
            <a:off x="800410" y="2588943"/>
            <a:ext cx="1158264" cy="1196337"/>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60B33AD6-4BA0-4C14-B066-1C1AE3DE924E}"/>
              </a:ext>
            </a:extLst>
          </p:cNvPr>
          <p:cNvPicPr>
            <a:picLocks noChangeAspect="1"/>
          </p:cNvPicPr>
          <p:nvPr/>
        </p:nvPicPr>
        <p:blipFill rotWithShape="1">
          <a:blip r:embed="rId4"/>
          <a:srcRect l="35125" t="30111" r="44500" b="23889"/>
          <a:stretch/>
        </p:blipFill>
        <p:spPr>
          <a:xfrm>
            <a:off x="892974" y="3934830"/>
            <a:ext cx="973136" cy="1235823"/>
          </a:xfrm>
          <a:prstGeom prst="rect">
            <a:avLst/>
          </a:prstGeom>
        </p:spPr>
      </p:pic>
      <p:pic>
        <p:nvPicPr>
          <p:cNvPr id="16" name="Picture 15" descr="Shape&#10;&#10;Description automatically generated with medium confidence">
            <a:extLst>
              <a:ext uri="{FF2B5EF4-FFF2-40B4-BE49-F238E27FC236}">
                <a16:creationId xmlns:a16="http://schemas.microsoft.com/office/drawing/2014/main" id="{B9AD351F-D9AE-472B-82FB-1B245680FA29}"/>
              </a:ext>
            </a:extLst>
          </p:cNvPr>
          <p:cNvPicPr>
            <a:picLocks noChangeAspect="1"/>
          </p:cNvPicPr>
          <p:nvPr/>
        </p:nvPicPr>
        <p:blipFill rotWithShape="1">
          <a:blip r:embed="rId4"/>
          <a:srcRect l="4500" t="30222" r="67125" b="18444"/>
          <a:stretch/>
        </p:blipFill>
        <p:spPr>
          <a:xfrm>
            <a:off x="628360" y="1189878"/>
            <a:ext cx="1237750" cy="1259561"/>
          </a:xfrm>
          <a:prstGeom prst="rect">
            <a:avLst/>
          </a:prstGeom>
        </p:spPr>
      </p:pic>
      <p:sp>
        <p:nvSpPr>
          <p:cNvPr id="17" name="Title 1">
            <a:extLst>
              <a:ext uri="{FF2B5EF4-FFF2-40B4-BE49-F238E27FC236}">
                <a16:creationId xmlns:a16="http://schemas.microsoft.com/office/drawing/2014/main" id="{9DCDA6CA-F5E3-464B-BA2E-12D1A86742AF}"/>
              </a:ext>
            </a:extLst>
          </p:cNvPr>
          <p:cNvSpPr txBox="1">
            <a:spLocks/>
          </p:cNvSpPr>
          <p:nvPr/>
        </p:nvSpPr>
        <p:spPr>
          <a:xfrm>
            <a:off x="2094000" y="3082897"/>
            <a:ext cx="3095690" cy="100923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600" kern="1200" spc="-150" baseline="0">
                <a:solidFill>
                  <a:schemeClr val="accent1"/>
                </a:solidFill>
                <a:latin typeface="Arial" charset="0"/>
                <a:ea typeface="Arial" charset="0"/>
                <a:cs typeface="Arial" charset="0"/>
              </a:defRPr>
            </a:lvl1pPr>
          </a:lstStyle>
          <a:p>
            <a:r>
              <a:rPr lang="en-US" sz="3360" dirty="0">
                <a:solidFill>
                  <a:srgbClr val="004473"/>
                </a:solidFill>
                <a:latin typeface="Arial" panose="020B0604020202020204" pitchFamily="34" charset="0"/>
                <a:cs typeface="Arial" panose="020B0604020202020204" pitchFamily="34" charset="0"/>
              </a:rPr>
              <a:t>550 employees</a:t>
            </a:r>
          </a:p>
        </p:txBody>
      </p:sp>
      <p:sp>
        <p:nvSpPr>
          <p:cNvPr id="18" name="Title 1">
            <a:extLst>
              <a:ext uri="{FF2B5EF4-FFF2-40B4-BE49-F238E27FC236}">
                <a16:creationId xmlns:a16="http://schemas.microsoft.com/office/drawing/2014/main" id="{0524AA69-36B0-419D-9937-7929D405A0B2}"/>
              </a:ext>
            </a:extLst>
          </p:cNvPr>
          <p:cNvSpPr txBox="1">
            <a:spLocks/>
          </p:cNvSpPr>
          <p:nvPr/>
        </p:nvSpPr>
        <p:spPr>
          <a:xfrm>
            <a:off x="2094000" y="1579710"/>
            <a:ext cx="8482238" cy="1009233"/>
          </a:xfrm>
          <a:prstGeom prst="rect">
            <a:avLst/>
          </a:prstGeom>
        </p:spPr>
        <p:txBody>
          <a:bodyPr vert="horz" lIns="91440" tIns="45720" rIns="91440" bIns="45720" rtlCol="0" anchor="t" anchorCtr="0">
            <a:normAutofit lnSpcReduction="10000"/>
          </a:bodyPr>
          <a:lstStyle>
            <a:lvl1pPr algn="l" defTabSz="914400" rtl="0" eaLnBrk="1" latinLnBrk="0" hangingPunct="1">
              <a:lnSpc>
                <a:spcPct val="90000"/>
              </a:lnSpc>
              <a:spcBef>
                <a:spcPct val="0"/>
              </a:spcBef>
              <a:buNone/>
              <a:defRPr sz="3600" kern="1200" spc="-150" baseline="0">
                <a:solidFill>
                  <a:schemeClr val="accent1"/>
                </a:solidFill>
                <a:latin typeface="Arial" charset="0"/>
                <a:ea typeface="Arial" charset="0"/>
                <a:cs typeface="Arial" charset="0"/>
              </a:defRPr>
            </a:lvl1pPr>
          </a:lstStyle>
          <a:p>
            <a:r>
              <a:rPr lang="en-US" sz="3360" dirty="0">
                <a:solidFill>
                  <a:srgbClr val="004473"/>
                </a:solidFill>
                <a:latin typeface="Arial" panose="020B0604020202020204" pitchFamily="34" charset="0"/>
                <a:cs typeface="Arial" panose="020B0604020202020204" pitchFamily="34" charset="0"/>
              </a:rPr>
              <a:t>We serve over 16,000 people at 10 locations and 2 baseball fields across the state.</a:t>
            </a:r>
          </a:p>
        </p:txBody>
      </p:sp>
      <p:pic>
        <p:nvPicPr>
          <p:cNvPr id="20" name="Picture 19" descr="Shape&#10;&#10;Description automatically generated with medium confidence">
            <a:extLst>
              <a:ext uri="{FF2B5EF4-FFF2-40B4-BE49-F238E27FC236}">
                <a16:creationId xmlns:a16="http://schemas.microsoft.com/office/drawing/2014/main" id="{B5570E71-565F-46E6-9604-E5E32A087B00}"/>
              </a:ext>
            </a:extLst>
          </p:cNvPr>
          <p:cNvPicPr>
            <a:picLocks noChangeAspect="1"/>
          </p:cNvPicPr>
          <p:nvPr/>
        </p:nvPicPr>
        <p:blipFill rotWithShape="1">
          <a:blip r:embed="rId5"/>
          <a:srcRect l="36790" t="22223" r="37819" b="33000"/>
          <a:stretch/>
        </p:blipFill>
        <p:spPr>
          <a:xfrm>
            <a:off x="738538" y="5383494"/>
            <a:ext cx="1127572" cy="1118528"/>
          </a:xfrm>
          <a:prstGeom prst="rect">
            <a:avLst/>
          </a:prstGeom>
        </p:spPr>
      </p:pic>
      <p:sp>
        <p:nvSpPr>
          <p:cNvPr id="21" name="Title 1">
            <a:extLst>
              <a:ext uri="{FF2B5EF4-FFF2-40B4-BE49-F238E27FC236}">
                <a16:creationId xmlns:a16="http://schemas.microsoft.com/office/drawing/2014/main" id="{98CD0884-3045-4A76-A2D9-2B7AFFE3DFCB}"/>
              </a:ext>
            </a:extLst>
          </p:cNvPr>
          <p:cNvSpPr txBox="1">
            <a:spLocks/>
          </p:cNvSpPr>
          <p:nvPr/>
        </p:nvSpPr>
        <p:spPr>
          <a:xfrm>
            <a:off x="2094000" y="4515604"/>
            <a:ext cx="5175518" cy="100923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600" kern="1200" spc="-150" baseline="0">
                <a:solidFill>
                  <a:schemeClr val="accent1"/>
                </a:solidFill>
                <a:latin typeface="Arial" charset="0"/>
                <a:ea typeface="Arial" charset="0"/>
                <a:cs typeface="Arial" charset="0"/>
              </a:defRPr>
            </a:lvl1pPr>
          </a:lstStyle>
          <a:p>
            <a:r>
              <a:rPr lang="en-US" sz="3360" dirty="0">
                <a:solidFill>
                  <a:srgbClr val="004473"/>
                </a:solidFill>
                <a:latin typeface="Arial" panose="020B0604020202020204" pitchFamily="34" charset="0"/>
                <a:cs typeface="Arial" panose="020B0604020202020204" pitchFamily="34" charset="0"/>
              </a:rPr>
              <a:t>$41,000,000 annual revenue</a:t>
            </a:r>
          </a:p>
        </p:txBody>
      </p:sp>
      <p:sp>
        <p:nvSpPr>
          <p:cNvPr id="22" name="Title 1">
            <a:extLst>
              <a:ext uri="{FF2B5EF4-FFF2-40B4-BE49-F238E27FC236}">
                <a16:creationId xmlns:a16="http://schemas.microsoft.com/office/drawing/2014/main" id="{584C23DF-F8E0-4E70-8373-BE55325BACB0}"/>
              </a:ext>
            </a:extLst>
          </p:cNvPr>
          <p:cNvSpPr txBox="1">
            <a:spLocks/>
          </p:cNvSpPr>
          <p:nvPr/>
        </p:nvSpPr>
        <p:spPr>
          <a:xfrm>
            <a:off x="2094000" y="5492789"/>
            <a:ext cx="9503678" cy="1009233"/>
          </a:xfrm>
          <a:prstGeom prst="rect">
            <a:avLst/>
          </a:prstGeom>
        </p:spPr>
        <p:txBody>
          <a:bodyPr vert="horz" lIns="91440" tIns="45720" rIns="91440" bIns="45720" rtlCol="0" anchor="t" anchorCtr="0">
            <a:normAutofit fontScale="92500"/>
          </a:bodyPr>
          <a:lstStyle>
            <a:lvl1pPr algn="l" defTabSz="914400" rtl="0" eaLnBrk="1" latinLnBrk="0" hangingPunct="1">
              <a:lnSpc>
                <a:spcPct val="90000"/>
              </a:lnSpc>
              <a:spcBef>
                <a:spcPct val="0"/>
              </a:spcBef>
              <a:buNone/>
              <a:defRPr sz="3600" kern="1200" spc="-150" baseline="0">
                <a:solidFill>
                  <a:schemeClr val="accent1"/>
                </a:solidFill>
                <a:latin typeface="Arial" charset="0"/>
                <a:ea typeface="Arial" charset="0"/>
                <a:cs typeface="Arial" charset="0"/>
              </a:defRPr>
            </a:lvl1pPr>
          </a:lstStyle>
          <a:p>
            <a:r>
              <a:rPr lang="en-US" sz="3360" dirty="0">
                <a:solidFill>
                  <a:srgbClr val="004473"/>
                </a:solidFill>
                <a:latin typeface="Arial" panose="020B0604020202020204" pitchFamily="34" charset="0"/>
                <a:cs typeface="Arial" panose="020B0604020202020204" pitchFamily="34" charset="0"/>
              </a:rPr>
              <a:t>Services include mental health care, autism, substance use disorders, veteran services, and more – for all ages.</a:t>
            </a:r>
          </a:p>
        </p:txBody>
      </p:sp>
      <p:pic>
        <p:nvPicPr>
          <p:cNvPr id="14" name="Picture 13" descr="Logo&#10;&#10;Description automatically generated">
            <a:extLst>
              <a:ext uri="{FF2B5EF4-FFF2-40B4-BE49-F238E27FC236}">
                <a16:creationId xmlns:a16="http://schemas.microsoft.com/office/drawing/2014/main" id="{D88EECC1-5F39-43F4-AD76-8FB4F42A0FE1}"/>
              </a:ext>
            </a:extLst>
          </p:cNvPr>
          <p:cNvPicPr>
            <a:picLocks noChangeAspect="1"/>
          </p:cNvPicPr>
          <p:nvPr/>
        </p:nvPicPr>
        <p:blipFill>
          <a:blip r:embed="rId6"/>
          <a:stretch>
            <a:fillRect/>
          </a:stretch>
        </p:blipFill>
        <p:spPr>
          <a:xfrm>
            <a:off x="10830365" y="144693"/>
            <a:ext cx="1148246" cy="451280"/>
          </a:xfrm>
          <a:prstGeom prst="rect">
            <a:avLst/>
          </a:prstGeom>
        </p:spPr>
      </p:pic>
    </p:spTree>
    <p:extLst>
      <p:ext uri="{BB962C8B-B14F-4D97-AF65-F5344CB8AC3E}">
        <p14:creationId xmlns:p14="http://schemas.microsoft.com/office/powerpoint/2010/main" val="42931059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0266110" y="316807"/>
            <a:ext cx="1038736" cy="1090789"/>
          </a:xfrm>
        </p:spPr>
        <p:txBody>
          <a:bodyPr>
            <a:normAutofit/>
          </a:bodyPr>
          <a:lstStyle/>
          <a:p>
            <a:pPr marL="0" marR="0" lvl="0" indent="0" algn="l" defTabSz="914400" rtl="0" eaLnBrk="1" fontAlgn="auto" latinLnBrk="0" hangingPunct="1">
              <a:lnSpc>
                <a:spcPct val="100000"/>
              </a:lnSpc>
              <a:spcBef>
                <a:spcPts val="0"/>
              </a:spcBef>
              <a:spcAft>
                <a:spcPts val="720"/>
              </a:spcAft>
              <a:buClrTx/>
              <a:buSzTx/>
              <a:buFontTx/>
              <a:buNone/>
              <a:tabLst/>
              <a:defRPr/>
            </a:pPr>
            <a:fld id="{2EF00467-2C26-C343-9763-9BDDADED9A2F}" type="slidenum">
              <a:rPr kumimoji="0" lang="en-US" sz="700" b="0" i="0" u="none" strike="noStrike" kern="1200" cap="none" spc="300" normalizeH="0" baseline="0" noProof="0">
                <a:ln>
                  <a:noFill/>
                </a:ln>
                <a:solidFill>
                  <a:srgbClr val="FFFFFF"/>
                </a:solidFill>
                <a:effectLst/>
                <a:uLnTx/>
                <a:uFillTx/>
                <a:latin typeface="Arial" charset="0"/>
                <a:cs typeface="Arial" charset="0"/>
              </a:rPr>
              <a:pPr marL="0" marR="0" lvl="0" indent="0" algn="l" defTabSz="914400" rtl="0" eaLnBrk="1" fontAlgn="auto" latinLnBrk="0" hangingPunct="1">
                <a:lnSpc>
                  <a:spcPct val="100000"/>
                </a:lnSpc>
                <a:spcBef>
                  <a:spcPts val="0"/>
                </a:spcBef>
                <a:spcAft>
                  <a:spcPts val="720"/>
                </a:spcAft>
                <a:buClrTx/>
                <a:buSzTx/>
                <a:buFontTx/>
                <a:buNone/>
                <a:tabLst/>
                <a:defRPr/>
              </a:pPr>
              <a:t>11</a:t>
            </a:fld>
            <a:endParaRPr kumimoji="0" lang="en-US" sz="700" b="0" i="0" u="none" strike="noStrike" kern="1200" cap="none" spc="300" normalizeH="0" baseline="0" noProof="0" dirty="0">
              <a:ln>
                <a:noFill/>
              </a:ln>
              <a:solidFill>
                <a:srgbClr val="FFFFFF"/>
              </a:solidFill>
              <a:effectLst/>
              <a:uLnTx/>
              <a:uFillTx/>
              <a:latin typeface="Arial" charset="0"/>
              <a:cs typeface="Arial" charset="0"/>
            </a:endParaRPr>
          </a:p>
        </p:txBody>
      </p:sp>
      <p:sp>
        <p:nvSpPr>
          <p:cNvPr id="15" name="Title 1">
            <a:extLst>
              <a:ext uri="{FF2B5EF4-FFF2-40B4-BE49-F238E27FC236}">
                <a16:creationId xmlns:a16="http://schemas.microsoft.com/office/drawing/2014/main" id="{0E7DD859-D6E8-470D-B812-D75C1A56155C}"/>
              </a:ext>
            </a:extLst>
          </p:cNvPr>
          <p:cNvSpPr>
            <a:spLocks noGrp="1"/>
          </p:cNvSpPr>
          <p:nvPr>
            <p:ph type="title"/>
          </p:nvPr>
        </p:nvSpPr>
        <p:spPr>
          <a:xfrm>
            <a:off x="1136527" y="237493"/>
            <a:ext cx="9918945" cy="1009233"/>
          </a:xfrm>
        </p:spPr>
        <p:txBody>
          <a:bodyPr>
            <a:normAutofit/>
          </a:bodyPr>
          <a:lstStyle/>
          <a:p>
            <a:r>
              <a:rPr lang="en-US" sz="3360" b="1" dirty="0">
                <a:latin typeface="Arial" panose="020B0604020202020204" pitchFamily="34" charset="0"/>
                <a:cs typeface="Arial" panose="020B0604020202020204" pitchFamily="34" charset="0"/>
              </a:rPr>
              <a:t>Pandemic!</a:t>
            </a:r>
          </a:p>
        </p:txBody>
      </p:sp>
      <p:pic>
        <p:nvPicPr>
          <p:cNvPr id="9" name="Picture 8">
            <a:extLst>
              <a:ext uri="{FF2B5EF4-FFF2-40B4-BE49-F238E27FC236}">
                <a16:creationId xmlns:a16="http://schemas.microsoft.com/office/drawing/2014/main" id="{6699A4E7-85A6-45BC-98FE-D885DC8733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1811" y="6219793"/>
            <a:ext cx="1355462" cy="530192"/>
          </a:xfrm>
          <a:prstGeom prst="rect">
            <a:avLst/>
          </a:prstGeom>
        </p:spPr>
      </p:pic>
      <p:sp>
        <p:nvSpPr>
          <p:cNvPr id="6" name="Title 1">
            <a:extLst>
              <a:ext uri="{FF2B5EF4-FFF2-40B4-BE49-F238E27FC236}">
                <a16:creationId xmlns:a16="http://schemas.microsoft.com/office/drawing/2014/main" id="{1BBF0649-8EED-4017-9076-0A734CF2E407}"/>
              </a:ext>
            </a:extLst>
          </p:cNvPr>
          <p:cNvSpPr txBox="1">
            <a:spLocks/>
          </p:cNvSpPr>
          <p:nvPr/>
        </p:nvSpPr>
        <p:spPr>
          <a:xfrm>
            <a:off x="701811" y="1118440"/>
            <a:ext cx="7565574" cy="4541772"/>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600" kern="1200" spc="-150" baseline="0">
                <a:solidFill>
                  <a:schemeClr val="accent1"/>
                </a:solidFill>
                <a:latin typeface="Arial" charset="0"/>
                <a:ea typeface="Arial" charset="0"/>
                <a:cs typeface="Arial" charset="0"/>
              </a:defRPr>
            </a:lvl1pPr>
          </a:lstStyle>
          <a:p>
            <a:r>
              <a:rPr lang="en-US" sz="3360" dirty="0">
                <a:solidFill>
                  <a:srgbClr val="004473"/>
                </a:solidFill>
                <a:latin typeface="Arial" panose="020B0604020202020204" pitchFamily="34" charset="0"/>
                <a:cs typeface="Arial" panose="020B0604020202020204" pitchFamily="34" charset="0"/>
              </a:rPr>
              <a:t>Pitching Problems</a:t>
            </a:r>
          </a:p>
          <a:p>
            <a:pPr marL="457200" indent="-457200">
              <a:buFont typeface="Arial" panose="020B0604020202020204" pitchFamily="34" charset="0"/>
              <a:buChar char="•"/>
            </a:pPr>
            <a:r>
              <a:rPr lang="en-US" sz="3360" dirty="0">
                <a:solidFill>
                  <a:srgbClr val="F16336"/>
                </a:solidFill>
                <a:latin typeface="Arial" panose="020B0604020202020204" pitchFamily="34" charset="0"/>
                <a:cs typeface="Arial" panose="020B0604020202020204" pitchFamily="34" charset="0"/>
              </a:rPr>
              <a:t>Event Pitches</a:t>
            </a:r>
          </a:p>
          <a:p>
            <a:pPr marL="914400" lvl="1" indent="-457200">
              <a:buFont typeface="Arial" panose="020B0604020202020204" pitchFamily="34" charset="0"/>
              <a:buChar char="•"/>
            </a:pPr>
            <a:r>
              <a:rPr lang="en-US" sz="1560" dirty="0">
                <a:solidFill>
                  <a:srgbClr val="004473"/>
                </a:solidFill>
                <a:latin typeface="Arial" panose="020B0604020202020204" pitchFamily="34" charset="0"/>
                <a:cs typeface="Arial" panose="020B0604020202020204" pitchFamily="34" charset="0"/>
              </a:rPr>
              <a:t>Tough to get earned media</a:t>
            </a:r>
          </a:p>
          <a:p>
            <a:pPr marL="914400" lvl="1" indent="-457200">
              <a:buFont typeface="Arial" panose="020B0604020202020204" pitchFamily="34" charset="0"/>
              <a:buChar char="•"/>
            </a:pPr>
            <a:r>
              <a:rPr lang="en-US" sz="1560" dirty="0">
                <a:solidFill>
                  <a:srgbClr val="004473"/>
                </a:solidFill>
                <a:latin typeface="Arial" panose="020B0604020202020204" pitchFamily="34" charset="0"/>
                <a:cs typeface="Arial" panose="020B0604020202020204" pitchFamily="34" charset="0"/>
              </a:rPr>
              <a:t>Pushed to buy air-time</a:t>
            </a:r>
          </a:p>
          <a:p>
            <a:pPr marL="914400" lvl="1" indent="-457200">
              <a:buFont typeface="Arial" panose="020B0604020202020204" pitchFamily="34" charset="0"/>
              <a:buChar char="•"/>
            </a:pPr>
            <a:r>
              <a:rPr lang="en-US" sz="1560" dirty="0">
                <a:solidFill>
                  <a:srgbClr val="004473"/>
                </a:solidFill>
                <a:latin typeface="Arial" panose="020B0604020202020204" pitchFamily="34" charset="0"/>
                <a:cs typeface="Arial" panose="020B0604020202020204" pitchFamily="34" charset="0"/>
              </a:rPr>
              <a:t>If obtained, there was little to no engagement</a:t>
            </a:r>
          </a:p>
          <a:p>
            <a:pPr marL="914400" lvl="1" indent="-457200">
              <a:buFont typeface="Arial" panose="020B0604020202020204" pitchFamily="34" charset="0"/>
              <a:buChar char="•"/>
            </a:pPr>
            <a:endParaRPr lang="en-US" sz="1560" dirty="0">
              <a:solidFill>
                <a:srgbClr val="004473"/>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3360" dirty="0">
                <a:solidFill>
                  <a:srgbClr val="F16336"/>
                </a:solidFill>
                <a:latin typeface="Arial" panose="020B0604020202020204" pitchFamily="34" charset="0"/>
                <a:cs typeface="Arial" panose="020B0604020202020204" pitchFamily="34" charset="0"/>
              </a:rPr>
              <a:t>Feel-Good Story Pitches</a:t>
            </a:r>
          </a:p>
          <a:p>
            <a:pPr marL="914400" lvl="1" indent="-457200">
              <a:buFont typeface="Arial" panose="020B0604020202020204" pitchFamily="34" charset="0"/>
              <a:buChar char="•"/>
            </a:pPr>
            <a:r>
              <a:rPr lang="en-US" sz="1560" dirty="0">
                <a:solidFill>
                  <a:srgbClr val="004473"/>
                </a:solidFill>
                <a:latin typeface="Arial" panose="020B0604020202020204" pitchFamily="34" charset="0"/>
                <a:cs typeface="Arial" panose="020B0604020202020204" pitchFamily="34" charset="0"/>
              </a:rPr>
              <a:t>Tough to get earned media</a:t>
            </a:r>
          </a:p>
          <a:p>
            <a:pPr marL="914400" lvl="1" indent="-457200">
              <a:buFont typeface="Arial" panose="020B0604020202020204" pitchFamily="34" charset="0"/>
              <a:buChar char="•"/>
            </a:pPr>
            <a:r>
              <a:rPr lang="en-US" sz="1560" dirty="0">
                <a:solidFill>
                  <a:srgbClr val="004473"/>
                </a:solidFill>
                <a:latin typeface="Arial" panose="020B0604020202020204" pitchFamily="34" charset="0"/>
                <a:cs typeface="Arial" panose="020B0604020202020204" pitchFamily="34" charset="0"/>
              </a:rPr>
              <a:t>If obtained, there was little to no engagement</a:t>
            </a:r>
          </a:p>
          <a:p>
            <a:pPr lvl="1"/>
            <a:endParaRPr lang="en-US" sz="1560" dirty="0">
              <a:solidFill>
                <a:srgbClr val="004473"/>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3360" dirty="0">
                <a:solidFill>
                  <a:srgbClr val="F16336"/>
                </a:solidFill>
                <a:latin typeface="Arial" panose="020B0604020202020204" pitchFamily="34" charset="0"/>
                <a:cs typeface="Arial" panose="020B0604020202020204" pitchFamily="34" charset="0"/>
              </a:rPr>
              <a:t>Health Expert Pitches</a:t>
            </a:r>
          </a:p>
          <a:p>
            <a:pPr marL="914400" lvl="1" indent="-457200">
              <a:buFont typeface="Arial" panose="020B0604020202020204" pitchFamily="34" charset="0"/>
              <a:buChar char="•"/>
            </a:pPr>
            <a:r>
              <a:rPr lang="en-US" sz="1560" dirty="0">
                <a:solidFill>
                  <a:srgbClr val="004473"/>
                </a:solidFill>
                <a:latin typeface="Arial" panose="020B0604020202020204" pitchFamily="34" charset="0"/>
                <a:cs typeface="Arial" panose="020B0604020202020204" pitchFamily="34" charset="0"/>
              </a:rPr>
              <a:t>Positioned ourselves as subject </a:t>
            </a:r>
            <a:r>
              <a:rPr lang="en-US" sz="1560">
                <a:solidFill>
                  <a:srgbClr val="004473"/>
                </a:solidFill>
                <a:latin typeface="Arial" panose="020B0604020202020204" pitchFamily="34" charset="0"/>
                <a:cs typeface="Arial" panose="020B0604020202020204" pitchFamily="34" charset="0"/>
              </a:rPr>
              <a:t>experts first</a:t>
            </a:r>
            <a:endParaRPr lang="en-US" sz="1560" dirty="0">
              <a:solidFill>
                <a:srgbClr val="004473"/>
              </a:solidFill>
              <a:latin typeface="Arial" panose="020B0604020202020204" pitchFamily="34" charset="0"/>
              <a:cs typeface="Arial" panose="020B0604020202020204" pitchFamily="34" charset="0"/>
            </a:endParaRPr>
          </a:p>
          <a:p>
            <a:pPr marL="914400" lvl="1" indent="-457200">
              <a:buFont typeface="Arial" panose="020B0604020202020204" pitchFamily="34" charset="0"/>
              <a:buChar char="•"/>
            </a:pPr>
            <a:r>
              <a:rPr lang="en-US" sz="1560" dirty="0">
                <a:solidFill>
                  <a:srgbClr val="004473"/>
                </a:solidFill>
                <a:latin typeface="Arial" panose="020B0604020202020204" pitchFamily="34" charset="0"/>
                <a:cs typeface="Arial" panose="020B0604020202020204" pitchFamily="34" charset="0"/>
              </a:rPr>
              <a:t>Massive coverage obtained</a:t>
            </a:r>
          </a:p>
          <a:p>
            <a:pPr marL="914400" lvl="1" indent="-457200">
              <a:buFont typeface="Arial" panose="020B0604020202020204" pitchFamily="34" charset="0"/>
              <a:buChar char="•"/>
            </a:pPr>
            <a:endParaRPr lang="en-US" sz="1560" dirty="0">
              <a:solidFill>
                <a:srgbClr val="004473"/>
              </a:solidFill>
              <a:latin typeface="Arial" panose="020B0604020202020204" pitchFamily="34" charset="0"/>
              <a:cs typeface="Arial" panose="020B0604020202020204" pitchFamily="34" charset="0"/>
            </a:endParaRPr>
          </a:p>
          <a:p>
            <a:pPr marL="914400" lvl="1" indent="-457200">
              <a:buFont typeface="Arial" panose="020B0604020202020204" pitchFamily="34" charset="0"/>
              <a:buChar char="•"/>
            </a:pPr>
            <a:endParaRPr lang="en-US" sz="1560" dirty="0">
              <a:solidFill>
                <a:srgbClr val="004473"/>
              </a:solidFill>
              <a:latin typeface="Arial" panose="020B0604020202020204" pitchFamily="34" charset="0"/>
              <a:cs typeface="Arial" panose="020B0604020202020204" pitchFamily="34" charset="0"/>
            </a:endParaRPr>
          </a:p>
          <a:p>
            <a:pPr marL="914400" lvl="1" indent="-457200">
              <a:buFont typeface="Arial" panose="020B0604020202020204" pitchFamily="34" charset="0"/>
              <a:buChar char="•"/>
            </a:pPr>
            <a:endParaRPr lang="en-US" sz="1560" dirty="0">
              <a:solidFill>
                <a:srgbClr val="004473"/>
              </a:solidFill>
              <a:latin typeface="Arial" panose="020B0604020202020204" pitchFamily="34" charset="0"/>
              <a:cs typeface="Arial" panose="020B0604020202020204" pitchFamily="34" charset="0"/>
            </a:endParaRPr>
          </a:p>
          <a:p>
            <a:pPr lvl="1"/>
            <a:endParaRPr lang="en-US" sz="1560" dirty="0">
              <a:solidFill>
                <a:srgbClr val="004473"/>
              </a:solidFill>
              <a:latin typeface="Arial" panose="020B0604020202020204" pitchFamily="34" charset="0"/>
              <a:cs typeface="Arial" panose="020B0604020202020204" pitchFamily="34" charset="0"/>
            </a:endParaRPr>
          </a:p>
        </p:txBody>
      </p:sp>
      <p:pic>
        <p:nvPicPr>
          <p:cNvPr id="7" name="Picture 6" descr="Logo&#10;&#10;Description automatically generated">
            <a:extLst>
              <a:ext uri="{FF2B5EF4-FFF2-40B4-BE49-F238E27FC236}">
                <a16:creationId xmlns:a16="http://schemas.microsoft.com/office/drawing/2014/main" id="{6CCC8F2D-D43F-45C9-8A02-F49DCFD42610}"/>
              </a:ext>
            </a:extLst>
          </p:cNvPr>
          <p:cNvPicPr>
            <a:picLocks noChangeAspect="1"/>
          </p:cNvPicPr>
          <p:nvPr/>
        </p:nvPicPr>
        <p:blipFill>
          <a:blip r:embed="rId4"/>
          <a:stretch>
            <a:fillRect/>
          </a:stretch>
        </p:blipFill>
        <p:spPr>
          <a:xfrm>
            <a:off x="127688" y="6298705"/>
            <a:ext cx="1148246" cy="451280"/>
          </a:xfrm>
          <a:prstGeom prst="rect">
            <a:avLst/>
          </a:prstGeom>
        </p:spPr>
      </p:pic>
    </p:spTree>
    <p:extLst>
      <p:ext uri="{BB962C8B-B14F-4D97-AF65-F5344CB8AC3E}">
        <p14:creationId xmlns:p14="http://schemas.microsoft.com/office/powerpoint/2010/main" val="13510731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0266110" y="316807"/>
            <a:ext cx="1038736" cy="1090789"/>
          </a:xfrm>
        </p:spPr>
        <p:txBody>
          <a:bodyPr>
            <a:normAutofit/>
          </a:bodyPr>
          <a:lstStyle/>
          <a:p>
            <a:pPr marL="0" marR="0" lvl="0" indent="0" algn="l" defTabSz="914400" rtl="0" eaLnBrk="1" fontAlgn="auto" latinLnBrk="0" hangingPunct="1">
              <a:lnSpc>
                <a:spcPct val="100000"/>
              </a:lnSpc>
              <a:spcBef>
                <a:spcPts val="0"/>
              </a:spcBef>
              <a:spcAft>
                <a:spcPts val="720"/>
              </a:spcAft>
              <a:buClrTx/>
              <a:buSzTx/>
              <a:buFontTx/>
              <a:buNone/>
              <a:tabLst/>
              <a:defRPr/>
            </a:pPr>
            <a:fld id="{2EF00467-2C26-C343-9763-9BDDADED9A2F}" type="slidenum">
              <a:rPr kumimoji="0" lang="en-US" sz="700" b="0" i="0" u="none" strike="noStrike" kern="1200" cap="none" spc="300" normalizeH="0" baseline="0" noProof="0">
                <a:ln>
                  <a:noFill/>
                </a:ln>
                <a:solidFill>
                  <a:srgbClr val="FFFFFF"/>
                </a:solidFill>
                <a:effectLst/>
                <a:uLnTx/>
                <a:uFillTx/>
                <a:latin typeface="Arial" charset="0"/>
                <a:cs typeface="Arial" charset="0"/>
              </a:rPr>
              <a:pPr marL="0" marR="0" lvl="0" indent="0" algn="l" defTabSz="914400" rtl="0" eaLnBrk="1" fontAlgn="auto" latinLnBrk="0" hangingPunct="1">
                <a:lnSpc>
                  <a:spcPct val="100000"/>
                </a:lnSpc>
                <a:spcBef>
                  <a:spcPts val="0"/>
                </a:spcBef>
                <a:spcAft>
                  <a:spcPts val="720"/>
                </a:spcAft>
                <a:buClrTx/>
                <a:buSzTx/>
                <a:buFontTx/>
                <a:buNone/>
                <a:tabLst/>
                <a:defRPr/>
              </a:pPr>
              <a:t>12</a:t>
            </a:fld>
            <a:endParaRPr kumimoji="0" lang="en-US" sz="700" b="0" i="0" u="none" strike="noStrike" kern="1200" cap="none" spc="300" normalizeH="0" baseline="0" noProof="0" dirty="0">
              <a:ln>
                <a:noFill/>
              </a:ln>
              <a:solidFill>
                <a:srgbClr val="FFFFFF"/>
              </a:solidFill>
              <a:effectLst/>
              <a:uLnTx/>
              <a:uFillTx/>
              <a:latin typeface="Arial" charset="0"/>
              <a:cs typeface="Arial" charset="0"/>
            </a:endParaRPr>
          </a:p>
        </p:txBody>
      </p:sp>
      <p:sp>
        <p:nvSpPr>
          <p:cNvPr id="15" name="Title 1">
            <a:extLst>
              <a:ext uri="{FF2B5EF4-FFF2-40B4-BE49-F238E27FC236}">
                <a16:creationId xmlns:a16="http://schemas.microsoft.com/office/drawing/2014/main" id="{0E7DD859-D6E8-470D-B812-D75C1A56155C}"/>
              </a:ext>
            </a:extLst>
          </p:cNvPr>
          <p:cNvSpPr>
            <a:spLocks noGrp="1"/>
          </p:cNvSpPr>
          <p:nvPr>
            <p:ph type="title"/>
          </p:nvPr>
        </p:nvSpPr>
        <p:spPr>
          <a:xfrm>
            <a:off x="1136527" y="237493"/>
            <a:ext cx="9918945" cy="1009233"/>
          </a:xfrm>
        </p:spPr>
        <p:txBody>
          <a:bodyPr>
            <a:normAutofit/>
          </a:bodyPr>
          <a:lstStyle/>
          <a:p>
            <a:r>
              <a:rPr lang="en-US" sz="3360" b="1" dirty="0">
                <a:latin typeface="Arial" panose="020B0604020202020204" pitchFamily="34" charset="0"/>
                <a:cs typeface="Arial" panose="020B0604020202020204" pitchFamily="34" charset="0"/>
              </a:rPr>
              <a:t>Leverage Strength</a:t>
            </a:r>
          </a:p>
        </p:txBody>
      </p:sp>
      <p:pic>
        <p:nvPicPr>
          <p:cNvPr id="9" name="Picture 8">
            <a:extLst>
              <a:ext uri="{FF2B5EF4-FFF2-40B4-BE49-F238E27FC236}">
                <a16:creationId xmlns:a16="http://schemas.microsoft.com/office/drawing/2014/main" id="{6699A4E7-85A6-45BC-98FE-D885DC8733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1811" y="6219793"/>
            <a:ext cx="1355462" cy="530192"/>
          </a:xfrm>
          <a:prstGeom prst="rect">
            <a:avLst/>
          </a:prstGeom>
        </p:spPr>
      </p:pic>
      <p:sp>
        <p:nvSpPr>
          <p:cNvPr id="7" name="Title 1">
            <a:extLst>
              <a:ext uri="{FF2B5EF4-FFF2-40B4-BE49-F238E27FC236}">
                <a16:creationId xmlns:a16="http://schemas.microsoft.com/office/drawing/2014/main" id="{E2FAA485-7BC4-432E-9653-82EF6A36B670}"/>
              </a:ext>
            </a:extLst>
          </p:cNvPr>
          <p:cNvSpPr txBox="1">
            <a:spLocks/>
          </p:cNvSpPr>
          <p:nvPr/>
        </p:nvSpPr>
        <p:spPr>
          <a:xfrm>
            <a:off x="701811" y="1118439"/>
            <a:ext cx="7134824" cy="5631545"/>
          </a:xfrm>
          <a:prstGeom prst="rect">
            <a:avLst/>
          </a:prstGeom>
        </p:spPr>
        <p:txBody>
          <a:bodyPr vert="horz" lIns="91440" tIns="45720" rIns="91440" bIns="45720" rtlCol="0" anchor="t" anchorCtr="0">
            <a:normAutofit fontScale="92500" lnSpcReduction="10000"/>
          </a:bodyPr>
          <a:lstStyle>
            <a:lvl1pPr algn="l" defTabSz="914400" rtl="0" eaLnBrk="1" latinLnBrk="0" hangingPunct="1">
              <a:lnSpc>
                <a:spcPct val="90000"/>
              </a:lnSpc>
              <a:spcBef>
                <a:spcPct val="0"/>
              </a:spcBef>
              <a:buNone/>
              <a:defRPr sz="3600" kern="1200" spc="-150" baseline="0">
                <a:solidFill>
                  <a:schemeClr val="accent1"/>
                </a:solidFill>
                <a:latin typeface="Arial" charset="0"/>
                <a:ea typeface="Arial" charset="0"/>
                <a:cs typeface="Arial" charset="0"/>
              </a:defRPr>
            </a:lvl1pPr>
          </a:lstStyle>
          <a:p>
            <a:r>
              <a:rPr lang="en-US" sz="3360" dirty="0">
                <a:solidFill>
                  <a:srgbClr val="004473"/>
                </a:solidFill>
                <a:latin typeface="Arial" panose="020B0604020202020204" pitchFamily="34" charset="0"/>
                <a:cs typeface="Arial" panose="020B0604020202020204" pitchFamily="34" charset="0"/>
              </a:rPr>
              <a:t>Pitching Strategy</a:t>
            </a:r>
          </a:p>
          <a:p>
            <a:pPr marL="457200" indent="-457200">
              <a:buFont typeface="Arial" panose="020B0604020202020204" pitchFamily="34" charset="0"/>
              <a:buChar char="•"/>
            </a:pPr>
            <a:r>
              <a:rPr lang="en-US" sz="3360" dirty="0">
                <a:solidFill>
                  <a:srgbClr val="F16336"/>
                </a:solidFill>
                <a:latin typeface="Arial" panose="020B0604020202020204" pitchFamily="34" charset="0"/>
                <a:cs typeface="Arial" panose="020B0604020202020204" pitchFamily="34" charset="0"/>
              </a:rPr>
              <a:t>Mental Health Crisis</a:t>
            </a:r>
          </a:p>
          <a:p>
            <a:pPr marL="914400" lvl="1" indent="-457200">
              <a:buFont typeface="Arial" panose="020B0604020202020204" pitchFamily="34" charset="0"/>
              <a:buChar char="•"/>
            </a:pPr>
            <a:r>
              <a:rPr lang="en-US" sz="1560" dirty="0">
                <a:solidFill>
                  <a:srgbClr val="004473"/>
                </a:solidFill>
                <a:latin typeface="Arial" panose="020B0604020202020204" pitchFamily="34" charset="0"/>
                <a:cs typeface="Arial" panose="020B0604020202020204" pitchFamily="34" charset="0"/>
              </a:rPr>
              <a:t>Utilize our expertise to discuss the mental health crisis resulting from the pandemic</a:t>
            </a:r>
          </a:p>
          <a:p>
            <a:pPr marL="914400" lvl="1" indent="-457200">
              <a:buFont typeface="Arial" panose="020B0604020202020204" pitchFamily="34" charset="0"/>
              <a:buChar char="•"/>
            </a:pPr>
            <a:r>
              <a:rPr lang="en-US" sz="1560" dirty="0">
                <a:solidFill>
                  <a:srgbClr val="004473"/>
                </a:solidFill>
                <a:latin typeface="Arial" panose="020B0604020202020204" pitchFamily="34" charset="0"/>
                <a:cs typeface="Arial" panose="020B0604020202020204" pitchFamily="34" charset="0"/>
              </a:rPr>
              <a:t>Identify and assemble a team of staff members to serve as media representatives</a:t>
            </a:r>
          </a:p>
          <a:p>
            <a:pPr marL="1371600" lvl="2" indent="-457200">
              <a:buFont typeface="Arial" panose="020B0604020202020204" pitchFamily="34" charset="0"/>
              <a:buChar char="•"/>
            </a:pPr>
            <a:r>
              <a:rPr lang="en-US" sz="1560" dirty="0">
                <a:solidFill>
                  <a:srgbClr val="004473"/>
                </a:solidFill>
                <a:latin typeface="Arial" panose="020B0604020202020204" pitchFamily="34" charset="0"/>
                <a:cs typeface="Arial" panose="020B0604020202020204" pitchFamily="34" charset="0"/>
              </a:rPr>
              <a:t>The goal was to avoid using the same person too often</a:t>
            </a:r>
          </a:p>
          <a:p>
            <a:pPr marL="914400" lvl="1" indent="-457200">
              <a:buFont typeface="Arial" panose="020B0604020202020204" pitchFamily="34" charset="0"/>
              <a:buChar char="•"/>
            </a:pPr>
            <a:r>
              <a:rPr lang="en-US" sz="1560" dirty="0">
                <a:solidFill>
                  <a:srgbClr val="004473"/>
                </a:solidFill>
                <a:latin typeface="Arial" panose="020B0604020202020204" pitchFamily="34" charset="0"/>
                <a:cs typeface="Arial" panose="020B0604020202020204" pitchFamily="34" charset="0"/>
              </a:rPr>
              <a:t>Pitch the team as being able to provide insight on the crisis and offer free tips to help</a:t>
            </a:r>
          </a:p>
          <a:p>
            <a:pPr marL="914400" lvl="1" indent="-457200">
              <a:buFont typeface="Arial" panose="020B0604020202020204" pitchFamily="34" charset="0"/>
              <a:buChar char="•"/>
            </a:pPr>
            <a:r>
              <a:rPr lang="en-US" sz="1560" dirty="0">
                <a:solidFill>
                  <a:srgbClr val="004473"/>
                </a:solidFill>
                <a:latin typeface="Arial" panose="020B0604020202020204" pitchFamily="34" charset="0"/>
                <a:cs typeface="Arial" panose="020B0604020202020204" pitchFamily="34" charset="0"/>
              </a:rPr>
              <a:t>Place free downloadable resources and documents on the Easterseals Michigan website and drive traffic there</a:t>
            </a:r>
          </a:p>
          <a:p>
            <a:pPr marL="914400" lvl="1" indent="-457200">
              <a:buFont typeface="Arial" panose="020B0604020202020204" pitchFamily="34" charset="0"/>
              <a:buChar char="•"/>
            </a:pPr>
            <a:r>
              <a:rPr lang="en-US" sz="1560" dirty="0">
                <a:solidFill>
                  <a:srgbClr val="004473"/>
                </a:solidFill>
                <a:latin typeface="Arial" panose="020B0604020202020204" pitchFamily="34" charset="0"/>
                <a:cs typeface="Arial" panose="020B0604020202020204" pitchFamily="34" charset="0"/>
              </a:rPr>
              <a:t>Be ready to go at all times</a:t>
            </a:r>
          </a:p>
          <a:p>
            <a:pPr marL="914400" lvl="1" indent="-457200">
              <a:buFont typeface="Arial" panose="020B0604020202020204" pitchFamily="34" charset="0"/>
              <a:buChar char="•"/>
            </a:pPr>
            <a:r>
              <a:rPr lang="en-US" sz="1560" dirty="0">
                <a:solidFill>
                  <a:srgbClr val="004473"/>
                </a:solidFill>
                <a:latin typeface="Arial" panose="020B0604020202020204" pitchFamily="34" charset="0"/>
                <a:cs typeface="Arial" panose="020B0604020202020204" pitchFamily="34" charset="0"/>
              </a:rPr>
              <a:t>Don’t say no to any media, even if network isn’t near a location</a:t>
            </a:r>
          </a:p>
          <a:p>
            <a:pPr lvl="1"/>
            <a:endParaRPr lang="en-US" sz="1560" dirty="0">
              <a:solidFill>
                <a:srgbClr val="004473"/>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3360" dirty="0">
                <a:solidFill>
                  <a:srgbClr val="F16336"/>
                </a:solidFill>
                <a:latin typeface="Arial" panose="020B0604020202020204" pitchFamily="34" charset="0"/>
                <a:cs typeface="Arial" panose="020B0604020202020204" pitchFamily="34" charset="0"/>
              </a:rPr>
              <a:t>Results</a:t>
            </a:r>
          </a:p>
          <a:p>
            <a:pPr marL="914400" lvl="1" indent="-457200">
              <a:buFont typeface="Arial" panose="020B0604020202020204" pitchFamily="34" charset="0"/>
              <a:buChar char="•"/>
            </a:pPr>
            <a:r>
              <a:rPr lang="en-US" sz="1560" dirty="0">
                <a:solidFill>
                  <a:srgbClr val="004473"/>
                </a:solidFill>
                <a:latin typeface="Arial" panose="020B0604020202020204" pitchFamily="34" charset="0"/>
                <a:cs typeface="Arial" panose="020B0604020202020204" pitchFamily="34" charset="0"/>
              </a:rPr>
              <a:t>We quickly became the “go-to” for mental health coverage</a:t>
            </a:r>
          </a:p>
          <a:p>
            <a:pPr marL="914400" lvl="1" indent="-457200">
              <a:buFont typeface="Arial" panose="020B0604020202020204" pitchFamily="34" charset="0"/>
              <a:buChar char="•"/>
            </a:pPr>
            <a:r>
              <a:rPr lang="en-US" sz="1560" dirty="0">
                <a:solidFill>
                  <a:srgbClr val="004473"/>
                </a:solidFill>
                <a:latin typeface="Arial" panose="020B0604020202020204" pitchFamily="34" charset="0"/>
                <a:cs typeface="Arial" panose="020B0604020202020204" pitchFamily="34" charset="0"/>
              </a:rPr>
              <a:t>Were asked to be an ongoing segment during the evening news</a:t>
            </a:r>
          </a:p>
          <a:p>
            <a:pPr marL="914400" lvl="1" indent="-457200">
              <a:buFont typeface="Arial" panose="020B0604020202020204" pitchFamily="34" charset="0"/>
              <a:buChar char="•"/>
            </a:pPr>
            <a:r>
              <a:rPr lang="en-US" sz="1560" dirty="0">
                <a:solidFill>
                  <a:srgbClr val="004473"/>
                </a:solidFill>
                <a:latin typeface="Arial" panose="020B0604020202020204" pitchFamily="34" charset="0"/>
                <a:cs typeface="Arial" panose="020B0604020202020204" pitchFamily="34" charset="0"/>
              </a:rPr>
              <a:t>Increased website traffic by 24% over the previous period with 83% of our visitors being new</a:t>
            </a:r>
          </a:p>
          <a:p>
            <a:pPr marL="914400" lvl="1" indent="-457200">
              <a:buFont typeface="Arial" panose="020B0604020202020204" pitchFamily="34" charset="0"/>
              <a:buChar char="•"/>
            </a:pPr>
            <a:r>
              <a:rPr lang="en-US" sz="1560" dirty="0">
                <a:solidFill>
                  <a:srgbClr val="004473"/>
                </a:solidFill>
                <a:latin typeface="Arial" panose="020B0604020202020204" pitchFamily="34" charset="0"/>
                <a:cs typeface="Arial" panose="020B0604020202020204" pitchFamily="34" charset="0"/>
              </a:rPr>
              <a:t>Despite cancelling in-person fundraising events, we exceed our fundraising goal for the year</a:t>
            </a:r>
          </a:p>
          <a:p>
            <a:pPr marL="914400" lvl="1" indent="-457200">
              <a:buFont typeface="Arial" panose="020B0604020202020204" pitchFamily="34" charset="0"/>
              <a:buChar char="•"/>
            </a:pPr>
            <a:r>
              <a:rPr lang="en-US" sz="1560" dirty="0">
                <a:solidFill>
                  <a:srgbClr val="004473"/>
                </a:solidFill>
                <a:latin typeface="Arial" panose="020B0604020202020204" pitchFamily="34" charset="0"/>
                <a:cs typeface="Arial" panose="020B0604020202020204" pitchFamily="34" charset="0"/>
              </a:rPr>
              <a:t>We obtained many new community partners, supporters, and donors</a:t>
            </a:r>
          </a:p>
          <a:p>
            <a:pPr marL="914400" lvl="1" indent="-457200">
              <a:buFont typeface="Arial" panose="020B0604020202020204" pitchFamily="34" charset="0"/>
              <a:buChar char="•"/>
            </a:pPr>
            <a:r>
              <a:rPr lang="en-US" sz="1560" dirty="0">
                <a:solidFill>
                  <a:srgbClr val="004473"/>
                </a:solidFill>
                <a:latin typeface="Arial" panose="020B0604020202020204" pitchFamily="34" charset="0"/>
                <a:cs typeface="Arial" panose="020B0604020202020204" pitchFamily="34" charset="0"/>
              </a:rPr>
              <a:t>earned over 500 million media</a:t>
            </a:r>
          </a:p>
          <a:p>
            <a:pPr marL="914400" lvl="1" indent="-457200">
              <a:buFont typeface="Arial" panose="020B0604020202020204" pitchFamily="34" charset="0"/>
              <a:buChar char="•"/>
            </a:pPr>
            <a:endParaRPr lang="en-US" sz="1560" dirty="0">
              <a:solidFill>
                <a:srgbClr val="004473"/>
              </a:solidFill>
              <a:latin typeface="Arial" panose="020B0604020202020204" pitchFamily="34" charset="0"/>
              <a:cs typeface="Arial" panose="020B0604020202020204" pitchFamily="34" charset="0"/>
            </a:endParaRPr>
          </a:p>
          <a:p>
            <a:pPr marL="914400" lvl="1" indent="-457200">
              <a:buFont typeface="Arial" panose="020B0604020202020204" pitchFamily="34" charset="0"/>
              <a:buChar char="•"/>
            </a:pPr>
            <a:endParaRPr lang="en-US" sz="1560" dirty="0">
              <a:solidFill>
                <a:srgbClr val="004473"/>
              </a:solidFill>
              <a:latin typeface="Arial" panose="020B0604020202020204" pitchFamily="34" charset="0"/>
              <a:cs typeface="Arial" panose="020B0604020202020204" pitchFamily="34" charset="0"/>
            </a:endParaRPr>
          </a:p>
          <a:p>
            <a:pPr marL="914400" lvl="1" indent="-457200">
              <a:buFont typeface="Arial" panose="020B0604020202020204" pitchFamily="34" charset="0"/>
              <a:buChar char="•"/>
            </a:pPr>
            <a:endParaRPr lang="en-US" sz="1560" dirty="0">
              <a:solidFill>
                <a:srgbClr val="004473"/>
              </a:solidFill>
              <a:latin typeface="Arial" panose="020B0604020202020204" pitchFamily="34" charset="0"/>
              <a:cs typeface="Arial" panose="020B0604020202020204" pitchFamily="34" charset="0"/>
            </a:endParaRPr>
          </a:p>
          <a:p>
            <a:pPr marL="914400" lvl="1" indent="-457200">
              <a:buFont typeface="Arial" panose="020B0604020202020204" pitchFamily="34" charset="0"/>
              <a:buChar char="•"/>
            </a:pPr>
            <a:endParaRPr lang="en-US" sz="1560" dirty="0">
              <a:solidFill>
                <a:srgbClr val="004473"/>
              </a:solidFill>
              <a:latin typeface="Arial" panose="020B0604020202020204" pitchFamily="34" charset="0"/>
              <a:cs typeface="Arial" panose="020B0604020202020204" pitchFamily="34" charset="0"/>
            </a:endParaRPr>
          </a:p>
          <a:p>
            <a:pPr lvl="1"/>
            <a:endParaRPr lang="en-US" sz="1560" dirty="0">
              <a:solidFill>
                <a:srgbClr val="004473"/>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9BFC4041-F9E1-4F33-81FA-63C06870920B}"/>
              </a:ext>
            </a:extLst>
          </p:cNvPr>
          <p:cNvPicPr>
            <a:picLocks noChangeAspect="1"/>
          </p:cNvPicPr>
          <p:nvPr/>
        </p:nvPicPr>
        <p:blipFill rotWithShape="1">
          <a:blip r:embed="rId4"/>
          <a:srcRect l="2476" t="20938" r="64029" b="19775"/>
          <a:stretch/>
        </p:blipFill>
        <p:spPr>
          <a:xfrm>
            <a:off x="8218848" y="2249014"/>
            <a:ext cx="3366837" cy="1676099"/>
          </a:xfrm>
          <a:prstGeom prst="rect">
            <a:avLst/>
          </a:prstGeom>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47665BED-D557-42D6-B8B1-F76122EE06A6}"/>
              </a:ext>
            </a:extLst>
          </p:cNvPr>
          <p:cNvPicPr>
            <a:picLocks noChangeAspect="1"/>
          </p:cNvPicPr>
          <p:nvPr/>
        </p:nvPicPr>
        <p:blipFill rotWithShape="1">
          <a:blip r:embed="rId5"/>
          <a:srcRect l="2621" t="17055" r="64684" b="17184"/>
          <a:stretch/>
        </p:blipFill>
        <p:spPr>
          <a:xfrm>
            <a:off x="8220127" y="4121020"/>
            <a:ext cx="3375075" cy="1909286"/>
          </a:xfrm>
          <a:prstGeom prst="rect">
            <a:avLst/>
          </a:prstGeom>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16A6BE3A-C832-4A3F-8342-3E3B5E4F9905}"/>
              </a:ext>
            </a:extLst>
          </p:cNvPr>
          <p:cNvPicPr>
            <a:picLocks noChangeAspect="1"/>
          </p:cNvPicPr>
          <p:nvPr/>
        </p:nvPicPr>
        <p:blipFill rotWithShape="1">
          <a:blip r:embed="rId6"/>
          <a:srcRect l="2622" t="17055" r="64685" b="17184"/>
          <a:stretch/>
        </p:blipFill>
        <p:spPr>
          <a:xfrm>
            <a:off x="8218849" y="183770"/>
            <a:ext cx="3304457" cy="1869337"/>
          </a:xfrm>
          <a:prstGeom prst="rect">
            <a:avLst/>
          </a:prstGeom>
          <a:effectLst>
            <a:outerShdw blurRad="50800" dist="38100" dir="2700000" algn="tl" rotWithShape="0">
              <a:prstClr val="black">
                <a:alpha val="40000"/>
              </a:prstClr>
            </a:outerShdw>
          </a:effectLst>
        </p:spPr>
      </p:pic>
      <p:pic>
        <p:nvPicPr>
          <p:cNvPr id="18" name="Picture 17" descr="Logo&#10;&#10;Description automatically generated">
            <a:extLst>
              <a:ext uri="{FF2B5EF4-FFF2-40B4-BE49-F238E27FC236}">
                <a16:creationId xmlns:a16="http://schemas.microsoft.com/office/drawing/2014/main" id="{D92C3ED8-655C-4D73-954D-973867E45FAB}"/>
              </a:ext>
            </a:extLst>
          </p:cNvPr>
          <p:cNvPicPr>
            <a:picLocks noChangeAspect="1"/>
          </p:cNvPicPr>
          <p:nvPr/>
        </p:nvPicPr>
        <p:blipFill>
          <a:blip r:embed="rId7"/>
          <a:stretch>
            <a:fillRect/>
          </a:stretch>
        </p:blipFill>
        <p:spPr>
          <a:xfrm>
            <a:off x="127688" y="6298705"/>
            <a:ext cx="1148246" cy="451280"/>
          </a:xfrm>
          <a:prstGeom prst="rect">
            <a:avLst/>
          </a:prstGeom>
        </p:spPr>
      </p:pic>
    </p:spTree>
    <p:extLst>
      <p:ext uri="{BB962C8B-B14F-4D97-AF65-F5344CB8AC3E}">
        <p14:creationId xmlns:p14="http://schemas.microsoft.com/office/powerpoint/2010/main" val="14553892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0266110" y="316807"/>
            <a:ext cx="1038736" cy="1090789"/>
          </a:xfrm>
        </p:spPr>
        <p:txBody>
          <a:bodyPr>
            <a:normAutofit/>
          </a:bodyPr>
          <a:lstStyle/>
          <a:p>
            <a:pPr marL="0" marR="0" lvl="0" indent="0" algn="l" defTabSz="914400" rtl="0" eaLnBrk="1" fontAlgn="auto" latinLnBrk="0" hangingPunct="1">
              <a:lnSpc>
                <a:spcPct val="100000"/>
              </a:lnSpc>
              <a:spcBef>
                <a:spcPts val="0"/>
              </a:spcBef>
              <a:spcAft>
                <a:spcPts val="720"/>
              </a:spcAft>
              <a:buClrTx/>
              <a:buSzTx/>
              <a:buFontTx/>
              <a:buNone/>
              <a:tabLst/>
              <a:defRPr/>
            </a:pPr>
            <a:fld id="{2EF00467-2C26-C343-9763-9BDDADED9A2F}" type="slidenum">
              <a:rPr kumimoji="0" lang="en-US" sz="700" b="0" i="0" u="none" strike="noStrike" kern="1200" cap="none" spc="300" normalizeH="0" baseline="0" noProof="0">
                <a:ln>
                  <a:noFill/>
                </a:ln>
                <a:solidFill>
                  <a:srgbClr val="FFFFFF"/>
                </a:solidFill>
                <a:effectLst/>
                <a:uLnTx/>
                <a:uFillTx/>
                <a:latin typeface="Arial" charset="0"/>
                <a:cs typeface="Arial" charset="0"/>
              </a:rPr>
              <a:pPr marL="0" marR="0" lvl="0" indent="0" algn="l" defTabSz="914400" rtl="0" eaLnBrk="1" fontAlgn="auto" latinLnBrk="0" hangingPunct="1">
                <a:lnSpc>
                  <a:spcPct val="100000"/>
                </a:lnSpc>
                <a:spcBef>
                  <a:spcPts val="0"/>
                </a:spcBef>
                <a:spcAft>
                  <a:spcPts val="720"/>
                </a:spcAft>
                <a:buClrTx/>
                <a:buSzTx/>
                <a:buFontTx/>
                <a:buNone/>
                <a:tabLst/>
                <a:defRPr/>
              </a:pPr>
              <a:t>13</a:t>
            </a:fld>
            <a:endParaRPr kumimoji="0" lang="en-US" sz="700" b="0" i="0" u="none" strike="noStrike" kern="1200" cap="none" spc="300" normalizeH="0" baseline="0" noProof="0" dirty="0">
              <a:ln>
                <a:noFill/>
              </a:ln>
              <a:solidFill>
                <a:srgbClr val="FFFFFF"/>
              </a:solidFill>
              <a:effectLst/>
              <a:uLnTx/>
              <a:uFillTx/>
              <a:latin typeface="Arial" charset="0"/>
              <a:cs typeface="Arial" charset="0"/>
            </a:endParaRPr>
          </a:p>
        </p:txBody>
      </p:sp>
      <p:sp>
        <p:nvSpPr>
          <p:cNvPr id="15" name="Title 1">
            <a:extLst>
              <a:ext uri="{FF2B5EF4-FFF2-40B4-BE49-F238E27FC236}">
                <a16:creationId xmlns:a16="http://schemas.microsoft.com/office/drawing/2014/main" id="{0E7DD859-D6E8-470D-B812-D75C1A56155C}"/>
              </a:ext>
            </a:extLst>
          </p:cNvPr>
          <p:cNvSpPr>
            <a:spLocks noGrp="1"/>
          </p:cNvSpPr>
          <p:nvPr>
            <p:ph type="title"/>
          </p:nvPr>
        </p:nvSpPr>
        <p:spPr>
          <a:xfrm>
            <a:off x="1136527" y="237493"/>
            <a:ext cx="9918945" cy="1009233"/>
          </a:xfrm>
        </p:spPr>
        <p:txBody>
          <a:bodyPr>
            <a:normAutofit/>
          </a:bodyPr>
          <a:lstStyle/>
          <a:p>
            <a:r>
              <a:rPr lang="en-US" sz="3360" b="1" dirty="0">
                <a:latin typeface="Arial" panose="020B0604020202020204" pitchFamily="34" charset="0"/>
                <a:cs typeface="Arial" panose="020B0604020202020204" pitchFamily="34" charset="0"/>
              </a:rPr>
              <a:t>Draft Off Mental Health Coverage</a:t>
            </a:r>
          </a:p>
        </p:txBody>
      </p:sp>
      <p:pic>
        <p:nvPicPr>
          <p:cNvPr id="9" name="Picture 8">
            <a:extLst>
              <a:ext uri="{FF2B5EF4-FFF2-40B4-BE49-F238E27FC236}">
                <a16:creationId xmlns:a16="http://schemas.microsoft.com/office/drawing/2014/main" id="{6699A4E7-85A6-45BC-98FE-D885DC8733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1811" y="6219793"/>
            <a:ext cx="1355462" cy="530192"/>
          </a:xfrm>
          <a:prstGeom prst="rect">
            <a:avLst/>
          </a:prstGeom>
        </p:spPr>
      </p:pic>
      <p:sp>
        <p:nvSpPr>
          <p:cNvPr id="7" name="Title 1">
            <a:extLst>
              <a:ext uri="{FF2B5EF4-FFF2-40B4-BE49-F238E27FC236}">
                <a16:creationId xmlns:a16="http://schemas.microsoft.com/office/drawing/2014/main" id="{90DCD280-1720-4ABF-B026-50A1B1A1C9F8}"/>
              </a:ext>
            </a:extLst>
          </p:cNvPr>
          <p:cNvSpPr txBox="1">
            <a:spLocks/>
          </p:cNvSpPr>
          <p:nvPr/>
        </p:nvSpPr>
        <p:spPr>
          <a:xfrm>
            <a:off x="701811" y="1118440"/>
            <a:ext cx="7372128" cy="4541772"/>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600" kern="1200" spc="-150" baseline="0">
                <a:solidFill>
                  <a:schemeClr val="accent1"/>
                </a:solidFill>
                <a:latin typeface="Arial" charset="0"/>
                <a:ea typeface="Arial" charset="0"/>
                <a:cs typeface="Arial" charset="0"/>
              </a:defRPr>
            </a:lvl1pPr>
          </a:lstStyle>
          <a:p>
            <a:r>
              <a:rPr lang="en-US" sz="3360" dirty="0">
                <a:solidFill>
                  <a:srgbClr val="004473"/>
                </a:solidFill>
                <a:latin typeface="Arial" panose="020B0604020202020204" pitchFamily="34" charset="0"/>
                <a:cs typeface="Arial" panose="020B0604020202020204" pitchFamily="34" charset="0"/>
              </a:rPr>
              <a:t>Other Areas of Focus</a:t>
            </a:r>
          </a:p>
          <a:p>
            <a:r>
              <a:rPr lang="en-US" sz="1400" spc="0" dirty="0">
                <a:solidFill>
                  <a:srgbClr val="004473"/>
                </a:solidFill>
                <a:latin typeface="Arial" panose="020B0604020202020204" pitchFamily="34" charset="0"/>
                <a:cs typeface="Arial" panose="020B0604020202020204" pitchFamily="34" charset="0"/>
              </a:rPr>
              <a:t>We looked at other services we offered and pitched those to media as well</a:t>
            </a:r>
          </a:p>
          <a:p>
            <a:pPr marL="457200" indent="-457200">
              <a:buFont typeface="Arial" panose="020B0604020202020204" pitchFamily="34" charset="0"/>
              <a:buChar char="•"/>
            </a:pPr>
            <a:r>
              <a:rPr lang="en-US" sz="3360" dirty="0">
                <a:solidFill>
                  <a:srgbClr val="F16336"/>
                </a:solidFill>
                <a:latin typeface="Arial" panose="020B0604020202020204" pitchFamily="34" charset="0"/>
                <a:cs typeface="Arial" panose="020B0604020202020204" pitchFamily="34" charset="0"/>
              </a:rPr>
              <a:t>Autism</a:t>
            </a:r>
          </a:p>
          <a:p>
            <a:pPr marL="914400" lvl="1" indent="-457200">
              <a:buFont typeface="Arial" panose="020B0604020202020204" pitchFamily="34" charset="0"/>
              <a:buChar char="•"/>
            </a:pPr>
            <a:r>
              <a:rPr lang="en-US" sz="1560" dirty="0">
                <a:solidFill>
                  <a:srgbClr val="004473"/>
                </a:solidFill>
                <a:latin typeface="Arial" panose="020B0604020202020204" pitchFamily="34" charset="0"/>
                <a:cs typeface="Arial" panose="020B0604020202020204" pitchFamily="34" charset="0"/>
              </a:rPr>
              <a:t>Virtual potty training</a:t>
            </a:r>
          </a:p>
          <a:p>
            <a:pPr marL="914400" lvl="1" indent="-457200">
              <a:buFont typeface="Arial" panose="020B0604020202020204" pitchFamily="34" charset="0"/>
              <a:buChar char="•"/>
            </a:pPr>
            <a:r>
              <a:rPr lang="en-US" sz="1560" dirty="0">
                <a:solidFill>
                  <a:srgbClr val="004473"/>
                </a:solidFill>
                <a:latin typeface="Arial" panose="020B0604020202020204" pitchFamily="34" charset="0"/>
                <a:cs typeface="Arial" panose="020B0604020202020204" pitchFamily="34" charset="0"/>
              </a:rPr>
              <a:t>Free downloadable resources</a:t>
            </a:r>
          </a:p>
          <a:p>
            <a:pPr marL="914400" lvl="1" indent="-457200">
              <a:buFont typeface="Arial" panose="020B0604020202020204" pitchFamily="34" charset="0"/>
              <a:buChar char="•"/>
            </a:pPr>
            <a:r>
              <a:rPr lang="en-US" sz="1560" dirty="0">
                <a:solidFill>
                  <a:srgbClr val="004473"/>
                </a:solidFill>
                <a:latin typeface="Arial" panose="020B0604020202020204" pitchFamily="34" charset="0"/>
                <a:cs typeface="Arial" panose="020B0604020202020204" pitchFamily="34" charset="0"/>
              </a:rPr>
              <a:t>Earned media for virtual holiday party, back to school preparedness, Halloween</a:t>
            </a:r>
          </a:p>
          <a:p>
            <a:pPr marL="914400" lvl="1" indent="-457200">
              <a:buFont typeface="Arial" panose="020B0604020202020204" pitchFamily="34" charset="0"/>
              <a:buChar char="•"/>
            </a:pPr>
            <a:endParaRPr lang="en-US" sz="1560" dirty="0">
              <a:solidFill>
                <a:srgbClr val="004473"/>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3360" dirty="0">
                <a:solidFill>
                  <a:srgbClr val="F16336"/>
                </a:solidFill>
                <a:latin typeface="Arial" panose="020B0604020202020204" pitchFamily="34" charset="0"/>
                <a:cs typeface="Arial" panose="020B0604020202020204" pitchFamily="34" charset="0"/>
              </a:rPr>
              <a:t>Childhood Trauma</a:t>
            </a:r>
          </a:p>
          <a:p>
            <a:pPr marL="914400" lvl="1" indent="-457200">
              <a:buFont typeface="Arial" panose="020B0604020202020204" pitchFamily="34" charset="0"/>
              <a:buChar char="•"/>
            </a:pPr>
            <a:r>
              <a:rPr lang="en-US" sz="1560" dirty="0">
                <a:solidFill>
                  <a:srgbClr val="004473"/>
                </a:solidFill>
                <a:latin typeface="Arial" panose="020B0604020202020204" pitchFamily="34" charset="0"/>
                <a:cs typeface="Arial" panose="020B0604020202020204" pitchFamily="34" charset="0"/>
              </a:rPr>
              <a:t>Going back to school after lock down</a:t>
            </a:r>
          </a:p>
          <a:p>
            <a:pPr marL="914400" lvl="1" indent="-457200">
              <a:buFont typeface="Arial" panose="020B0604020202020204" pitchFamily="34" charset="0"/>
              <a:buChar char="•"/>
            </a:pPr>
            <a:r>
              <a:rPr lang="en-US" sz="1560" dirty="0">
                <a:solidFill>
                  <a:srgbClr val="004473"/>
                </a:solidFill>
                <a:latin typeface="Arial" panose="020B0604020202020204" pitchFamily="34" charset="0"/>
                <a:cs typeface="Arial" panose="020B0604020202020204" pitchFamily="34" charset="0"/>
              </a:rPr>
              <a:t>Wearing a mask vs not wearing a mask</a:t>
            </a:r>
          </a:p>
          <a:p>
            <a:pPr marL="914400" lvl="1" indent="-457200">
              <a:buFont typeface="Arial" panose="020B0604020202020204" pitchFamily="34" charset="0"/>
              <a:buChar char="•"/>
            </a:pPr>
            <a:r>
              <a:rPr lang="en-US" sz="1560" dirty="0">
                <a:solidFill>
                  <a:srgbClr val="004473"/>
                </a:solidFill>
                <a:latin typeface="Arial" panose="020B0604020202020204" pitchFamily="34" charset="0"/>
                <a:cs typeface="Arial" panose="020B0604020202020204" pitchFamily="34" charset="0"/>
              </a:rPr>
              <a:t>Living in home dealing with opioid addiction (increased during pandemic)</a:t>
            </a:r>
          </a:p>
          <a:p>
            <a:pPr marL="914400" lvl="1" indent="-457200">
              <a:buFont typeface="Arial" panose="020B0604020202020204" pitchFamily="34" charset="0"/>
              <a:buChar char="•"/>
            </a:pPr>
            <a:r>
              <a:rPr lang="en-US" sz="1560" dirty="0">
                <a:solidFill>
                  <a:srgbClr val="004473"/>
                </a:solidFill>
                <a:latin typeface="Arial" panose="020B0604020202020204" pitchFamily="34" charset="0"/>
                <a:cs typeface="Arial" panose="020B0604020202020204" pitchFamily="34" charset="0"/>
              </a:rPr>
              <a:t>Earned media for all topics above</a:t>
            </a:r>
          </a:p>
          <a:p>
            <a:pPr marL="914400" lvl="1" indent="-457200">
              <a:buFont typeface="Arial" panose="020B0604020202020204" pitchFamily="34" charset="0"/>
              <a:buChar char="•"/>
            </a:pPr>
            <a:endParaRPr lang="en-US" sz="1560" dirty="0">
              <a:solidFill>
                <a:srgbClr val="004473"/>
              </a:solidFill>
              <a:latin typeface="Arial" panose="020B0604020202020204" pitchFamily="34" charset="0"/>
              <a:cs typeface="Arial" panose="020B0604020202020204" pitchFamily="34" charset="0"/>
            </a:endParaRPr>
          </a:p>
          <a:p>
            <a:pPr lvl="1"/>
            <a:endParaRPr lang="en-US" sz="1560" dirty="0">
              <a:solidFill>
                <a:srgbClr val="004473"/>
              </a:solidFill>
              <a:latin typeface="Arial" panose="020B0604020202020204" pitchFamily="34" charset="0"/>
              <a:cs typeface="Arial" panose="020B0604020202020204" pitchFamily="34" charset="0"/>
            </a:endParaRPr>
          </a:p>
          <a:p>
            <a:pPr lvl="1"/>
            <a:endParaRPr lang="en-US" sz="1560" dirty="0">
              <a:solidFill>
                <a:srgbClr val="004473"/>
              </a:solidFill>
              <a:latin typeface="Arial" panose="020B0604020202020204" pitchFamily="34" charset="0"/>
              <a:cs typeface="Arial" panose="020B0604020202020204" pitchFamily="34" charset="0"/>
            </a:endParaRPr>
          </a:p>
          <a:p>
            <a:pPr lvl="1"/>
            <a:endParaRPr lang="en-US" sz="1560" dirty="0">
              <a:solidFill>
                <a:srgbClr val="004473"/>
              </a:solidFill>
              <a:latin typeface="Arial" panose="020B0604020202020204" pitchFamily="34" charset="0"/>
              <a:cs typeface="Arial" panose="020B0604020202020204" pitchFamily="34" charset="0"/>
            </a:endParaRPr>
          </a:p>
          <a:p>
            <a:pPr marL="914400" lvl="1" indent="-457200">
              <a:buFont typeface="Arial" panose="020B0604020202020204" pitchFamily="34" charset="0"/>
              <a:buChar char="•"/>
            </a:pPr>
            <a:endParaRPr lang="en-US" sz="1560" dirty="0">
              <a:solidFill>
                <a:srgbClr val="004473"/>
              </a:solidFill>
              <a:latin typeface="Arial" panose="020B0604020202020204" pitchFamily="34" charset="0"/>
              <a:cs typeface="Arial" panose="020B0604020202020204" pitchFamily="34" charset="0"/>
            </a:endParaRPr>
          </a:p>
          <a:p>
            <a:pPr marL="914400" lvl="1" indent="-457200">
              <a:buFont typeface="Arial" panose="020B0604020202020204" pitchFamily="34" charset="0"/>
              <a:buChar char="•"/>
            </a:pPr>
            <a:endParaRPr lang="en-US" sz="1560" dirty="0">
              <a:solidFill>
                <a:srgbClr val="004473"/>
              </a:solidFill>
              <a:latin typeface="Arial" panose="020B0604020202020204" pitchFamily="34" charset="0"/>
              <a:cs typeface="Arial" panose="020B0604020202020204" pitchFamily="34" charset="0"/>
            </a:endParaRPr>
          </a:p>
          <a:p>
            <a:pPr lvl="1"/>
            <a:endParaRPr lang="en-US" sz="1560" dirty="0">
              <a:solidFill>
                <a:srgbClr val="004473"/>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F11E3671-17C2-4AC6-B61B-C828F711076A}"/>
              </a:ext>
            </a:extLst>
          </p:cNvPr>
          <p:cNvPicPr>
            <a:picLocks noChangeAspect="1"/>
          </p:cNvPicPr>
          <p:nvPr/>
        </p:nvPicPr>
        <p:blipFill rotWithShape="1">
          <a:blip r:embed="rId4"/>
          <a:srcRect l="2579" t="16832" r="64197" b="16391"/>
          <a:stretch/>
        </p:blipFill>
        <p:spPr>
          <a:xfrm>
            <a:off x="8876008" y="1701530"/>
            <a:ext cx="2985763" cy="1687796"/>
          </a:xfrm>
          <a:prstGeom prst="rect">
            <a:avLst/>
          </a:prstGeom>
          <a:effectLst>
            <a:outerShdw blurRad="50800" dist="38100" dir="2700000" algn="tl" rotWithShape="0">
              <a:prstClr val="black">
                <a:alpha val="40000"/>
              </a:prstClr>
            </a:outerShdw>
          </a:effectLst>
        </p:spPr>
      </p:pic>
      <p:pic>
        <p:nvPicPr>
          <p:cNvPr id="20" name="Picture 19">
            <a:extLst>
              <a:ext uri="{FF2B5EF4-FFF2-40B4-BE49-F238E27FC236}">
                <a16:creationId xmlns:a16="http://schemas.microsoft.com/office/drawing/2014/main" id="{920C5B89-B622-46B3-9BE6-78530BB84AB1}"/>
              </a:ext>
            </a:extLst>
          </p:cNvPr>
          <p:cNvPicPr>
            <a:picLocks noChangeAspect="1"/>
          </p:cNvPicPr>
          <p:nvPr/>
        </p:nvPicPr>
        <p:blipFill rotWithShape="1">
          <a:blip r:embed="rId5"/>
          <a:srcRect l="2638" t="17118" r="64134" b="17121"/>
          <a:stretch/>
        </p:blipFill>
        <p:spPr>
          <a:xfrm>
            <a:off x="7924959" y="742109"/>
            <a:ext cx="3032249" cy="1687796"/>
          </a:xfrm>
          <a:prstGeom prst="rect">
            <a:avLst/>
          </a:prstGeom>
          <a:effectLst>
            <a:outerShdw blurRad="50800" dist="38100" dir="2700000" algn="tl" rotWithShape="0">
              <a:prstClr val="black">
                <a:alpha val="40000"/>
              </a:prstClr>
            </a:outerShdw>
          </a:effectLst>
        </p:spPr>
      </p:pic>
      <p:pic>
        <p:nvPicPr>
          <p:cNvPr id="22" name="Picture 21">
            <a:extLst>
              <a:ext uri="{FF2B5EF4-FFF2-40B4-BE49-F238E27FC236}">
                <a16:creationId xmlns:a16="http://schemas.microsoft.com/office/drawing/2014/main" id="{FCE96298-F500-4DED-8B1B-448B2E0C5F38}"/>
              </a:ext>
            </a:extLst>
          </p:cNvPr>
          <p:cNvPicPr>
            <a:picLocks noChangeAspect="1"/>
          </p:cNvPicPr>
          <p:nvPr/>
        </p:nvPicPr>
        <p:blipFill rotWithShape="1">
          <a:blip r:embed="rId6"/>
          <a:srcRect l="2603" t="17396" r="64169" b="16843"/>
          <a:stretch/>
        </p:blipFill>
        <p:spPr>
          <a:xfrm>
            <a:off x="8686785" y="5083370"/>
            <a:ext cx="2985763" cy="1661921"/>
          </a:xfrm>
          <a:prstGeom prst="rect">
            <a:avLst/>
          </a:prstGeom>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AD98D205-6C58-4BA1-865A-11A8CF8CFDFF}"/>
              </a:ext>
            </a:extLst>
          </p:cNvPr>
          <p:cNvPicPr>
            <a:picLocks noChangeAspect="1"/>
          </p:cNvPicPr>
          <p:nvPr/>
        </p:nvPicPr>
        <p:blipFill rotWithShape="1">
          <a:blip r:embed="rId7"/>
          <a:srcRect l="2708" t="17217" r="64049" b="16446"/>
          <a:stretch/>
        </p:blipFill>
        <p:spPr>
          <a:xfrm>
            <a:off x="7801026" y="3671058"/>
            <a:ext cx="3007201" cy="1687796"/>
          </a:xfrm>
          <a:prstGeom prst="rect">
            <a:avLst/>
          </a:prstGeom>
          <a:effectLst>
            <a:outerShdw blurRad="50800" dist="38100" dir="2700000" algn="tl" rotWithShape="0">
              <a:prstClr val="black">
                <a:alpha val="40000"/>
              </a:prstClr>
            </a:outerShdw>
          </a:effectLst>
        </p:spPr>
      </p:pic>
      <p:pic>
        <p:nvPicPr>
          <p:cNvPr id="24" name="Picture 23" descr="Logo&#10;&#10;Description automatically generated">
            <a:extLst>
              <a:ext uri="{FF2B5EF4-FFF2-40B4-BE49-F238E27FC236}">
                <a16:creationId xmlns:a16="http://schemas.microsoft.com/office/drawing/2014/main" id="{CD03E01F-0759-4297-9105-155DFD213CA1}"/>
              </a:ext>
            </a:extLst>
          </p:cNvPr>
          <p:cNvPicPr>
            <a:picLocks noChangeAspect="1"/>
          </p:cNvPicPr>
          <p:nvPr/>
        </p:nvPicPr>
        <p:blipFill>
          <a:blip r:embed="rId8"/>
          <a:stretch>
            <a:fillRect/>
          </a:stretch>
        </p:blipFill>
        <p:spPr>
          <a:xfrm>
            <a:off x="127688" y="6298705"/>
            <a:ext cx="1148246" cy="451280"/>
          </a:xfrm>
          <a:prstGeom prst="rect">
            <a:avLst/>
          </a:prstGeom>
        </p:spPr>
      </p:pic>
    </p:spTree>
    <p:extLst>
      <p:ext uri="{BB962C8B-B14F-4D97-AF65-F5344CB8AC3E}">
        <p14:creationId xmlns:p14="http://schemas.microsoft.com/office/powerpoint/2010/main" val="39009765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0266110" y="316807"/>
            <a:ext cx="1038736" cy="1090789"/>
          </a:xfrm>
        </p:spPr>
        <p:txBody>
          <a:bodyPr>
            <a:normAutofit/>
          </a:bodyPr>
          <a:lstStyle/>
          <a:p>
            <a:pPr marL="0" marR="0" lvl="0" indent="0" algn="l" defTabSz="914400" rtl="0" eaLnBrk="1" fontAlgn="auto" latinLnBrk="0" hangingPunct="1">
              <a:lnSpc>
                <a:spcPct val="100000"/>
              </a:lnSpc>
              <a:spcBef>
                <a:spcPts val="0"/>
              </a:spcBef>
              <a:spcAft>
                <a:spcPts val="720"/>
              </a:spcAft>
              <a:buClrTx/>
              <a:buSzTx/>
              <a:buFontTx/>
              <a:buNone/>
              <a:tabLst/>
              <a:defRPr/>
            </a:pPr>
            <a:fld id="{2EF00467-2C26-C343-9763-9BDDADED9A2F}" type="slidenum">
              <a:rPr kumimoji="0" lang="en-US" sz="700" b="0" i="0" u="none" strike="noStrike" kern="1200" cap="none" spc="300" normalizeH="0" baseline="0" noProof="0">
                <a:ln>
                  <a:noFill/>
                </a:ln>
                <a:solidFill>
                  <a:srgbClr val="FFFFFF"/>
                </a:solidFill>
                <a:effectLst/>
                <a:uLnTx/>
                <a:uFillTx/>
                <a:latin typeface="Arial" charset="0"/>
                <a:cs typeface="Arial" charset="0"/>
              </a:rPr>
              <a:pPr marL="0" marR="0" lvl="0" indent="0" algn="l" defTabSz="914400" rtl="0" eaLnBrk="1" fontAlgn="auto" latinLnBrk="0" hangingPunct="1">
                <a:lnSpc>
                  <a:spcPct val="100000"/>
                </a:lnSpc>
                <a:spcBef>
                  <a:spcPts val="0"/>
                </a:spcBef>
                <a:spcAft>
                  <a:spcPts val="720"/>
                </a:spcAft>
                <a:buClrTx/>
                <a:buSzTx/>
                <a:buFontTx/>
                <a:buNone/>
                <a:tabLst/>
                <a:defRPr/>
              </a:pPr>
              <a:t>14</a:t>
            </a:fld>
            <a:endParaRPr kumimoji="0" lang="en-US" sz="700" b="0" i="0" u="none" strike="noStrike" kern="1200" cap="none" spc="300" normalizeH="0" baseline="0" noProof="0" dirty="0">
              <a:ln>
                <a:noFill/>
              </a:ln>
              <a:solidFill>
                <a:srgbClr val="FFFFFF"/>
              </a:solidFill>
              <a:effectLst/>
              <a:uLnTx/>
              <a:uFillTx/>
              <a:latin typeface="Arial" charset="0"/>
              <a:cs typeface="Arial" charset="0"/>
            </a:endParaRPr>
          </a:p>
        </p:txBody>
      </p:sp>
      <p:sp>
        <p:nvSpPr>
          <p:cNvPr id="15" name="Title 1">
            <a:extLst>
              <a:ext uri="{FF2B5EF4-FFF2-40B4-BE49-F238E27FC236}">
                <a16:creationId xmlns:a16="http://schemas.microsoft.com/office/drawing/2014/main" id="{0E7DD859-D6E8-470D-B812-D75C1A56155C}"/>
              </a:ext>
            </a:extLst>
          </p:cNvPr>
          <p:cNvSpPr>
            <a:spLocks noGrp="1"/>
          </p:cNvSpPr>
          <p:nvPr>
            <p:ph type="title"/>
          </p:nvPr>
        </p:nvSpPr>
        <p:spPr>
          <a:xfrm>
            <a:off x="1136527" y="237493"/>
            <a:ext cx="9918945" cy="1009233"/>
          </a:xfrm>
        </p:spPr>
        <p:txBody>
          <a:bodyPr>
            <a:normAutofit/>
          </a:bodyPr>
          <a:lstStyle/>
          <a:p>
            <a:r>
              <a:rPr lang="en-US" sz="3360" b="1" dirty="0">
                <a:latin typeface="Arial" panose="020B0604020202020204" pitchFamily="34" charset="0"/>
                <a:cs typeface="Arial" panose="020B0604020202020204" pitchFamily="34" charset="0"/>
              </a:rPr>
              <a:t>Results since March 2020</a:t>
            </a:r>
          </a:p>
        </p:txBody>
      </p:sp>
      <p:pic>
        <p:nvPicPr>
          <p:cNvPr id="9" name="Picture 8">
            <a:extLst>
              <a:ext uri="{FF2B5EF4-FFF2-40B4-BE49-F238E27FC236}">
                <a16:creationId xmlns:a16="http://schemas.microsoft.com/office/drawing/2014/main" id="{6699A4E7-85A6-45BC-98FE-D885DC8733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1811" y="6219793"/>
            <a:ext cx="1355462" cy="530192"/>
          </a:xfrm>
          <a:prstGeom prst="rect">
            <a:avLst/>
          </a:prstGeom>
        </p:spPr>
      </p:pic>
      <p:sp>
        <p:nvSpPr>
          <p:cNvPr id="7" name="Title 1">
            <a:extLst>
              <a:ext uri="{FF2B5EF4-FFF2-40B4-BE49-F238E27FC236}">
                <a16:creationId xmlns:a16="http://schemas.microsoft.com/office/drawing/2014/main" id="{C071CB0E-DAFE-4AA7-B341-C4F089C2A51C}"/>
              </a:ext>
            </a:extLst>
          </p:cNvPr>
          <p:cNvSpPr txBox="1">
            <a:spLocks/>
          </p:cNvSpPr>
          <p:nvPr/>
        </p:nvSpPr>
        <p:spPr>
          <a:xfrm>
            <a:off x="701810" y="862201"/>
            <a:ext cx="10150077" cy="5221204"/>
          </a:xfrm>
          <a:prstGeom prst="rect">
            <a:avLst/>
          </a:prstGeom>
        </p:spPr>
        <p:txBody>
          <a:bodyPr vert="horz" lIns="91440" tIns="45720" rIns="91440" bIns="45720" rtlCol="0" anchor="t" anchorCtr="0">
            <a:normAutofit fontScale="92500" lnSpcReduction="10000"/>
          </a:bodyPr>
          <a:lstStyle>
            <a:lvl1pPr algn="l" defTabSz="914400" rtl="0" eaLnBrk="1" latinLnBrk="0" hangingPunct="1">
              <a:lnSpc>
                <a:spcPct val="90000"/>
              </a:lnSpc>
              <a:spcBef>
                <a:spcPct val="0"/>
              </a:spcBef>
              <a:buNone/>
              <a:defRPr sz="3600" kern="1200" spc="-150" baseline="0">
                <a:solidFill>
                  <a:schemeClr val="accent1"/>
                </a:solidFill>
                <a:latin typeface="Arial" charset="0"/>
                <a:ea typeface="Arial" charset="0"/>
                <a:cs typeface="Arial" charset="0"/>
              </a:defRPr>
            </a:lvl1pPr>
          </a:lstStyle>
          <a:p>
            <a:endParaRPr lang="en-US" sz="3360" dirty="0">
              <a:solidFill>
                <a:srgbClr val="004473"/>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3360" dirty="0">
                <a:solidFill>
                  <a:srgbClr val="F16336"/>
                </a:solidFill>
                <a:latin typeface="Arial" panose="020B0604020202020204" pitchFamily="34" charset="0"/>
                <a:cs typeface="Arial" panose="020B0604020202020204" pitchFamily="34" charset="0"/>
              </a:rPr>
              <a:t>Phone Calls/Intake</a:t>
            </a:r>
          </a:p>
          <a:p>
            <a:pPr marL="914400" lvl="1" indent="-457200">
              <a:buFont typeface="Arial" panose="020B0604020202020204" pitchFamily="34" charset="0"/>
              <a:buChar char="•"/>
            </a:pPr>
            <a:r>
              <a:rPr lang="en-US" sz="1560" dirty="0">
                <a:solidFill>
                  <a:srgbClr val="004473"/>
                </a:solidFill>
                <a:latin typeface="Arial" panose="020B0604020202020204" pitchFamily="34" charset="0"/>
                <a:cs typeface="Arial" panose="020B0604020202020204" pitchFamily="34" charset="0"/>
              </a:rPr>
              <a:t>Increased the number of people we served by 16%</a:t>
            </a:r>
          </a:p>
          <a:p>
            <a:pPr marL="914400" lvl="1" indent="-457200">
              <a:buFont typeface="Arial" panose="020B0604020202020204" pitchFamily="34" charset="0"/>
              <a:buChar char="•"/>
            </a:pPr>
            <a:r>
              <a:rPr lang="en-US" sz="1560" dirty="0">
                <a:solidFill>
                  <a:srgbClr val="004473"/>
                </a:solidFill>
                <a:latin typeface="Arial" panose="020B0604020202020204" pitchFamily="34" charset="0"/>
                <a:cs typeface="Arial" panose="020B0604020202020204" pitchFamily="34" charset="0"/>
              </a:rPr>
              <a:t>Had over 20,000 calls in 2020</a:t>
            </a:r>
          </a:p>
          <a:p>
            <a:pPr marL="1371600" lvl="2" indent="-457200">
              <a:buFont typeface="Arial" panose="020B0604020202020204" pitchFamily="34" charset="0"/>
              <a:buChar char="•"/>
            </a:pPr>
            <a:r>
              <a:rPr lang="en-US" sz="1560" dirty="0">
                <a:solidFill>
                  <a:srgbClr val="004473"/>
                </a:solidFill>
                <a:latin typeface="Arial" panose="020B0604020202020204" pitchFamily="34" charset="0"/>
                <a:cs typeface="Arial" panose="020B0604020202020204" pitchFamily="34" charset="0"/>
              </a:rPr>
              <a:t>Top themes include: mental health, depression, anxiety, counseling, substance use, children mental health, and autism service</a:t>
            </a:r>
          </a:p>
          <a:p>
            <a:pPr marL="914400" lvl="1" indent="-457200">
              <a:buFont typeface="Arial" panose="020B0604020202020204" pitchFamily="34" charset="0"/>
              <a:buChar char="•"/>
            </a:pPr>
            <a:endParaRPr lang="en-US" sz="1560" dirty="0">
              <a:solidFill>
                <a:srgbClr val="004473"/>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3360" dirty="0">
                <a:solidFill>
                  <a:srgbClr val="F16336"/>
                </a:solidFill>
                <a:latin typeface="Arial" panose="020B0604020202020204" pitchFamily="34" charset="0"/>
                <a:cs typeface="Arial" panose="020B0604020202020204" pitchFamily="34" charset="0"/>
              </a:rPr>
              <a:t>Media Coverage</a:t>
            </a:r>
          </a:p>
          <a:p>
            <a:pPr marL="914400" lvl="1" indent="-457200">
              <a:buFont typeface="Arial" panose="020B0604020202020204" pitchFamily="34" charset="0"/>
              <a:buChar char="•"/>
            </a:pPr>
            <a:r>
              <a:rPr lang="en-US" sz="1560" dirty="0">
                <a:solidFill>
                  <a:srgbClr val="004473"/>
                </a:solidFill>
                <a:latin typeface="Arial" panose="020B0604020202020204" pitchFamily="34" charset="0"/>
                <a:cs typeface="Arial" panose="020B0604020202020204" pitchFamily="34" charset="0"/>
              </a:rPr>
              <a:t>96 Unique Stories</a:t>
            </a:r>
          </a:p>
          <a:p>
            <a:pPr marL="914400" lvl="1" indent="-457200">
              <a:buFont typeface="Arial" panose="020B0604020202020204" pitchFamily="34" charset="0"/>
              <a:buChar char="•"/>
            </a:pPr>
            <a:r>
              <a:rPr lang="en-US" sz="1560" dirty="0">
                <a:solidFill>
                  <a:srgbClr val="004473"/>
                </a:solidFill>
                <a:latin typeface="Arial" panose="020B0604020202020204" pitchFamily="34" charset="0"/>
                <a:cs typeface="Arial" panose="020B0604020202020204" pitchFamily="34" charset="0"/>
              </a:rPr>
              <a:t>466 Total Stories (many stories aired multiple times)</a:t>
            </a:r>
          </a:p>
          <a:p>
            <a:pPr marL="914400" lvl="1" indent="-457200">
              <a:buFont typeface="Arial" panose="020B0604020202020204" pitchFamily="34" charset="0"/>
              <a:buChar char="•"/>
            </a:pPr>
            <a:r>
              <a:rPr lang="en-US" sz="1560" dirty="0">
                <a:solidFill>
                  <a:srgbClr val="004473"/>
                </a:solidFill>
                <a:latin typeface="Arial" panose="020B0604020202020204" pitchFamily="34" charset="0"/>
                <a:cs typeface="Arial" panose="020B0604020202020204" pitchFamily="34" charset="0"/>
              </a:rPr>
              <a:t>848,877,244 total media impressions</a:t>
            </a:r>
          </a:p>
          <a:p>
            <a:pPr marL="914400" lvl="1" indent="-457200">
              <a:buFont typeface="Arial" panose="020B0604020202020204" pitchFamily="34" charset="0"/>
              <a:buChar char="•"/>
            </a:pPr>
            <a:endParaRPr lang="en-US" sz="1560" dirty="0">
              <a:solidFill>
                <a:srgbClr val="004473"/>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3360" dirty="0">
                <a:solidFill>
                  <a:srgbClr val="F16336"/>
                </a:solidFill>
                <a:latin typeface="Arial" panose="020B0604020202020204" pitchFamily="34" charset="0"/>
                <a:cs typeface="Arial" panose="020B0604020202020204" pitchFamily="34" charset="0"/>
              </a:rPr>
              <a:t>Fundraising</a:t>
            </a:r>
          </a:p>
          <a:p>
            <a:pPr marL="914400" lvl="1" indent="-457200">
              <a:buFont typeface="Arial" panose="020B0604020202020204" pitchFamily="34" charset="0"/>
              <a:buChar char="•"/>
            </a:pPr>
            <a:r>
              <a:rPr lang="en-US" sz="1560" dirty="0">
                <a:solidFill>
                  <a:srgbClr val="004473"/>
                </a:solidFill>
                <a:latin typeface="Arial" panose="020B0604020202020204" pitchFamily="34" charset="0"/>
                <a:cs typeface="Arial" panose="020B0604020202020204" pitchFamily="34" charset="0"/>
              </a:rPr>
              <a:t>We exceeded our fundraising goal despite having no in-person events</a:t>
            </a:r>
          </a:p>
          <a:p>
            <a:pPr marL="914400" lvl="1" indent="-457200">
              <a:buFont typeface="Arial" panose="020B0604020202020204" pitchFamily="34" charset="0"/>
              <a:buChar char="•"/>
            </a:pPr>
            <a:r>
              <a:rPr lang="en-US" sz="1560" dirty="0">
                <a:solidFill>
                  <a:srgbClr val="004473"/>
                </a:solidFill>
                <a:latin typeface="Arial" panose="020B0604020202020204" pitchFamily="34" charset="0"/>
                <a:cs typeface="Arial" panose="020B0604020202020204" pitchFamily="34" charset="0"/>
              </a:rPr>
              <a:t>Grew our donor database and brought in numerous new supporters/partners</a:t>
            </a:r>
          </a:p>
          <a:p>
            <a:pPr marL="914400" lvl="1" indent="-457200">
              <a:buFont typeface="Arial" panose="020B0604020202020204" pitchFamily="34" charset="0"/>
              <a:buChar char="•"/>
            </a:pPr>
            <a:endParaRPr lang="en-US" sz="1560" dirty="0">
              <a:solidFill>
                <a:srgbClr val="004473"/>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3360" dirty="0">
                <a:solidFill>
                  <a:srgbClr val="F16336"/>
                </a:solidFill>
                <a:latin typeface="Arial" panose="020B0604020202020204" pitchFamily="34" charset="0"/>
                <a:cs typeface="Arial" panose="020B0604020202020204" pitchFamily="34" charset="0"/>
              </a:rPr>
              <a:t>Website/Social Media Impact</a:t>
            </a:r>
          </a:p>
          <a:p>
            <a:pPr marL="914400" lvl="1" indent="-457200">
              <a:buFont typeface="Arial" panose="020B0604020202020204" pitchFamily="34" charset="0"/>
              <a:buChar char="•"/>
            </a:pPr>
            <a:r>
              <a:rPr lang="en-US" sz="1560" dirty="0">
                <a:solidFill>
                  <a:srgbClr val="004473"/>
                </a:solidFill>
                <a:latin typeface="Arial" panose="020B0604020202020204" pitchFamily="34" charset="0"/>
                <a:cs typeface="Arial" panose="020B0604020202020204" pitchFamily="34" charset="0"/>
              </a:rPr>
              <a:t>Increased our social media followers by 16.7%</a:t>
            </a:r>
          </a:p>
          <a:p>
            <a:pPr marL="914400" lvl="1" indent="-457200">
              <a:buFont typeface="Arial" panose="020B0604020202020204" pitchFamily="34" charset="0"/>
              <a:buChar char="•"/>
            </a:pPr>
            <a:r>
              <a:rPr lang="en-US" sz="1560" dirty="0">
                <a:solidFill>
                  <a:srgbClr val="004473"/>
                </a:solidFill>
                <a:latin typeface="Arial" panose="020B0604020202020204" pitchFamily="34" charset="0"/>
                <a:cs typeface="Arial" panose="020B0604020202020204" pitchFamily="34" charset="0"/>
              </a:rPr>
              <a:t>84% of our visitors to the website were new</a:t>
            </a:r>
          </a:p>
          <a:p>
            <a:pPr marL="1371600" lvl="2" indent="-457200">
              <a:buFont typeface="Arial" panose="020B0604020202020204" pitchFamily="34" charset="0"/>
              <a:buChar char="•"/>
            </a:pPr>
            <a:r>
              <a:rPr lang="en-US" sz="1560" dirty="0">
                <a:solidFill>
                  <a:srgbClr val="004473"/>
                </a:solidFill>
                <a:latin typeface="Arial" panose="020B0604020202020204" pitchFamily="34" charset="0"/>
                <a:cs typeface="Arial" panose="020B0604020202020204" pitchFamily="34" charset="0"/>
              </a:rPr>
              <a:t>Website traffic was up 16%</a:t>
            </a:r>
          </a:p>
          <a:p>
            <a:pPr marL="914400" lvl="1" indent="-457200">
              <a:buFont typeface="Arial" panose="020B0604020202020204" pitchFamily="34" charset="0"/>
              <a:buChar char="•"/>
            </a:pPr>
            <a:endParaRPr lang="en-US" sz="1560" dirty="0">
              <a:solidFill>
                <a:srgbClr val="004473"/>
              </a:solidFill>
              <a:latin typeface="Arial" panose="020B0604020202020204" pitchFamily="34" charset="0"/>
              <a:cs typeface="Arial" panose="020B0604020202020204" pitchFamily="34" charset="0"/>
            </a:endParaRPr>
          </a:p>
          <a:p>
            <a:pPr marL="914400" lvl="1" indent="-457200">
              <a:buFont typeface="Arial" panose="020B0604020202020204" pitchFamily="34" charset="0"/>
              <a:buChar char="•"/>
            </a:pPr>
            <a:endParaRPr lang="en-US" sz="1560" dirty="0">
              <a:solidFill>
                <a:srgbClr val="004473"/>
              </a:solidFill>
              <a:latin typeface="Arial" panose="020B0604020202020204" pitchFamily="34" charset="0"/>
              <a:cs typeface="Arial" panose="020B0604020202020204" pitchFamily="34" charset="0"/>
            </a:endParaRPr>
          </a:p>
          <a:p>
            <a:pPr marL="914400" lvl="1" indent="-457200">
              <a:buFont typeface="Arial" panose="020B0604020202020204" pitchFamily="34" charset="0"/>
              <a:buChar char="•"/>
            </a:pPr>
            <a:endParaRPr lang="en-US" sz="1560" dirty="0">
              <a:solidFill>
                <a:srgbClr val="004473"/>
              </a:solidFill>
              <a:latin typeface="Arial" panose="020B0604020202020204" pitchFamily="34" charset="0"/>
              <a:cs typeface="Arial" panose="020B0604020202020204" pitchFamily="34" charset="0"/>
            </a:endParaRPr>
          </a:p>
          <a:p>
            <a:pPr lvl="1"/>
            <a:endParaRPr lang="en-US" sz="1560" dirty="0">
              <a:solidFill>
                <a:srgbClr val="004473"/>
              </a:solidFill>
              <a:latin typeface="Arial" panose="020B0604020202020204" pitchFamily="34" charset="0"/>
              <a:cs typeface="Arial" panose="020B0604020202020204" pitchFamily="34" charset="0"/>
            </a:endParaRPr>
          </a:p>
        </p:txBody>
      </p:sp>
      <p:pic>
        <p:nvPicPr>
          <p:cNvPr id="8" name="Picture 7" descr="Logo&#10;&#10;Description automatically generated">
            <a:extLst>
              <a:ext uri="{FF2B5EF4-FFF2-40B4-BE49-F238E27FC236}">
                <a16:creationId xmlns:a16="http://schemas.microsoft.com/office/drawing/2014/main" id="{659A028E-EE66-4E2B-94E7-E7432E72D28D}"/>
              </a:ext>
            </a:extLst>
          </p:cNvPr>
          <p:cNvPicPr>
            <a:picLocks noChangeAspect="1"/>
          </p:cNvPicPr>
          <p:nvPr/>
        </p:nvPicPr>
        <p:blipFill>
          <a:blip r:embed="rId4"/>
          <a:stretch>
            <a:fillRect/>
          </a:stretch>
        </p:blipFill>
        <p:spPr>
          <a:xfrm>
            <a:off x="127688" y="6298705"/>
            <a:ext cx="1148246" cy="451280"/>
          </a:xfrm>
          <a:prstGeom prst="rect">
            <a:avLst/>
          </a:prstGeom>
        </p:spPr>
      </p:pic>
    </p:spTree>
    <p:extLst>
      <p:ext uri="{BB962C8B-B14F-4D97-AF65-F5344CB8AC3E}">
        <p14:creationId xmlns:p14="http://schemas.microsoft.com/office/powerpoint/2010/main" val="31236061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cstate="screen">
            <a:alphaModFix amt="13000"/>
            <a:extLst>
              <a:ext uri="{28A0092B-C50C-407E-A947-70E740481C1C}">
                <a14:useLocalDpi xmlns:a14="http://schemas.microsoft.com/office/drawing/2010/main"/>
              </a:ext>
            </a:extLst>
          </a:blip>
          <a:srcRect r="-6136"/>
          <a:stretch/>
        </p:blipFill>
        <p:spPr>
          <a:xfrm>
            <a:off x="0" y="10563"/>
            <a:ext cx="12192000" cy="6858000"/>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3073" y="317904"/>
            <a:ext cx="487730" cy="484844"/>
          </a:xfrm>
          <a:prstGeom prst="rect">
            <a:avLst/>
          </a:prstGeom>
        </p:spPr>
      </p:pic>
      <p:sp>
        <p:nvSpPr>
          <p:cNvPr id="7" name="TextBox 6"/>
          <p:cNvSpPr txBox="1"/>
          <p:nvPr/>
        </p:nvSpPr>
        <p:spPr>
          <a:xfrm>
            <a:off x="413073" y="2523458"/>
            <a:ext cx="11123145" cy="3046988"/>
          </a:xfrm>
          <a:prstGeom prst="rect">
            <a:avLst/>
          </a:prstGeom>
          <a:noFill/>
        </p:spPr>
        <p:txBody>
          <a:bodyPr wrap="square" rtlCol="0">
            <a:spAutoFit/>
          </a:bodyPr>
          <a:lstStyle/>
          <a:p>
            <a:pPr marR="0" lvl="0" algn="l" defTabSz="914400" rtl="0" eaLnBrk="1" fontAlgn="auto" latinLnBrk="0" hangingPunct="1">
              <a:lnSpc>
                <a:spcPct val="80000"/>
              </a:lnSpc>
              <a:spcBef>
                <a:spcPts val="0"/>
              </a:spcBef>
              <a:spcAft>
                <a:spcPts val="0"/>
              </a:spcAft>
              <a:buClrTx/>
              <a:buSzTx/>
              <a:tabLst/>
              <a:defRPr/>
            </a:pPr>
            <a:r>
              <a:rPr lang="en-US" sz="4800" spc="-150" dirty="0">
                <a:solidFill>
                  <a:srgbClr val="FFFFFF"/>
                </a:solidFill>
                <a:latin typeface="Arial" charset="0"/>
                <a:ea typeface="Arial" charset="0"/>
                <a:cs typeface="Arial" charset="0"/>
              </a:rPr>
              <a:t>Katie Harris</a:t>
            </a:r>
          </a:p>
          <a:p>
            <a:pPr marR="0" lvl="0" algn="l" defTabSz="914400" rtl="0" eaLnBrk="1" fontAlgn="auto" latinLnBrk="0" hangingPunct="1">
              <a:lnSpc>
                <a:spcPct val="80000"/>
              </a:lnSpc>
              <a:spcBef>
                <a:spcPts val="0"/>
              </a:spcBef>
              <a:spcAft>
                <a:spcPts val="0"/>
              </a:spcAft>
              <a:buClrTx/>
              <a:buSzTx/>
              <a:tabLst/>
              <a:defRPr/>
            </a:pPr>
            <a:r>
              <a:rPr lang="en-US" sz="4800" spc="-150" dirty="0">
                <a:solidFill>
                  <a:srgbClr val="FFFFFF"/>
                </a:solidFill>
                <a:latin typeface="Arial" charset="0"/>
                <a:ea typeface="Arial" charset="0"/>
                <a:cs typeface="Arial" charset="0"/>
              </a:rPr>
              <a:t>Director, Graphic Design and Communication</a:t>
            </a:r>
          </a:p>
          <a:p>
            <a:pPr marR="0" lvl="0" algn="l" defTabSz="914400" rtl="0" eaLnBrk="1" fontAlgn="auto" latinLnBrk="0" hangingPunct="1">
              <a:lnSpc>
                <a:spcPct val="80000"/>
              </a:lnSpc>
              <a:spcBef>
                <a:spcPts val="0"/>
              </a:spcBef>
              <a:spcAft>
                <a:spcPts val="0"/>
              </a:spcAft>
              <a:buClrTx/>
              <a:buSzTx/>
              <a:tabLst/>
              <a:defRPr/>
            </a:pPr>
            <a:r>
              <a:rPr lang="en-US" sz="4800" spc="-150" dirty="0">
                <a:solidFill>
                  <a:srgbClr val="FFFFFF"/>
                </a:solidFill>
                <a:latin typeface="Arial" charset="0"/>
                <a:ea typeface="Arial" charset="0"/>
                <a:cs typeface="Arial" charset="0"/>
              </a:rPr>
              <a:t>Easterseals Crossroads (Indianapolis)</a:t>
            </a:r>
            <a:endParaRPr kumimoji="0" lang="en-US" sz="4800" b="0" i="0" u="none" strike="noStrike" kern="1200" cap="none" spc="-150" normalizeH="0" baseline="0" noProof="0" dirty="0">
              <a:ln>
                <a:noFill/>
              </a:ln>
              <a:solidFill>
                <a:srgbClr val="FFFFFF"/>
              </a:solidFill>
              <a:effectLst/>
              <a:uLnTx/>
              <a:uFillTx/>
              <a:latin typeface="Arial" charset="0"/>
              <a:ea typeface="Arial" charset="0"/>
              <a:cs typeface="Arial" charset="0"/>
            </a:endParaRP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sz="4800" b="0" i="0" u="none" strike="noStrike" kern="1200" cap="none" spc="-150" normalizeH="0" baseline="0" noProof="0" dirty="0">
              <a:ln>
                <a:noFill/>
              </a:ln>
              <a:solidFill>
                <a:srgbClr val="FFFFFF"/>
              </a:solidFill>
              <a:effectLst/>
              <a:uLnTx/>
              <a:uFillTx/>
              <a:latin typeface="Arial" charset="0"/>
              <a:ea typeface="Arial" charset="0"/>
              <a:cs typeface="Arial" charset="0"/>
            </a:endParaRPr>
          </a:p>
        </p:txBody>
      </p:sp>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37578" y="5736390"/>
            <a:ext cx="2241349" cy="876710"/>
          </a:xfrm>
          <a:prstGeom prst="rect">
            <a:avLst/>
          </a:prstGeom>
        </p:spPr>
      </p:pic>
    </p:spTree>
    <p:extLst>
      <p:ext uri="{BB962C8B-B14F-4D97-AF65-F5344CB8AC3E}">
        <p14:creationId xmlns:p14="http://schemas.microsoft.com/office/powerpoint/2010/main" val="23425242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0266110" y="316807"/>
            <a:ext cx="1038736" cy="1090789"/>
          </a:xfrm>
        </p:spPr>
        <p:txBody>
          <a:bodyPr>
            <a:normAutofit/>
          </a:bodyPr>
          <a:lstStyle/>
          <a:p>
            <a:pPr marL="0" marR="0" lvl="0" indent="0" algn="l" defTabSz="914400" rtl="0" eaLnBrk="1" fontAlgn="auto" latinLnBrk="0" hangingPunct="1">
              <a:lnSpc>
                <a:spcPct val="100000"/>
              </a:lnSpc>
              <a:spcBef>
                <a:spcPts val="0"/>
              </a:spcBef>
              <a:spcAft>
                <a:spcPts val="720"/>
              </a:spcAft>
              <a:buClrTx/>
              <a:buSzTx/>
              <a:buFontTx/>
              <a:buNone/>
              <a:tabLst/>
              <a:defRPr/>
            </a:pPr>
            <a:fld id="{2EF00467-2C26-C343-9763-9BDDADED9A2F}" type="slidenum">
              <a:rPr kumimoji="0" lang="en-US" sz="700" b="0" i="0" u="none" strike="noStrike" kern="1200" cap="none" spc="300" normalizeH="0" baseline="0" noProof="0">
                <a:ln>
                  <a:noFill/>
                </a:ln>
                <a:solidFill>
                  <a:srgbClr val="FFFFFF"/>
                </a:solidFill>
                <a:effectLst/>
                <a:uLnTx/>
                <a:uFillTx/>
                <a:latin typeface="Arial" charset="0"/>
                <a:cs typeface="Arial" charset="0"/>
              </a:rPr>
              <a:pPr marL="0" marR="0" lvl="0" indent="0" algn="l" defTabSz="914400" rtl="0" eaLnBrk="1" fontAlgn="auto" latinLnBrk="0" hangingPunct="1">
                <a:lnSpc>
                  <a:spcPct val="100000"/>
                </a:lnSpc>
                <a:spcBef>
                  <a:spcPts val="0"/>
                </a:spcBef>
                <a:spcAft>
                  <a:spcPts val="720"/>
                </a:spcAft>
                <a:buClrTx/>
                <a:buSzTx/>
                <a:buFontTx/>
                <a:buNone/>
                <a:tabLst/>
                <a:defRPr/>
              </a:pPr>
              <a:t>16</a:t>
            </a:fld>
            <a:endParaRPr kumimoji="0" lang="en-US" sz="700" b="0" i="0" u="none" strike="noStrike" kern="1200" cap="none" spc="300" normalizeH="0" baseline="0" noProof="0" dirty="0">
              <a:ln>
                <a:noFill/>
              </a:ln>
              <a:solidFill>
                <a:srgbClr val="FFFFFF"/>
              </a:solidFill>
              <a:effectLst/>
              <a:uLnTx/>
              <a:uFillTx/>
              <a:latin typeface="Arial" charset="0"/>
              <a:cs typeface="Arial" charset="0"/>
            </a:endParaRPr>
          </a:p>
        </p:txBody>
      </p:sp>
      <p:sp>
        <p:nvSpPr>
          <p:cNvPr id="15" name="Title 1">
            <a:extLst>
              <a:ext uri="{FF2B5EF4-FFF2-40B4-BE49-F238E27FC236}">
                <a16:creationId xmlns:a16="http://schemas.microsoft.com/office/drawing/2014/main" id="{0E7DD859-D6E8-470D-B812-D75C1A56155C}"/>
              </a:ext>
            </a:extLst>
          </p:cNvPr>
          <p:cNvSpPr>
            <a:spLocks noGrp="1"/>
          </p:cNvSpPr>
          <p:nvPr>
            <p:ph type="title"/>
          </p:nvPr>
        </p:nvSpPr>
        <p:spPr>
          <a:xfrm>
            <a:off x="1136527" y="237493"/>
            <a:ext cx="9918945" cy="1009233"/>
          </a:xfrm>
        </p:spPr>
        <p:txBody>
          <a:bodyPr>
            <a:normAutofit/>
          </a:bodyPr>
          <a:lstStyle/>
          <a:p>
            <a:r>
              <a:rPr lang="en-US" sz="3360" b="1" dirty="0">
                <a:latin typeface="Arial" panose="020B0604020202020204" pitchFamily="34" charset="0"/>
                <a:cs typeface="Arial" panose="020B0604020202020204" pitchFamily="34" charset="0"/>
              </a:rPr>
              <a:t>About Easterseals Crossroads</a:t>
            </a:r>
          </a:p>
        </p:txBody>
      </p:sp>
      <p:pic>
        <p:nvPicPr>
          <p:cNvPr id="9" name="Picture 8">
            <a:extLst>
              <a:ext uri="{FF2B5EF4-FFF2-40B4-BE49-F238E27FC236}">
                <a16:creationId xmlns:a16="http://schemas.microsoft.com/office/drawing/2014/main" id="{6699A4E7-85A6-45BC-98FE-D885DC8733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1811" y="6219793"/>
            <a:ext cx="1355462" cy="530192"/>
          </a:xfrm>
          <a:prstGeom prst="rect">
            <a:avLst/>
          </a:prstGeom>
        </p:spPr>
      </p:pic>
      <p:sp>
        <p:nvSpPr>
          <p:cNvPr id="2" name="TextBox 1">
            <a:extLst>
              <a:ext uri="{FF2B5EF4-FFF2-40B4-BE49-F238E27FC236}">
                <a16:creationId xmlns:a16="http://schemas.microsoft.com/office/drawing/2014/main" id="{26B45D34-99A6-411B-8B23-2D0F27E8EAFD}"/>
              </a:ext>
            </a:extLst>
          </p:cNvPr>
          <p:cNvSpPr txBox="1"/>
          <p:nvPr/>
        </p:nvSpPr>
        <p:spPr>
          <a:xfrm>
            <a:off x="887153" y="1037481"/>
            <a:ext cx="7211818" cy="5632311"/>
          </a:xfrm>
          <a:prstGeom prst="rect">
            <a:avLst/>
          </a:prstGeom>
          <a:noFill/>
        </p:spPr>
        <p:txBody>
          <a:bodyPr wrap="square" rtlCol="0">
            <a:spAutoFit/>
          </a:bodyPr>
          <a:lstStyle/>
          <a:p>
            <a:r>
              <a:rPr lang="en-US" i="1" dirty="0"/>
              <a:t>Located in Indianapolis, Indiana</a:t>
            </a:r>
          </a:p>
          <a:p>
            <a:endParaRPr lang="en-US" b="1" dirty="0"/>
          </a:p>
          <a:p>
            <a:r>
              <a:rPr lang="en-US" dirty="0"/>
              <a:t>Serving 5,438 individuals through direct service yearly; </a:t>
            </a:r>
          </a:p>
          <a:p>
            <a:r>
              <a:rPr lang="en-US" dirty="0"/>
              <a:t>250+ employees</a:t>
            </a:r>
          </a:p>
          <a:p>
            <a:endParaRPr lang="en-US" dirty="0"/>
          </a:p>
          <a:p>
            <a:r>
              <a:rPr lang="en-US" b="1" dirty="0"/>
              <a:t>Adults and Veterans</a:t>
            </a:r>
          </a:p>
          <a:p>
            <a:pPr marL="742950" lvl="1" indent="-285750">
              <a:buFont typeface="Arial" panose="020B0604020202020204" pitchFamily="34" charset="0"/>
              <a:buChar char="•"/>
            </a:pPr>
            <a:r>
              <a:rPr lang="en-US" dirty="0"/>
              <a:t>Community Day Supports</a:t>
            </a:r>
          </a:p>
          <a:p>
            <a:pPr marL="742950" lvl="1" indent="-285750">
              <a:buFont typeface="Arial" panose="020B0604020202020204" pitchFamily="34" charset="0"/>
              <a:buChar char="•"/>
            </a:pPr>
            <a:r>
              <a:rPr lang="en-US" dirty="0"/>
              <a:t>Employment and Transition</a:t>
            </a:r>
          </a:p>
          <a:p>
            <a:pPr marL="285750" indent="-285750">
              <a:buFont typeface="Arial" panose="020B0604020202020204" pitchFamily="34" charset="0"/>
              <a:buChar char="•"/>
            </a:pPr>
            <a:endParaRPr lang="en-US" dirty="0"/>
          </a:p>
          <a:p>
            <a:r>
              <a:rPr lang="en-US" b="1" dirty="0"/>
              <a:t>Children</a:t>
            </a:r>
          </a:p>
          <a:p>
            <a:pPr marL="742950" lvl="1" indent="-285750">
              <a:buFont typeface="Arial" panose="020B0604020202020204" pitchFamily="34" charset="0"/>
              <a:buChar char="•"/>
            </a:pPr>
            <a:r>
              <a:rPr lang="en-US" dirty="0"/>
              <a:t>Autism and Behavior Services</a:t>
            </a:r>
          </a:p>
          <a:p>
            <a:pPr marL="742950" lvl="1" indent="-285750">
              <a:buFont typeface="Arial" panose="020B0604020202020204" pitchFamily="34" charset="0"/>
              <a:buChar char="•"/>
            </a:pPr>
            <a:r>
              <a:rPr lang="en-US" dirty="0"/>
              <a:t>Children’s Outpatient Therapy</a:t>
            </a:r>
          </a:p>
          <a:p>
            <a:pPr marL="742950" lvl="1" indent="-285750">
              <a:buFont typeface="Arial" panose="020B0604020202020204" pitchFamily="34" charset="0"/>
              <a:buChar char="•"/>
            </a:pPr>
            <a:r>
              <a:rPr lang="en-US" dirty="0"/>
              <a:t>Respite and Camp</a:t>
            </a:r>
          </a:p>
          <a:p>
            <a:pPr marL="285750" indent="-285750">
              <a:buFont typeface="Arial" panose="020B0604020202020204" pitchFamily="34" charset="0"/>
              <a:buChar char="•"/>
            </a:pPr>
            <a:endParaRPr lang="en-US" dirty="0"/>
          </a:p>
          <a:p>
            <a:r>
              <a:rPr lang="en-US" b="1" dirty="0"/>
              <a:t>Families</a:t>
            </a:r>
          </a:p>
          <a:p>
            <a:pPr marL="742950" lvl="1" indent="-285750">
              <a:buFont typeface="Arial" panose="020B0604020202020204" pitchFamily="34" charset="0"/>
              <a:buChar char="•"/>
            </a:pPr>
            <a:r>
              <a:rPr lang="en-US" dirty="0"/>
              <a:t>Autism Family Resource Center</a:t>
            </a:r>
          </a:p>
          <a:p>
            <a:pPr marL="742950" lvl="1" indent="-285750">
              <a:buFont typeface="Arial" panose="020B0604020202020204" pitchFamily="34" charset="0"/>
              <a:buChar char="•"/>
            </a:pPr>
            <a:r>
              <a:rPr lang="en-US" dirty="0"/>
              <a:t>Speech and Hearing Resource Center</a:t>
            </a:r>
          </a:p>
          <a:p>
            <a:pPr marL="742950" lvl="1" indent="-285750">
              <a:buFont typeface="Arial" panose="020B0604020202020204" pitchFamily="34" charset="0"/>
              <a:buChar char="•"/>
            </a:pPr>
            <a:r>
              <a:rPr lang="en-US" dirty="0"/>
              <a:t>Home Modification Services</a:t>
            </a:r>
          </a:p>
          <a:p>
            <a:pPr marL="742950" lvl="1" indent="-285750">
              <a:buFont typeface="Arial" panose="020B0604020202020204" pitchFamily="34" charset="0"/>
              <a:buChar char="•"/>
            </a:pPr>
            <a:r>
              <a:rPr lang="en-US" dirty="0"/>
              <a:t>Deaf Community Services</a:t>
            </a:r>
          </a:p>
          <a:p>
            <a:pPr marL="742950" lvl="1" indent="-285750">
              <a:buFont typeface="Arial" panose="020B0604020202020204" pitchFamily="34" charset="0"/>
              <a:buChar char="•"/>
            </a:pPr>
            <a:r>
              <a:rPr lang="en-US" dirty="0"/>
              <a:t>Assistive Technology Services</a:t>
            </a:r>
          </a:p>
        </p:txBody>
      </p:sp>
      <p:pic>
        <p:nvPicPr>
          <p:cNvPr id="4" name="Picture 3" descr="Child with therapist">
            <a:extLst>
              <a:ext uri="{FF2B5EF4-FFF2-40B4-BE49-F238E27FC236}">
                <a16:creationId xmlns:a16="http://schemas.microsoft.com/office/drawing/2014/main" id="{5DF57679-CFB0-4C73-9AA5-B63D7F57CB14}"/>
              </a:ext>
            </a:extLst>
          </p:cNvPr>
          <p:cNvPicPr>
            <a:picLocks noChangeAspect="1"/>
          </p:cNvPicPr>
          <p:nvPr/>
        </p:nvPicPr>
        <p:blipFill>
          <a:blip r:embed="rId4"/>
          <a:stretch>
            <a:fillRect/>
          </a:stretch>
        </p:blipFill>
        <p:spPr>
          <a:xfrm rot="5400000">
            <a:off x="6452085" y="1146144"/>
            <a:ext cx="6889121" cy="4596834"/>
          </a:xfrm>
          <a:prstGeom prst="rect">
            <a:avLst/>
          </a:prstGeom>
        </p:spPr>
      </p:pic>
    </p:spTree>
    <p:extLst>
      <p:ext uri="{BB962C8B-B14F-4D97-AF65-F5344CB8AC3E}">
        <p14:creationId xmlns:p14="http://schemas.microsoft.com/office/powerpoint/2010/main" val="11814136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0266110" y="316807"/>
            <a:ext cx="1038736" cy="1090789"/>
          </a:xfrm>
        </p:spPr>
        <p:txBody>
          <a:bodyPr>
            <a:normAutofit/>
          </a:bodyPr>
          <a:lstStyle/>
          <a:p>
            <a:pPr marL="0" marR="0" lvl="0" indent="0" algn="l" defTabSz="914400" rtl="0" eaLnBrk="1" fontAlgn="auto" latinLnBrk="0" hangingPunct="1">
              <a:lnSpc>
                <a:spcPct val="100000"/>
              </a:lnSpc>
              <a:spcBef>
                <a:spcPts val="0"/>
              </a:spcBef>
              <a:spcAft>
                <a:spcPts val="720"/>
              </a:spcAft>
              <a:buClrTx/>
              <a:buSzTx/>
              <a:buFontTx/>
              <a:buNone/>
              <a:tabLst/>
              <a:defRPr/>
            </a:pPr>
            <a:fld id="{2EF00467-2C26-C343-9763-9BDDADED9A2F}" type="slidenum">
              <a:rPr kumimoji="0" lang="en-US" sz="700" b="0" i="0" u="none" strike="noStrike" kern="1200" cap="none" spc="300" normalizeH="0" baseline="0" noProof="0">
                <a:ln>
                  <a:noFill/>
                </a:ln>
                <a:solidFill>
                  <a:srgbClr val="FFFFFF"/>
                </a:solidFill>
                <a:effectLst/>
                <a:uLnTx/>
                <a:uFillTx/>
                <a:latin typeface="Arial" charset="0"/>
                <a:cs typeface="Arial" charset="0"/>
              </a:rPr>
              <a:pPr marL="0" marR="0" lvl="0" indent="0" algn="l" defTabSz="914400" rtl="0" eaLnBrk="1" fontAlgn="auto" latinLnBrk="0" hangingPunct="1">
                <a:lnSpc>
                  <a:spcPct val="100000"/>
                </a:lnSpc>
                <a:spcBef>
                  <a:spcPts val="0"/>
                </a:spcBef>
                <a:spcAft>
                  <a:spcPts val="720"/>
                </a:spcAft>
                <a:buClrTx/>
                <a:buSzTx/>
                <a:buFontTx/>
                <a:buNone/>
                <a:tabLst/>
                <a:defRPr/>
              </a:pPr>
              <a:t>17</a:t>
            </a:fld>
            <a:endParaRPr kumimoji="0" lang="en-US" sz="700" b="0" i="0" u="none" strike="noStrike" kern="1200" cap="none" spc="300" normalizeH="0" baseline="0" noProof="0" dirty="0">
              <a:ln>
                <a:noFill/>
              </a:ln>
              <a:solidFill>
                <a:srgbClr val="FFFFFF"/>
              </a:solidFill>
              <a:effectLst/>
              <a:uLnTx/>
              <a:uFillTx/>
              <a:latin typeface="Arial" charset="0"/>
              <a:cs typeface="Arial" charset="0"/>
            </a:endParaRPr>
          </a:p>
        </p:txBody>
      </p:sp>
      <p:sp>
        <p:nvSpPr>
          <p:cNvPr id="15" name="Title 1">
            <a:extLst>
              <a:ext uri="{FF2B5EF4-FFF2-40B4-BE49-F238E27FC236}">
                <a16:creationId xmlns:a16="http://schemas.microsoft.com/office/drawing/2014/main" id="{0E7DD859-D6E8-470D-B812-D75C1A56155C}"/>
              </a:ext>
            </a:extLst>
          </p:cNvPr>
          <p:cNvSpPr>
            <a:spLocks noGrp="1"/>
          </p:cNvSpPr>
          <p:nvPr>
            <p:ph type="title"/>
          </p:nvPr>
        </p:nvSpPr>
        <p:spPr>
          <a:xfrm>
            <a:off x="1136527" y="237493"/>
            <a:ext cx="9918945" cy="1009233"/>
          </a:xfrm>
        </p:spPr>
        <p:txBody>
          <a:bodyPr>
            <a:normAutofit/>
          </a:bodyPr>
          <a:lstStyle/>
          <a:p>
            <a:r>
              <a:rPr lang="en-US" sz="3360" b="1" dirty="0">
                <a:latin typeface="Arial" panose="020B0604020202020204" pitchFamily="34" charset="0"/>
                <a:cs typeface="Arial" panose="020B0604020202020204" pitchFamily="34" charset="0"/>
              </a:rPr>
              <a:t>Easterseals is Amazing – Show it Off!</a:t>
            </a:r>
          </a:p>
        </p:txBody>
      </p:sp>
      <p:pic>
        <p:nvPicPr>
          <p:cNvPr id="9" name="Picture 8">
            <a:extLst>
              <a:ext uri="{FF2B5EF4-FFF2-40B4-BE49-F238E27FC236}">
                <a16:creationId xmlns:a16="http://schemas.microsoft.com/office/drawing/2014/main" id="{6699A4E7-85A6-45BC-98FE-D885DC8733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1811" y="6219793"/>
            <a:ext cx="1355462" cy="530192"/>
          </a:xfrm>
          <a:prstGeom prst="rect">
            <a:avLst/>
          </a:prstGeom>
        </p:spPr>
      </p:pic>
      <p:sp>
        <p:nvSpPr>
          <p:cNvPr id="6" name="TextBox 5">
            <a:extLst>
              <a:ext uri="{FF2B5EF4-FFF2-40B4-BE49-F238E27FC236}">
                <a16:creationId xmlns:a16="http://schemas.microsoft.com/office/drawing/2014/main" id="{F205A3AD-35FA-47DA-8941-C68C5A822A5F}"/>
              </a:ext>
            </a:extLst>
          </p:cNvPr>
          <p:cNvSpPr txBox="1"/>
          <p:nvPr/>
        </p:nvSpPr>
        <p:spPr>
          <a:xfrm>
            <a:off x="887153" y="1037481"/>
            <a:ext cx="10793218" cy="3693319"/>
          </a:xfrm>
          <a:prstGeom prst="rect">
            <a:avLst/>
          </a:prstGeom>
          <a:noFill/>
        </p:spPr>
        <p:txBody>
          <a:bodyPr wrap="square" rtlCol="0">
            <a:spAutoFit/>
          </a:bodyPr>
          <a:lstStyle/>
          <a:p>
            <a:pPr marL="285750" indent="-285750">
              <a:buFont typeface="Arial" panose="020B0604020202020204" pitchFamily="34" charset="0"/>
              <a:buChar char="•"/>
            </a:pPr>
            <a:r>
              <a:rPr lang="en-US" sz="3600" dirty="0"/>
              <a:t>Create an outlet to identify potential stories from staff</a:t>
            </a:r>
          </a:p>
          <a:p>
            <a:pPr marL="285750" indent="-285750">
              <a:buFont typeface="Arial" panose="020B0604020202020204" pitchFamily="34" charset="0"/>
              <a:buChar char="•"/>
            </a:pPr>
            <a:r>
              <a:rPr lang="en-US" sz="3600" dirty="0"/>
              <a:t>Keep blogs, newsletters, social posts and updates current and relevant – stories may find you</a:t>
            </a:r>
          </a:p>
          <a:p>
            <a:pPr marL="285750" indent="-285750">
              <a:buFont typeface="Arial" panose="020B0604020202020204" pitchFamily="34" charset="0"/>
              <a:buChar char="•"/>
            </a:pPr>
            <a:r>
              <a:rPr lang="en-US" sz="3600" dirty="0"/>
              <a:t>Keep a library of photos and videos</a:t>
            </a:r>
          </a:p>
          <a:p>
            <a:pPr marL="285750" indent="-285750">
              <a:buFont typeface="Arial" panose="020B0604020202020204" pitchFamily="34" charset="0"/>
              <a:buChar char="•"/>
            </a:pPr>
            <a:r>
              <a:rPr lang="en-US" sz="3600" dirty="0"/>
              <a:t>Promote events and activities</a:t>
            </a:r>
          </a:p>
          <a:p>
            <a:pPr marL="285750" indent="-285750">
              <a:buFont typeface="Arial" panose="020B0604020202020204" pitchFamily="34" charset="0"/>
              <a:buChar char="•"/>
            </a:pPr>
            <a:r>
              <a:rPr lang="en-US" sz="3600" dirty="0"/>
              <a:t>Consider any “show and tell” stories</a:t>
            </a:r>
          </a:p>
          <a:p>
            <a:endParaRPr lang="en-US" dirty="0"/>
          </a:p>
        </p:txBody>
      </p:sp>
      <p:sp>
        <p:nvSpPr>
          <p:cNvPr id="7" name="TextBox 6">
            <a:extLst>
              <a:ext uri="{FF2B5EF4-FFF2-40B4-BE49-F238E27FC236}">
                <a16:creationId xmlns:a16="http://schemas.microsoft.com/office/drawing/2014/main" id="{5DDADD4F-F8E6-433E-BF44-36F9BE996393}"/>
              </a:ext>
            </a:extLst>
          </p:cNvPr>
          <p:cNvSpPr txBox="1"/>
          <p:nvPr/>
        </p:nvSpPr>
        <p:spPr>
          <a:xfrm>
            <a:off x="794657" y="5225142"/>
            <a:ext cx="10793218" cy="830997"/>
          </a:xfrm>
          <a:prstGeom prst="rect">
            <a:avLst/>
          </a:prstGeom>
          <a:solidFill>
            <a:schemeClr val="accent2"/>
          </a:solidFill>
        </p:spPr>
        <p:txBody>
          <a:bodyPr wrap="square" rtlCol="0">
            <a:spAutoFit/>
          </a:bodyPr>
          <a:lstStyle/>
          <a:p>
            <a:r>
              <a:rPr lang="en-US" sz="4800" dirty="0">
                <a:solidFill>
                  <a:schemeClr val="bg1"/>
                </a:solidFill>
              </a:rPr>
              <a:t>People want good stories; we have them!</a:t>
            </a:r>
          </a:p>
        </p:txBody>
      </p:sp>
    </p:spTree>
    <p:extLst>
      <p:ext uri="{BB962C8B-B14F-4D97-AF65-F5344CB8AC3E}">
        <p14:creationId xmlns:p14="http://schemas.microsoft.com/office/powerpoint/2010/main" val="673057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0266110" y="316807"/>
            <a:ext cx="1038736" cy="1090789"/>
          </a:xfrm>
        </p:spPr>
        <p:txBody>
          <a:bodyPr>
            <a:normAutofit/>
          </a:bodyPr>
          <a:lstStyle/>
          <a:p>
            <a:pPr marL="0" marR="0" lvl="0" indent="0" algn="l" defTabSz="914400" rtl="0" eaLnBrk="1" fontAlgn="auto" latinLnBrk="0" hangingPunct="1">
              <a:lnSpc>
                <a:spcPct val="100000"/>
              </a:lnSpc>
              <a:spcBef>
                <a:spcPts val="0"/>
              </a:spcBef>
              <a:spcAft>
                <a:spcPts val="720"/>
              </a:spcAft>
              <a:buClrTx/>
              <a:buSzTx/>
              <a:buFontTx/>
              <a:buNone/>
              <a:tabLst/>
              <a:defRPr/>
            </a:pPr>
            <a:fld id="{2EF00467-2C26-C343-9763-9BDDADED9A2F}" type="slidenum">
              <a:rPr kumimoji="0" lang="en-US" sz="700" b="0" i="0" u="none" strike="noStrike" kern="1200" cap="none" spc="300" normalizeH="0" baseline="0" noProof="0">
                <a:ln>
                  <a:noFill/>
                </a:ln>
                <a:solidFill>
                  <a:srgbClr val="FFFFFF"/>
                </a:solidFill>
                <a:effectLst/>
                <a:uLnTx/>
                <a:uFillTx/>
                <a:latin typeface="Arial" charset="0"/>
                <a:cs typeface="Arial" charset="0"/>
              </a:rPr>
              <a:pPr marL="0" marR="0" lvl="0" indent="0" algn="l" defTabSz="914400" rtl="0" eaLnBrk="1" fontAlgn="auto" latinLnBrk="0" hangingPunct="1">
                <a:lnSpc>
                  <a:spcPct val="100000"/>
                </a:lnSpc>
                <a:spcBef>
                  <a:spcPts val="0"/>
                </a:spcBef>
                <a:spcAft>
                  <a:spcPts val="720"/>
                </a:spcAft>
                <a:buClrTx/>
                <a:buSzTx/>
                <a:buFontTx/>
                <a:buNone/>
                <a:tabLst/>
                <a:defRPr/>
              </a:pPr>
              <a:t>18</a:t>
            </a:fld>
            <a:endParaRPr kumimoji="0" lang="en-US" sz="700" b="0" i="0" u="none" strike="noStrike" kern="1200" cap="none" spc="300" normalizeH="0" baseline="0" noProof="0" dirty="0">
              <a:ln>
                <a:noFill/>
              </a:ln>
              <a:solidFill>
                <a:srgbClr val="FFFFFF"/>
              </a:solidFill>
              <a:effectLst/>
              <a:uLnTx/>
              <a:uFillTx/>
              <a:latin typeface="Arial" charset="0"/>
              <a:cs typeface="Arial" charset="0"/>
            </a:endParaRPr>
          </a:p>
        </p:txBody>
      </p:sp>
      <p:sp>
        <p:nvSpPr>
          <p:cNvPr id="15" name="Title 1">
            <a:extLst>
              <a:ext uri="{FF2B5EF4-FFF2-40B4-BE49-F238E27FC236}">
                <a16:creationId xmlns:a16="http://schemas.microsoft.com/office/drawing/2014/main" id="{0E7DD859-D6E8-470D-B812-D75C1A56155C}"/>
              </a:ext>
            </a:extLst>
          </p:cNvPr>
          <p:cNvSpPr>
            <a:spLocks noGrp="1"/>
          </p:cNvSpPr>
          <p:nvPr>
            <p:ph type="title"/>
          </p:nvPr>
        </p:nvSpPr>
        <p:spPr>
          <a:xfrm>
            <a:off x="1136527" y="237493"/>
            <a:ext cx="9918945" cy="1009233"/>
          </a:xfrm>
        </p:spPr>
        <p:txBody>
          <a:bodyPr>
            <a:normAutofit/>
          </a:bodyPr>
          <a:lstStyle/>
          <a:p>
            <a:r>
              <a:rPr lang="en-US" sz="3360" b="1" dirty="0">
                <a:latin typeface="Arial" panose="020B0604020202020204" pitchFamily="34" charset="0"/>
                <a:cs typeface="Arial" panose="020B0604020202020204" pitchFamily="34" charset="0"/>
              </a:rPr>
              <a:t>Be Prepared for a Story</a:t>
            </a:r>
          </a:p>
        </p:txBody>
      </p:sp>
      <p:pic>
        <p:nvPicPr>
          <p:cNvPr id="9" name="Picture 8">
            <a:extLst>
              <a:ext uri="{FF2B5EF4-FFF2-40B4-BE49-F238E27FC236}">
                <a16:creationId xmlns:a16="http://schemas.microsoft.com/office/drawing/2014/main" id="{6699A4E7-85A6-45BC-98FE-D885DC8733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1811" y="6219793"/>
            <a:ext cx="1355462" cy="530192"/>
          </a:xfrm>
          <a:prstGeom prst="rect">
            <a:avLst/>
          </a:prstGeom>
        </p:spPr>
      </p:pic>
      <p:sp>
        <p:nvSpPr>
          <p:cNvPr id="6" name="TextBox 5">
            <a:extLst>
              <a:ext uri="{FF2B5EF4-FFF2-40B4-BE49-F238E27FC236}">
                <a16:creationId xmlns:a16="http://schemas.microsoft.com/office/drawing/2014/main" id="{F205A3AD-35FA-47DA-8941-C68C5A822A5F}"/>
              </a:ext>
            </a:extLst>
          </p:cNvPr>
          <p:cNvSpPr txBox="1"/>
          <p:nvPr/>
        </p:nvSpPr>
        <p:spPr>
          <a:xfrm>
            <a:off x="887153" y="1037481"/>
            <a:ext cx="10793218" cy="4247317"/>
          </a:xfrm>
          <a:prstGeom prst="rect">
            <a:avLst/>
          </a:prstGeom>
          <a:noFill/>
        </p:spPr>
        <p:txBody>
          <a:bodyPr wrap="square" rtlCol="0">
            <a:spAutoFit/>
          </a:bodyPr>
          <a:lstStyle/>
          <a:p>
            <a:pPr marL="285750" indent="-285750">
              <a:buFont typeface="Arial" panose="020B0604020202020204" pitchFamily="34" charset="0"/>
              <a:buChar char="•"/>
            </a:pPr>
            <a:r>
              <a:rPr lang="en-US" sz="3600" dirty="0"/>
              <a:t>Identify staff members in program areas for interviews</a:t>
            </a:r>
          </a:p>
          <a:p>
            <a:pPr marL="285750" indent="-285750">
              <a:buFont typeface="Arial" panose="020B0604020202020204" pitchFamily="34" charset="0"/>
              <a:buChar char="•"/>
            </a:pPr>
            <a:r>
              <a:rPr lang="en-US" sz="3600" dirty="0"/>
              <a:t>Identify program participants, board members, partners who may be able to share their experiences</a:t>
            </a:r>
          </a:p>
          <a:p>
            <a:pPr marL="285750" indent="-285750">
              <a:buFont typeface="Arial" panose="020B0604020202020204" pitchFamily="34" charset="0"/>
              <a:buChar char="•"/>
            </a:pPr>
            <a:r>
              <a:rPr lang="en-US" sz="3600" dirty="0"/>
              <a:t>Have photo releases in place; consider “ambient” photo releases</a:t>
            </a:r>
          </a:p>
          <a:p>
            <a:pPr marL="285750" indent="-285750">
              <a:buFont typeface="Arial" panose="020B0604020202020204" pitchFamily="34" charset="0"/>
              <a:buChar char="•"/>
            </a:pPr>
            <a:r>
              <a:rPr lang="en-US" sz="3600" dirty="0"/>
              <a:t>Identify a staff member who can coordinate, facilitate any media event</a:t>
            </a:r>
          </a:p>
          <a:p>
            <a:pPr marL="285750" indent="-285750">
              <a:buFont typeface="Arial" panose="020B0604020202020204" pitchFamily="34" charset="0"/>
              <a:buChar char="•"/>
            </a:pPr>
            <a:endParaRPr lang="en-US" dirty="0"/>
          </a:p>
        </p:txBody>
      </p:sp>
      <p:sp>
        <p:nvSpPr>
          <p:cNvPr id="7" name="TextBox 6">
            <a:extLst>
              <a:ext uri="{FF2B5EF4-FFF2-40B4-BE49-F238E27FC236}">
                <a16:creationId xmlns:a16="http://schemas.microsoft.com/office/drawing/2014/main" id="{5FB6EFF8-B373-446A-BDA5-E6E0BEB1A4C1}"/>
              </a:ext>
            </a:extLst>
          </p:cNvPr>
          <p:cNvSpPr txBox="1"/>
          <p:nvPr/>
        </p:nvSpPr>
        <p:spPr>
          <a:xfrm>
            <a:off x="794657" y="5435798"/>
            <a:ext cx="10793218" cy="769441"/>
          </a:xfrm>
          <a:prstGeom prst="rect">
            <a:avLst/>
          </a:prstGeom>
          <a:solidFill>
            <a:schemeClr val="accent2"/>
          </a:solidFill>
        </p:spPr>
        <p:txBody>
          <a:bodyPr wrap="square" rtlCol="0">
            <a:spAutoFit/>
          </a:bodyPr>
          <a:lstStyle/>
          <a:p>
            <a:r>
              <a:rPr lang="en-US" sz="4400" dirty="0">
                <a:solidFill>
                  <a:schemeClr val="bg1"/>
                </a:solidFill>
              </a:rPr>
              <a:t>If you pass on a story, someone else won’t!</a:t>
            </a:r>
          </a:p>
        </p:txBody>
      </p:sp>
    </p:spTree>
    <p:extLst>
      <p:ext uri="{BB962C8B-B14F-4D97-AF65-F5344CB8AC3E}">
        <p14:creationId xmlns:p14="http://schemas.microsoft.com/office/powerpoint/2010/main" val="8873142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0266110" y="316807"/>
            <a:ext cx="1038736" cy="1090789"/>
          </a:xfrm>
        </p:spPr>
        <p:txBody>
          <a:bodyPr>
            <a:normAutofit/>
          </a:bodyPr>
          <a:lstStyle/>
          <a:p>
            <a:pPr marL="0" marR="0" lvl="0" indent="0" algn="l" defTabSz="914400" rtl="0" eaLnBrk="1" fontAlgn="auto" latinLnBrk="0" hangingPunct="1">
              <a:lnSpc>
                <a:spcPct val="100000"/>
              </a:lnSpc>
              <a:spcBef>
                <a:spcPts val="0"/>
              </a:spcBef>
              <a:spcAft>
                <a:spcPts val="720"/>
              </a:spcAft>
              <a:buClrTx/>
              <a:buSzTx/>
              <a:buFontTx/>
              <a:buNone/>
              <a:tabLst/>
              <a:defRPr/>
            </a:pPr>
            <a:fld id="{2EF00467-2C26-C343-9763-9BDDADED9A2F}" type="slidenum">
              <a:rPr kumimoji="0" lang="en-US" sz="700" b="0" i="0" u="none" strike="noStrike" kern="1200" cap="none" spc="300" normalizeH="0" baseline="0" noProof="0">
                <a:ln>
                  <a:noFill/>
                </a:ln>
                <a:solidFill>
                  <a:srgbClr val="FFFFFF"/>
                </a:solidFill>
                <a:effectLst/>
                <a:uLnTx/>
                <a:uFillTx/>
                <a:latin typeface="Arial" charset="0"/>
                <a:cs typeface="Arial" charset="0"/>
              </a:rPr>
              <a:pPr marL="0" marR="0" lvl="0" indent="0" algn="l" defTabSz="914400" rtl="0" eaLnBrk="1" fontAlgn="auto" latinLnBrk="0" hangingPunct="1">
                <a:lnSpc>
                  <a:spcPct val="100000"/>
                </a:lnSpc>
                <a:spcBef>
                  <a:spcPts val="0"/>
                </a:spcBef>
                <a:spcAft>
                  <a:spcPts val="720"/>
                </a:spcAft>
                <a:buClrTx/>
                <a:buSzTx/>
                <a:buFontTx/>
                <a:buNone/>
                <a:tabLst/>
                <a:defRPr/>
              </a:pPr>
              <a:t>19</a:t>
            </a:fld>
            <a:endParaRPr kumimoji="0" lang="en-US" sz="700" b="0" i="0" u="none" strike="noStrike" kern="1200" cap="none" spc="300" normalizeH="0" baseline="0" noProof="0" dirty="0">
              <a:ln>
                <a:noFill/>
              </a:ln>
              <a:solidFill>
                <a:srgbClr val="FFFFFF"/>
              </a:solidFill>
              <a:effectLst/>
              <a:uLnTx/>
              <a:uFillTx/>
              <a:latin typeface="Arial" charset="0"/>
              <a:cs typeface="Arial" charset="0"/>
            </a:endParaRPr>
          </a:p>
        </p:txBody>
      </p:sp>
      <p:sp>
        <p:nvSpPr>
          <p:cNvPr id="15" name="Title 1">
            <a:extLst>
              <a:ext uri="{FF2B5EF4-FFF2-40B4-BE49-F238E27FC236}">
                <a16:creationId xmlns:a16="http://schemas.microsoft.com/office/drawing/2014/main" id="{0E7DD859-D6E8-470D-B812-D75C1A56155C}"/>
              </a:ext>
            </a:extLst>
          </p:cNvPr>
          <p:cNvSpPr>
            <a:spLocks noGrp="1"/>
          </p:cNvSpPr>
          <p:nvPr>
            <p:ph type="title"/>
          </p:nvPr>
        </p:nvSpPr>
        <p:spPr>
          <a:xfrm>
            <a:off x="1136527" y="237493"/>
            <a:ext cx="9918945" cy="1009233"/>
          </a:xfrm>
        </p:spPr>
        <p:txBody>
          <a:bodyPr>
            <a:normAutofit/>
          </a:bodyPr>
          <a:lstStyle/>
          <a:p>
            <a:r>
              <a:rPr lang="en-US" sz="3360" b="1" dirty="0">
                <a:latin typeface="Arial" panose="020B0604020202020204" pitchFamily="34" charset="0"/>
                <a:cs typeface="Arial" panose="020B0604020202020204" pitchFamily="34" charset="0"/>
              </a:rPr>
              <a:t>You Got It; Now What?</a:t>
            </a:r>
          </a:p>
        </p:txBody>
      </p:sp>
      <p:pic>
        <p:nvPicPr>
          <p:cNvPr id="9" name="Picture 8">
            <a:extLst>
              <a:ext uri="{FF2B5EF4-FFF2-40B4-BE49-F238E27FC236}">
                <a16:creationId xmlns:a16="http://schemas.microsoft.com/office/drawing/2014/main" id="{6699A4E7-85A6-45BC-98FE-D885DC8733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1811" y="6219793"/>
            <a:ext cx="1355462" cy="530192"/>
          </a:xfrm>
          <a:prstGeom prst="rect">
            <a:avLst/>
          </a:prstGeom>
        </p:spPr>
      </p:pic>
      <p:sp>
        <p:nvSpPr>
          <p:cNvPr id="6" name="TextBox 5">
            <a:extLst>
              <a:ext uri="{FF2B5EF4-FFF2-40B4-BE49-F238E27FC236}">
                <a16:creationId xmlns:a16="http://schemas.microsoft.com/office/drawing/2014/main" id="{F205A3AD-35FA-47DA-8941-C68C5A822A5F}"/>
              </a:ext>
            </a:extLst>
          </p:cNvPr>
          <p:cNvSpPr txBox="1"/>
          <p:nvPr/>
        </p:nvSpPr>
        <p:spPr>
          <a:xfrm>
            <a:off x="887153" y="1037481"/>
            <a:ext cx="10793218" cy="4247317"/>
          </a:xfrm>
          <a:prstGeom prst="rect">
            <a:avLst/>
          </a:prstGeom>
          <a:noFill/>
        </p:spPr>
        <p:txBody>
          <a:bodyPr wrap="square" rtlCol="0">
            <a:spAutoFit/>
          </a:bodyPr>
          <a:lstStyle/>
          <a:p>
            <a:pPr marL="285750" indent="-285750">
              <a:buFont typeface="Arial" panose="020B0604020202020204" pitchFamily="34" charset="0"/>
              <a:buChar char="•"/>
            </a:pPr>
            <a:r>
              <a:rPr lang="en-US" sz="3600" dirty="0"/>
              <a:t>Provide talking points for interviews</a:t>
            </a:r>
          </a:p>
          <a:p>
            <a:pPr marL="285750" indent="-285750">
              <a:buFont typeface="Arial" panose="020B0604020202020204" pitchFamily="34" charset="0"/>
              <a:buChar char="•"/>
            </a:pPr>
            <a:r>
              <a:rPr lang="en-US" sz="3600" dirty="0"/>
              <a:t>Provide agency info, photos, videos to reporters</a:t>
            </a:r>
          </a:p>
          <a:p>
            <a:pPr marL="285750" indent="-285750">
              <a:buFont typeface="Arial" panose="020B0604020202020204" pitchFamily="34" charset="0"/>
              <a:buChar char="•"/>
            </a:pPr>
            <a:r>
              <a:rPr lang="en-US" sz="3600" dirty="0"/>
              <a:t>Make it easy for the media</a:t>
            </a:r>
          </a:p>
          <a:p>
            <a:pPr marL="285750" indent="-285750">
              <a:buFont typeface="Arial" panose="020B0604020202020204" pitchFamily="34" charset="0"/>
              <a:buChar char="•"/>
            </a:pPr>
            <a:r>
              <a:rPr lang="en-US" sz="3600" dirty="0"/>
              <a:t>Keep media connection for future stories</a:t>
            </a:r>
          </a:p>
          <a:p>
            <a:pPr marL="285750" indent="-285750">
              <a:buFont typeface="Arial" panose="020B0604020202020204" pitchFamily="34" charset="0"/>
              <a:buChar char="•"/>
            </a:pPr>
            <a:r>
              <a:rPr lang="en-US" sz="3600" dirty="0"/>
              <a:t>Share the story after it takes place</a:t>
            </a:r>
          </a:p>
          <a:p>
            <a:pPr marL="285750" indent="-285750">
              <a:buFont typeface="Arial" panose="020B0604020202020204" pitchFamily="34" charset="0"/>
              <a:buChar char="•"/>
            </a:pPr>
            <a:r>
              <a:rPr lang="en-US" sz="3600" dirty="0"/>
              <a:t>Thank everyone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2" name="TextBox 1">
            <a:extLst>
              <a:ext uri="{FF2B5EF4-FFF2-40B4-BE49-F238E27FC236}">
                <a16:creationId xmlns:a16="http://schemas.microsoft.com/office/drawing/2014/main" id="{838374F3-92FA-4229-9787-A0919EDA0FC6}"/>
              </a:ext>
            </a:extLst>
          </p:cNvPr>
          <p:cNvSpPr txBox="1"/>
          <p:nvPr/>
        </p:nvSpPr>
        <p:spPr>
          <a:xfrm>
            <a:off x="794657" y="5094514"/>
            <a:ext cx="10793218" cy="830997"/>
          </a:xfrm>
          <a:prstGeom prst="rect">
            <a:avLst/>
          </a:prstGeom>
          <a:solidFill>
            <a:schemeClr val="accent2"/>
          </a:solidFill>
        </p:spPr>
        <p:txBody>
          <a:bodyPr wrap="square" rtlCol="0">
            <a:spAutoFit/>
          </a:bodyPr>
          <a:lstStyle/>
          <a:p>
            <a:r>
              <a:rPr lang="en-US" sz="4800" dirty="0">
                <a:solidFill>
                  <a:schemeClr val="bg1"/>
                </a:solidFill>
              </a:rPr>
              <a:t>Have a Plan B ready to implement!</a:t>
            </a:r>
          </a:p>
        </p:txBody>
      </p:sp>
    </p:spTree>
    <p:extLst>
      <p:ext uri="{BB962C8B-B14F-4D97-AF65-F5344CB8AC3E}">
        <p14:creationId xmlns:p14="http://schemas.microsoft.com/office/powerpoint/2010/main" val="21430482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4" cstate="screen">
            <a:alphaModFix amt="13000"/>
            <a:extLst>
              <a:ext uri="{28A0092B-C50C-407E-A947-70E740481C1C}">
                <a14:useLocalDpi xmlns:a14="http://schemas.microsoft.com/office/drawing/2010/main"/>
              </a:ext>
            </a:extLst>
          </a:blip>
          <a:srcRect r="-6136"/>
          <a:stretch/>
        </p:blipFill>
        <p:spPr>
          <a:xfrm>
            <a:off x="0" y="126189"/>
            <a:ext cx="12192000" cy="6858000"/>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3073" y="317904"/>
            <a:ext cx="487730" cy="484844"/>
          </a:xfrm>
          <a:prstGeom prst="rect">
            <a:avLst/>
          </a:prstGeom>
        </p:spPr>
      </p:pic>
      <p:pic>
        <p:nvPicPr>
          <p:cNvPr id="4" name="Picture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46955" y="5656814"/>
            <a:ext cx="2241349" cy="876710"/>
          </a:xfrm>
          <a:prstGeom prst="rect">
            <a:avLst/>
          </a:prstGeom>
        </p:spPr>
      </p:pic>
      <p:sp>
        <p:nvSpPr>
          <p:cNvPr id="7" name="TextBox 6"/>
          <p:cNvSpPr txBox="1"/>
          <p:nvPr/>
        </p:nvSpPr>
        <p:spPr>
          <a:xfrm>
            <a:off x="285145" y="3229186"/>
            <a:ext cx="11503159" cy="1865126"/>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lang="en-US" sz="4800" spc="-150" dirty="0">
                <a:solidFill>
                  <a:srgbClr val="FFFFFF"/>
                </a:solidFill>
                <a:latin typeface="Arial" charset="0"/>
                <a:ea typeface="Arial" charset="0"/>
                <a:cs typeface="Arial" charset="0"/>
              </a:rPr>
              <a:t>Increasing awareness of our brand, </a:t>
            </a:r>
          </a:p>
          <a:p>
            <a:pPr marL="0" marR="0" lvl="0" indent="0" algn="l" defTabSz="914400" rtl="0" eaLnBrk="1" fontAlgn="auto" latinLnBrk="0" hangingPunct="1">
              <a:lnSpc>
                <a:spcPct val="80000"/>
              </a:lnSpc>
              <a:spcBef>
                <a:spcPts val="0"/>
              </a:spcBef>
              <a:spcAft>
                <a:spcPts val="0"/>
              </a:spcAft>
              <a:buClrTx/>
              <a:buSzTx/>
              <a:buFontTx/>
              <a:buNone/>
              <a:tabLst/>
              <a:defRPr/>
            </a:pPr>
            <a:r>
              <a:rPr lang="en-US" sz="4800" spc="-150" dirty="0">
                <a:solidFill>
                  <a:srgbClr val="FFFFFF"/>
                </a:solidFill>
                <a:latin typeface="Arial" charset="0"/>
                <a:ea typeface="Arial" charset="0"/>
                <a:cs typeface="Arial" charset="0"/>
              </a:rPr>
              <a:t>our relevance, and our impact </a:t>
            </a:r>
          </a:p>
          <a:p>
            <a:pPr marL="0" marR="0" lvl="0" indent="0" algn="l" defTabSz="914400" rtl="0" eaLnBrk="1" fontAlgn="auto" latinLnBrk="0" hangingPunct="1">
              <a:lnSpc>
                <a:spcPct val="80000"/>
              </a:lnSpc>
              <a:spcBef>
                <a:spcPts val="0"/>
              </a:spcBef>
              <a:spcAft>
                <a:spcPts val="0"/>
              </a:spcAft>
              <a:buClrTx/>
              <a:buSzTx/>
              <a:buFontTx/>
              <a:buNone/>
              <a:tabLst/>
              <a:defRPr/>
            </a:pPr>
            <a:r>
              <a:rPr lang="en-US" sz="4800" spc="-150" dirty="0">
                <a:solidFill>
                  <a:srgbClr val="FFFFFF"/>
                </a:solidFill>
                <a:latin typeface="Arial" charset="0"/>
                <a:ea typeface="Arial" charset="0"/>
                <a:cs typeface="Arial" charset="0"/>
              </a:rPr>
              <a:t>through earned media placements</a:t>
            </a:r>
            <a:endParaRPr kumimoji="0" lang="en-US" sz="4800" b="0" i="0" u="none" strike="noStrike" kern="1200" cap="none" spc="-150" normalizeH="0" baseline="0" noProof="0" dirty="0">
              <a:ln>
                <a:noFill/>
              </a:ln>
              <a:solidFill>
                <a:srgbClr val="FFFFFF"/>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518587580"/>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0266110" y="316807"/>
            <a:ext cx="1038736" cy="1090789"/>
          </a:xfrm>
        </p:spPr>
        <p:txBody>
          <a:bodyPr>
            <a:normAutofit/>
          </a:bodyPr>
          <a:lstStyle/>
          <a:p>
            <a:pPr marL="0" marR="0" lvl="0" indent="0" algn="l" defTabSz="914400" rtl="0" eaLnBrk="1" fontAlgn="auto" latinLnBrk="0" hangingPunct="1">
              <a:lnSpc>
                <a:spcPct val="100000"/>
              </a:lnSpc>
              <a:spcBef>
                <a:spcPts val="0"/>
              </a:spcBef>
              <a:spcAft>
                <a:spcPts val="720"/>
              </a:spcAft>
              <a:buClrTx/>
              <a:buSzTx/>
              <a:buFontTx/>
              <a:buNone/>
              <a:tabLst/>
              <a:defRPr/>
            </a:pPr>
            <a:fld id="{2EF00467-2C26-C343-9763-9BDDADED9A2F}" type="slidenum">
              <a:rPr kumimoji="0" lang="en-US" sz="700" b="0" i="0" u="none" strike="noStrike" kern="1200" cap="none" spc="300" normalizeH="0" baseline="0" noProof="0">
                <a:ln>
                  <a:noFill/>
                </a:ln>
                <a:solidFill>
                  <a:srgbClr val="FFFFFF"/>
                </a:solidFill>
                <a:effectLst/>
                <a:uLnTx/>
                <a:uFillTx/>
                <a:latin typeface="Arial" charset="0"/>
                <a:cs typeface="Arial" charset="0"/>
              </a:rPr>
              <a:pPr marL="0" marR="0" lvl="0" indent="0" algn="l" defTabSz="914400" rtl="0" eaLnBrk="1" fontAlgn="auto" latinLnBrk="0" hangingPunct="1">
                <a:lnSpc>
                  <a:spcPct val="100000"/>
                </a:lnSpc>
                <a:spcBef>
                  <a:spcPts val="0"/>
                </a:spcBef>
                <a:spcAft>
                  <a:spcPts val="720"/>
                </a:spcAft>
                <a:buClrTx/>
                <a:buSzTx/>
                <a:buFontTx/>
                <a:buNone/>
                <a:tabLst/>
                <a:defRPr/>
              </a:pPr>
              <a:t>20</a:t>
            </a:fld>
            <a:endParaRPr kumimoji="0" lang="en-US" sz="700" b="0" i="0" u="none" strike="noStrike" kern="1200" cap="none" spc="300" normalizeH="0" baseline="0" noProof="0" dirty="0">
              <a:ln>
                <a:noFill/>
              </a:ln>
              <a:solidFill>
                <a:srgbClr val="FFFFFF"/>
              </a:solidFill>
              <a:effectLst/>
              <a:uLnTx/>
              <a:uFillTx/>
              <a:latin typeface="Arial" charset="0"/>
              <a:cs typeface="Arial" charset="0"/>
            </a:endParaRPr>
          </a:p>
        </p:txBody>
      </p:sp>
      <p:sp>
        <p:nvSpPr>
          <p:cNvPr id="15" name="Title 1">
            <a:extLst>
              <a:ext uri="{FF2B5EF4-FFF2-40B4-BE49-F238E27FC236}">
                <a16:creationId xmlns:a16="http://schemas.microsoft.com/office/drawing/2014/main" id="{0E7DD859-D6E8-470D-B812-D75C1A56155C}"/>
              </a:ext>
            </a:extLst>
          </p:cNvPr>
          <p:cNvSpPr>
            <a:spLocks noGrp="1"/>
          </p:cNvSpPr>
          <p:nvPr>
            <p:ph type="title"/>
          </p:nvPr>
        </p:nvSpPr>
        <p:spPr>
          <a:xfrm>
            <a:off x="1136527" y="237493"/>
            <a:ext cx="9918945" cy="1009233"/>
          </a:xfrm>
        </p:spPr>
        <p:txBody>
          <a:bodyPr>
            <a:normAutofit/>
          </a:bodyPr>
          <a:lstStyle/>
          <a:p>
            <a:r>
              <a:rPr lang="en-US" sz="3360" b="1" dirty="0">
                <a:latin typeface="Arial" panose="020B0604020202020204" pitchFamily="34" charset="0"/>
                <a:cs typeface="Arial" panose="020B0604020202020204" pitchFamily="34" charset="0"/>
              </a:rPr>
              <a:t>Take into Consideration</a:t>
            </a:r>
          </a:p>
        </p:txBody>
      </p:sp>
      <p:pic>
        <p:nvPicPr>
          <p:cNvPr id="9" name="Picture 8">
            <a:extLst>
              <a:ext uri="{FF2B5EF4-FFF2-40B4-BE49-F238E27FC236}">
                <a16:creationId xmlns:a16="http://schemas.microsoft.com/office/drawing/2014/main" id="{6699A4E7-85A6-45BC-98FE-D885DC8733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1811" y="6219793"/>
            <a:ext cx="1355462" cy="530192"/>
          </a:xfrm>
          <a:prstGeom prst="rect">
            <a:avLst/>
          </a:prstGeom>
        </p:spPr>
      </p:pic>
      <p:sp>
        <p:nvSpPr>
          <p:cNvPr id="6" name="TextBox 5">
            <a:extLst>
              <a:ext uri="{FF2B5EF4-FFF2-40B4-BE49-F238E27FC236}">
                <a16:creationId xmlns:a16="http://schemas.microsoft.com/office/drawing/2014/main" id="{F205A3AD-35FA-47DA-8941-C68C5A822A5F}"/>
              </a:ext>
            </a:extLst>
          </p:cNvPr>
          <p:cNvSpPr txBox="1"/>
          <p:nvPr/>
        </p:nvSpPr>
        <p:spPr>
          <a:xfrm>
            <a:off x="887153" y="1037481"/>
            <a:ext cx="10793218" cy="2585323"/>
          </a:xfrm>
          <a:prstGeom prst="rect">
            <a:avLst/>
          </a:prstGeom>
          <a:noFill/>
        </p:spPr>
        <p:txBody>
          <a:bodyPr wrap="square" rtlCol="0">
            <a:spAutoFit/>
          </a:bodyPr>
          <a:lstStyle/>
          <a:p>
            <a:pPr marL="285750" indent="-285750">
              <a:buFont typeface="Arial" panose="020B0604020202020204" pitchFamily="34" charset="0"/>
              <a:buChar char="•"/>
            </a:pPr>
            <a:r>
              <a:rPr lang="en-US" sz="3600" dirty="0"/>
              <a:t>Explore print editorials; blogs</a:t>
            </a:r>
          </a:p>
          <a:p>
            <a:pPr marL="285750" indent="-285750">
              <a:buFont typeface="Arial" panose="020B0604020202020204" pitchFamily="34" charset="0"/>
              <a:buChar char="•"/>
            </a:pPr>
            <a:r>
              <a:rPr lang="en-US" sz="3600" dirty="0"/>
              <a:t>Connect with local papers and weekly mailers</a:t>
            </a:r>
          </a:p>
          <a:p>
            <a:pPr marL="285750" indent="-285750">
              <a:buFont typeface="Arial" panose="020B0604020202020204" pitchFamily="34" charset="0"/>
              <a:buChar char="•"/>
            </a:pPr>
            <a:r>
              <a:rPr lang="en-US" sz="3600" dirty="0"/>
              <a:t>Participate in speaker series (</a:t>
            </a:r>
            <a:r>
              <a:rPr lang="en-US" sz="3600"/>
              <a:t>when appropriate)</a:t>
            </a:r>
            <a:endParaRPr lang="en-US" sz="3600"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2" name="TextBox 1">
            <a:extLst>
              <a:ext uri="{FF2B5EF4-FFF2-40B4-BE49-F238E27FC236}">
                <a16:creationId xmlns:a16="http://schemas.microsoft.com/office/drawing/2014/main" id="{838374F3-92FA-4229-9787-A0919EDA0FC6}"/>
              </a:ext>
            </a:extLst>
          </p:cNvPr>
          <p:cNvSpPr txBox="1"/>
          <p:nvPr/>
        </p:nvSpPr>
        <p:spPr>
          <a:xfrm>
            <a:off x="701811" y="4004585"/>
            <a:ext cx="10793217" cy="2123658"/>
          </a:xfrm>
          <a:prstGeom prst="rect">
            <a:avLst/>
          </a:prstGeom>
          <a:solidFill>
            <a:schemeClr val="accent2"/>
          </a:solidFill>
        </p:spPr>
        <p:txBody>
          <a:bodyPr wrap="square" rtlCol="0">
            <a:spAutoFit/>
          </a:bodyPr>
          <a:lstStyle/>
          <a:p>
            <a:r>
              <a:rPr lang="en-US" sz="3600" dirty="0">
                <a:solidFill>
                  <a:schemeClr val="bg1"/>
                </a:solidFill>
              </a:rPr>
              <a:t>Media (TV) stories in 2021 include:</a:t>
            </a:r>
          </a:p>
          <a:p>
            <a:pPr marL="342900" indent="-342900">
              <a:buFont typeface="Arial" panose="020B0604020202020204" pitchFamily="34" charset="0"/>
              <a:buChar char="•"/>
            </a:pPr>
            <a:r>
              <a:rPr lang="en-US" sz="2400" dirty="0">
                <a:solidFill>
                  <a:schemeClr val="bg1"/>
                </a:solidFill>
              </a:rPr>
              <a:t>Assistive Technology </a:t>
            </a:r>
          </a:p>
          <a:p>
            <a:pPr marL="342900" indent="-342900">
              <a:buFont typeface="Arial" panose="020B0604020202020204" pitchFamily="34" charset="0"/>
              <a:buChar char="•"/>
            </a:pPr>
            <a:r>
              <a:rPr lang="en-US" sz="2400" dirty="0">
                <a:solidFill>
                  <a:schemeClr val="bg1"/>
                </a:solidFill>
              </a:rPr>
              <a:t>Summer Camp</a:t>
            </a:r>
          </a:p>
          <a:p>
            <a:pPr marL="342900" indent="-342900">
              <a:buFont typeface="Arial" panose="020B0604020202020204" pitchFamily="34" charset="0"/>
              <a:buChar char="•"/>
            </a:pPr>
            <a:r>
              <a:rPr lang="en-US" sz="2400" dirty="0">
                <a:solidFill>
                  <a:schemeClr val="bg1"/>
                </a:solidFill>
              </a:rPr>
              <a:t>Military and First Responders Day at the Indiana State Fair </a:t>
            </a:r>
          </a:p>
          <a:p>
            <a:pPr marL="342900" indent="-342900">
              <a:buFont typeface="Arial" panose="020B0604020202020204" pitchFamily="34" charset="0"/>
              <a:buChar char="•"/>
            </a:pPr>
            <a:r>
              <a:rPr lang="en-US" sz="2400" dirty="0">
                <a:solidFill>
                  <a:schemeClr val="bg1"/>
                </a:solidFill>
              </a:rPr>
              <a:t>Disability Employment Awareness Month</a:t>
            </a:r>
          </a:p>
        </p:txBody>
      </p:sp>
    </p:spTree>
    <p:extLst>
      <p:ext uri="{BB962C8B-B14F-4D97-AF65-F5344CB8AC3E}">
        <p14:creationId xmlns:p14="http://schemas.microsoft.com/office/powerpoint/2010/main" val="39029534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75000"/>
          </a:schemeClr>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screen">
            <a:alphaModFix amt="13000"/>
            <a:extLst>
              <a:ext uri="{28A0092B-C50C-407E-A947-70E740481C1C}">
                <a14:useLocalDpi xmlns:a14="http://schemas.microsoft.com/office/drawing/2010/main"/>
              </a:ext>
            </a:extLst>
          </a:blip>
          <a:srcRect r="-6136"/>
          <a:stretch/>
        </p:blipFill>
        <p:spPr>
          <a:xfrm>
            <a:off x="68652" y="-49180"/>
            <a:ext cx="12192000" cy="6858000"/>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3073" y="317904"/>
            <a:ext cx="487730" cy="484844"/>
          </a:xfrm>
          <a:prstGeom prst="rect">
            <a:avLst/>
          </a:prstGeom>
        </p:spPr>
      </p:pic>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46961" y="5656814"/>
            <a:ext cx="2241349" cy="876710"/>
          </a:xfrm>
          <a:prstGeom prst="rect">
            <a:avLst/>
          </a:prstGeom>
        </p:spPr>
      </p:pic>
      <p:sp>
        <p:nvSpPr>
          <p:cNvPr id="7" name="TextBox 6"/>
          <p:cNvSpPr txBox="1"/>
          <p:nvPr/>
        </p:nvSpPr>
        <p:spPr>
          <a:xfrm>
            <a:off x="413073" y="1889573"/>
            <a:ext cx="11503159" cy="4450449"/>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4800" b="0" i="0" u="none" strike="noStrike" kern="1200" cap="none" spc="-150" normalizeH="0" baseline="0" noProof="0" dirty="0">
                <a:ln>
                  <a:noFill/>
                </a:ln>
                <a:solidFill>
                  <a:srgbClr val="FFFFFF"/>
                </a:solidFill>
                <a:effectLst/>
                <a:uLnTx/>
                <a:uFillTx/>
                <a:latin typeface="Arial" charset="0"/>
                <a:ea typeface="Arial" charset="0"/>
                <a:cs typeface="Arial" charset="0"/>
              </a:rPr>
              <a:t>Questions?</a:t>
            </a:r>
          </a:p>
          <a:p>
            <a:pPr marL="0" marR="0" lvl="0" indent="0" algn="l" defTabSz="914400" rtl="0" eaLnBrk="1" fontAlgn="auto" latinLnBrk="0" hangingPunct="1">
              <a:lnSpc>
                <a:spcPct val="80000"/>
              </a:lnSpc>
              <a:spcBef>
                <a:spcPts val="0"/>
              </a:spcBef>
              <a:spcAft>
                <a:spcPts val="0"/>
              </a:spcAft>
              <a:buClrTx/>
              <a:buSzTx/>
              <a:buFontTx/>
              <a:buNone/>
              <a:tabLst/>
              <a:defRPr/>
            </a:pPr>
            <a:endParaRPr lang="en-US" sz="4800" spc="-150" dirty="0">
              <a:solidFill>
                <a:srgbClr val="FFFFFF"/>
              </a:solidFill>
              <a:latin typeface="Arial" charset="0"/>
              <a:ea typeface="Arial" charset="0"/>
              <a:cs typeface="Arial" charset="0"/>
            </a:endParaRPr>
          </a:p>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4800" b="0" i="0" u="none" strike="noStrike" kern="1200" cap="none" spc="-150" normalizeH="0" baseline="0" noProof="0" dirty="0">
              <a:ln>
                <a:noFill/>
              </a:ln>
              <a:solidFill>
                <a:srgbClr val="FFFFFF"/>
              </a:solidFill>
              <a:effectLst/>
              <a:uLnTx/>
              <a:uFillTx/>
              <a:latin typeface="Arial" charset="0"/>
              <a:ea typeface="Arial" charset="0"/>
              <a:cs typeface="Arial" charset="0"/>
            </a:endParaRP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4800" b="0" i="0" u="none" strike="noStrike" kern="1200" cap="none" spc="-150" normalizeH="0" baseline="0" noProof="0" dirty="0">
                <a:ln>
                  <a:noFill/>
                </a:ln>
                <a:solidFill>
                  <a:srgbClr val="FFFFFF"/>
                </a:solidFill>
                <a:effectLst/>
                <a:uLnTx/>
                <a:uFillTx/>
                <a:latin typeface="Arial" charset="0"/>
                <a:ea typeface="Arial" charset="0"/>
                <a:cs typeface="Arial" charset="0"/>
              </a:rPr>
              <a:t>Thank You!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150" normalizeH="0" baseline="0" noProof="0" dirty="0">
              <a:ln>
                <a:noFill/>
              </a:ln>
              <a:solidFill>
                <a:srgbClr val="FFFFFF"/>
              </a:solidFill>
              <a:effectLst/>
              <a:uLnTx/>
              <a:uFillTx/>
              <a:latin typeface="Arial" charset="0"/>
              <a:ea typeface="Arial" charset="0"/>
              <a:cs typeface="Arial" charset="0"/>
            </a:endParaRP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sz="5400" b="0" i="0" u="none" strike="noStrike" kern="1200" cap="none" spc="-150" normalizeH="0" baseline="0" noProof="0" dirty="0">
              <a:ln>
                <a:noFill/>
              </a:ln>
              <a:solidFill>
                <a:srgbClr val="FFFFFF"/>
              </a:solidFill>
              <a:effectLst/>
              <a:uLnTx/>
              <a:uFillTx/>
              <a:latin typeface="Arial" charset="0"/>
              <a:ea typeface="Arial" charset="0"/>
              <a:cs typeface="Arial" charset="0"/>
            </a:endParaRP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sz="4800" b="0" i="0" u="none" strike="noStrike" kern="1200" cap="none" spc="-150" normalizeH="0" baseline="0" noProof="0" dirty="0">
              <a:ln>
                <a:noFill/>
              </a:ln>
              <a:solidFill>
                <a:srgbClr val="FFFFFF"/>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7421880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E3AE7-648B-454A-A042-CEFE4C2E4458}"/>
              </a:ext>
            </a:extLst>
          </p:cNvPr>
          <p:cNvSpPr>
            <a:spLocks noGrp="1"/>
          </p:cNvSpPr>
          <p:nvPr>
            <p:ph type="title"/>
          </p:nvPr>
        </p:nvSpPr>
        <p:spPr>
          <a:xfrm>
            <a:off x="1055535" y="300964"/>
            <a:ext cx="11375136" cy="539496"/>
          </a:xfrm>
        </p:spPr>
        <p:txBody>
          <a:bodyPr/>
          <a:lstStyle/>
          <a:p>
            <a:r>
              <a:rPr lang="en-US" sz="3200" dirty="0"/>
              <a:t>Leveraging current events and issues to generate coverage </a:t>
            </a:r>
            <a:br>
              <a:rPr lang="en-US" sz="3200" dirty="0"/>
            </a:br>
            <a:r>
              <a:rPr lang="en-US" sz="3200" dirty="0"/>
              <a:t>around our advocacy, services, and impact </a:t>
            </a:r>
          </a:p>
        </p:txBody>
      </p:sp>
      <p:sp>
        <p:nvSpPr>
          <p:cNvPr id="3" name="Content Placeholder 2">
            <a:extLst>
              <a:ext uri="{FF2B5EF4-FFF2-40B4-BE49-F238E27FC236}">
                <a16:creationId xmlns:a16="http://schemas.microsoft.com/office/drawing/2014/main" id="{D75139BB-46D7-4261-B1C5-6C1557DA77A9}"/>
              </a:ext>
            </a:extLst>
          </p:cNvPr>
          <p:cNvSpPr>
            <a:spLocks noGrp="1"/>
          </p:cNvSpPr>
          <p:nvPr>
            <p:ph idx="1"/>
          </p:nvPr>
        </p:nvSpPr>
        <p:spPr/>
        <p:txBody>
          <a:bodyPr/>
          <a:lstStyle/>
          <a:p>
            <a:r>
              <a:rPr lang="en-US" sz="1600" dirty="0"/>
              <a:t>Equity, inclusion, and access for people with disabilities, families, and communities</a:t>
            </a:r>
          </a:p>
          <a:p>
            <a:pPr marL="0" indent="0">
              <a:buNone/>
            </a:pPr>
            <a:endParaRPr lang="en-US" sz="1600" dirty="0"/>
          </a:p>
          <a:p>
            <a:r>
              <a:rPr lang="en-US" sz="1600" dirty="0"/>
              <a:t>Current issues and potential opportunities 										</a:t>
            </a:r>
          </a:p>
          <a:p>
            <a:pPr lvl="1"/>
            <a:r>
              <a:rPr lang="en-US" sz="1600" dirty="0"/>
              <a:t>HCBS funding</a:t>
            </a:r>
          </a:p>
          <a:p>
            <a:pPr lvl="2"/>
            <a:r>
              <a:rPr lang="en-US" sz="1600" dirty="0"/>
              <a:t>Story telling after bill passes; impact on people you serve</a:t>
            </a:r>
          </a:p>
          <a:p>
            <a:pPr lvl="1"/>
            <a:r>
              <a:rPr lang="en-US" sz="1600" dirty="0"/>
              <a:t>Employment crisis</a:t>
            </a:r>
          </a:p>
          <a:p>
            <a:pPr lvl="1"/>
            <a:r>
              <a:rPr lang="en-US" sz="1600" dirty="0"/>
              <a:t>Mental health needs</a:t>
            </a:r>
          </a:p>
          <a:p>
            <a:pPr lvl="1"/>
            <a:r>
              <a:rPr lang="en-US" sz="1600" dirty="0"/>
              <a:t>Lack of affordable, quality childcare </a:t>
            </a:r>
          </a:p>
          <a:p>
            <a:pPr lvl="1"/>
            <a:r>
              <a:rPr lang="en-US" sz="1600" dirty="0"/>
              <a:t>Healthcare</a:t>
            </a:r>
          </a:p>
          <a:p>
            <a:pPr lvl="2"/>
            <a:r>
              <a:rPr lang="en-US" sz="1600" dirty="0"/>
              <a:t>Young children/free online screening tool</a:t>
            </a:r>
          </a:p>
          <a:p>
            <a:pPr lvl="2"/>
            <a:r>
              <a:rPr lang="en-US" sz="1600" dirty="0"/>
              <a:t>Telehealth </a:t>
            </a:r>
          </a:p>
          <a:p>
            <a:pPr lvl="2"/>
            <a:r>
              <a:rPr lang="en-US" sz="1600" dirty="0"/>
              <a:t>Social isolation solutions</a:t>
            </a:r>
          </a:p>
          <a:p>
            <a:pPr lvl="2"/>
            <a:endParaRPr lang="en-US" dirty="0"/>
          </a:p>
          <a:p>
            <a:pPr lvl="2"/>
            <a:endParaRPr lang="en-US" dirty="0"/>
          </a:p>
          <a:p>
            <a:endParaRPr lang="en-US" dirty="0"/>
          </a:p>
        </p:txBody>
      </p:sp>
      <p:sp>
        <p:nvSpPr>
          <p:cNvPr id="4" name="Slide Number Placeholder 3">
            <a:extLst>
              <a:ext uri="{FF2B5EF4-FFF2-40B4-BE49-F238E27FC236}">
                <a16:creationId xmlns:a16="http://schemas.microsoft.com/office/drawing/2014/main" id="{DE2AFD77-5C64-421F-BFF3-B48A15FECD39}"/>
              </a:ext>
            </a:extLst>
          </p:cNvPr>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26615319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4" cstate="screen">
            <a:alphaModFix amt="13000"/>
            <a:extLst>
              <a:ext uri="{28A0092B-C50C-407E-A947-70E740481C1C}">
                <a14:useLocalDpi xmlns:a14="http://schemas.microsoft.com/office/drawing/2010/main"/>
              </a:ext>
            </a:extLst>
          </a:blip>
          <a:srcRect r="-6136"/>
          <a:stretch/>
        </p:blipFill>
        <p:spPr>
          <a:xfrm>
            <a:off x="0" y="10563"/>
            <a:ext cx="12192000" cy="6858000"/>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3073" y="317904"/>
            <a:ext cx="487730" cy="484844"/>
          </a:xfrm>
          <a:prstGeom prst="rect">
            <a:avLst/>
          </a:prstGeom>
        </p:spPr>
      </p:pic>
      <p:pic>
        <p:nvPicPr>
          <p:cNvPr id="4" name="Picture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46955" y="5656814"/>
            <a:ext cx="2241349" cy="876710"/>
          </a:xfrm>
          <a:prstGeom prst="rect">
            <a:avLst/>
          </a:prstGeom>
        </p:spPr>
      </p:pic>
      <p:sp>
        <p:nvSpPr>
          <p:cNvPr id="7" name="TextBox 6"/>
          <p:cNvSpPr txBox="1"/>
          <p:nvPr/>
        </p:nvSpPr>
        <p:spPr>
          <a:xfrm>
            <a:off x="285145" y="3229186"/>
            <a:ext cx="11503159" cy="1274195"/>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lang="en-US" sz="3200" spc="-150" dirty="0">
                <a:solidFill>
                  <a:srgbClr val="FFFFFF"/>
                </a:solidFill>
                <a:latin typeface="Arial" charset="0"/>
                <a:ea typeface="Arial" charset="0"/>
                <a:cs typeface="Arial" charset="0"/>
              </a:rPr>
              <a:t>Kristen Barnfield, Partner</a:t>
            </a:r>
          </a:p>
          <a:p>
            <a:pPr marL="0" marR="0" lvl="0" indent="0" algn="l" defTabSz="914400" rtl="0" eaLnBrk="1" fontAlgn="auto" latinLnBrk="0" hangingPunct="1">
              <a:lnSpc>
                <a:spcPct val="80000"/>
              </a:lnSpc>
              <a:spcBef>
                <a:spcPts val="0"/>
              </a:spcBef>
              <a:spcAft>
                <a:spcPts val="0"/>
              </a:spcAft>
              <a:buClrTx/>
              <a:buSzTx/>
              <a:buFontTx/>
              <a:buNone/>
              <a:tabLst/>
              <a:defRPr/>
            </a:pPr>
            <a:r>
              <a:rPr lang="en-US" sz="3200" spc="-150" dirty="0">
                <a:solidFill>
                  <a:srgbClr val="FFFFFF"/>
                </a:solidFill>
                <a:latin typeface="Arial" charset="0"/>
                <a:ea typeface="Arial" charset="0"/>
                <a:cs typeface="Arial" charset="0"/>
              </a:rPr>
              <a:t>Change For Balance</a:t>
            </a:r>
          </a:p>
          <a:p>
            <a:pPr marL="0" marR="0" lvl="0" indent="0" algn="l" defTabSz="914400" rtl="0" eaLnBrk="1" fontAlgn="auto" latinLnBrk="0" hangingPunct="1">
              <a:lnSpc>
                <a:spcPct val="80000"/>
              </a:lnSpc>
              <a:spcBef>
                <a:spcPts val="0"/>
              </a:spcBef>
              <a:spcAft>
                <a:spcPts val="0"/>
              </a:spcAft>
              <a:buClrTx/>
              <a:buSzTx/>
              <a:buFontTx/>
              <a:buNone/>
              <a:tabLst/>
              <a:defRPr/>
            </a:pPr>
            <a:r>
              <a:rPr lang="en-US" sz="3200" spc="-150" dirty="0">
                <a:solidFill>
                  <a:srgbClr val="FFFFFF"/>
                </a:solidFill>
                <a:latin typeface="Arial" charset="0"/>
                <a:ea typeface="Arial" charset="0"/>
                <a:cs typeface="Arial" charset="0"/>
              </a:rPr>
              <a:t>Easterseals National Public Relations Agency</a:t>
            </a:r>
            <a:endParaRPr kumimoji="0" lang="en-US" sz="3200" b="0" i="0" u="none" strike="noStrike" kern="1200" cap="none" spc="-150" normalizeH="0" baseline="0" noProof="0" dirty="0">
              <a:ln>
                <a:noFill/>
              </a:ln>
              <a:solidFill>
                <a:srgbClr val="FFFFFF"/>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348412995"/>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0E7DD859-D6E8-470D-B812-D75C1A56155C}"/>
              </a:ext>
            </a:extLst>
          </p:cNvPr>
          <p:cNvSpPr>
            <a:spLocks noGrp="1"/>
          </p:cNvSpPr>
          <p:nvPr>
            <p:ph type="title"/>
          </p:nvPr>
        </p:nvSpPr>
        <p:spPr>
          <a:xfrm>
            <a:off x="947365" y="108015"/>
            <a:ext cx="7801292" cy="726141"/>
          </a:xfrm>
        </p:spPr>
        <p:txBody>
          <a:bodyPr>
            <a:normAutofit/>
          </a:bodyPr>
          <a:lstStyle/>
          <a:p>
            <a:r>
              <a:rPr lang="en-US" sz="3360" b="1" dirty="0">
                <a:latin typeface="Arial" panose="020B0604020202020204" pitchFamily="34" charset="0"/>
                <a:cs typeface="Arial" panose="020B0604020202020204" pitchFamily="34" charset="0"/>
              </a:rPr>
              <a:t>Building relationships with local media</a:t>
            </a:r>
          </a:p>
        </p:txBody>
      </p:sp>
      <p:sp>
        <p:nvSpPr>
          <p:cNvPr id="2" name="Content Placeholder 1">
            <a:extLst>
              <a:ext uri="{FF2B5EF4-FFF2-40B4-BE49-F238E27FC236}">
                <a16:creationId xmlns:a16="http://schemas.microsoft.com/office/drawing/2014/main" id="{18C9C328-C534-784D-B4A1-0AF8D6DD0A44}"/>
              </a:ext>
            </a:extLst>
          </p:cNvPr>
          <p:cNvSpPr>
            <a:spLocks noGrp="1"/>
          </p:cNvSpPr>
          <p:nvPr>
            <p:ph idx="1"/>
          </p:nvPr>
        </p:nvSpPr>
        <p:spPr>
          <a:xfrm>
            <a:off x="594234" y="1545463"/>
            <a:ext cx="6172200" cy="4873625"/>
          </a:xfrm>
        </p:spPr>
        <p:txBody>
          <a:bodyPr>
            <a:normAutofit fontScale="70000" lnSpcReduction="20000"/>
          </a:bodyPr>
          <a:lstStyle/>
          <a:p>
            <a:pPr marL="514350" indent="-514350">
              <a:buFont typeface="+mj-lt"/>
              <a:buAutoNum type="arabicPeriod"/>
            </a:pPr>
            <a:r>
              <a:rPr lang="en-US" dirty="0">
                <a:solidFill>
                  <a:srgbClr val="004473"/>
                </a:solidFill>
                <a:latin typeface="Roboto" panose="02000000000000000000" pitchFamily="2" charset="0"/>
                <a:ea typeface="Roboto" panose="02000000000000000000" pitchFamily="2" charset="0"/>
              </a:rPr>
              <a:t>Be a Consumer</a:t>
            </a:r>
          </a:p>
          <a:p>
            <a:pPr marL="514350" indent="-514350">
              <a:buFont typeface="+mj-lt"/>
              <a:buAutoNum type="arabicPeriod"/>
            </a:pPr>
            <a:endParaRPr lang="en-US" dirty="0">
              <a:solidFill>
                <a:srgbClr val="004473"/>
              </a:solidFill>
              <a:latin typeface="Roboto" panose="02000000000000000000" pitchFamily="2" charset="0"/>
              <a:ea typeface="Roboto" panose="02000000000000000000" pitchFamily="2" charset="0"/>
            </a:endParaRPr>
          </a:p>
          <a:p>
            <a:pPr marL="514350" indent="-514350">
              <a:buFont typeface="+mj-lt"/>
              <a:buAutoNum type="arabicPeriod"/>
            </a:pPr>
            <a:r>
              <a:rPr lang="en-US" dirty="0">
                <a:solidFill>
                  <a:srgbClr val="004473"/>
                </a:solidFill>
                <a:latin typeface="Roboto" panose="02000000000000000000" pitchFamily="2" charset="0"/>
                <a:ea typeface="Roboto" panose="02000000000000000000" pitchFamily="2" charset="0"/>
              </a:rPr>
              <a:t>Follow, Like, Share, Comment</a:t>
            </a:r>
          </a:p>
          <a:p>
            <a:pPr marL="514350" indent="-514350">
              <a:buFont typeface="+mj-lt"/>
              <a:buAutoNum type="arabicPeriod"/>
            </a:pPr>
            <a:endParaRPr lang="en-US" dirty="0">
              <a:solidFill>
                <a:srgbClr val="004473"/>
              </a:solidFill>
              <a:latin typeface="Roboto" panose="02000000000000000000" pitchFamily="2" charset="0"/>
              <a:ea typeface="Roboto" panose="02000000000000000000" pitchFamily="2" charset="0"/>
            </a:endParaRPr>
          </a:p>
          <a:p>
            <a:pPr marL="514350" indent="-514350">
              <a:buFont typeface="+mj-lt"/>
              <a:buAutoNum type="arabicPeriod"/>
            </a:pPr>
            <a:r>
              <a:rPr lang="en-US" dirty="0">
                <a:solidFill>
                  <a:srgbClr val="004473"/>
                </a:solidFill>
                <a:latin typeface="Roboto" panose="02000000000000000000" pitchFamily="2" charset="0"/>
                <a:ea typeface="Roboto" panose="02000000000000000000" pitchFamily="2" charset="0"/>
              </a:rPr>
              <a:t>Acknowledge &amp; Appreciate</a:t>
            </a:r>
          </a:p>
          <a:p>
            <a:pPr marL="514350" indent="-514350">
              <a:buFont typeface="+mj-lt"/>
              <a:buAutoNum type="arabicPeriod"/>
            </a:pPr>
            <a:endParaRPr lang="en-US" dirty="0">
              <a:solidFill>
                <a:srgbClr val="004473"/>
              </a:solidFill>
              <a:latin typeface="Roboto" panose="02000000000000000000" pitchFamily="2" charset="0"/>
              <a:ea typeface="Roboto" panose="02000000000000000000" pitchFamily="2" charset="0"/>
            </a:endParaRPr>
          </a:p>
          <a:p>
            <a:pPr marL="514350" indent="-514350">
              <a:buFont typeface="+mj-lt"/>
              <a:buAutoNum type="arabicPeriod"/>
            </a:pPr>
            <a:r>
              <a:rPr lang="en-US" dirty="0">
                <a:solidFill>
                  <a:srgbClr val="004473"/>
                </a:solidFill>
                <a:latin typeface="Roboto" panose="02000000000000000000" pitchFamily="2" charset="0"/>
                <a:ea typeface="Roboto" panose="02000000000000000000" pitchFamily="2" charset="0"/>
              </a:rPr>
              <a:t>Establish &amp; Show Expertise</a:t>
            </a:r>
          </a:p>
          <a:p>
            <a:pPr marL="514350" indent="-514350">
              <a:buFont typeface="+mj-lt"/>
              <a:buAutoNum type="arabicPeriod"/>
            </a:pPr>
            <a:endParaRPr lang="en-US" dirty="0">
              <a:solidFill>
                <a:srgbClr val="004473"/>
              </a:solidFill>
              <a:latin typeface="Roboto" panose="02000000000000000000" pitchFamily="2" charset="0"/>
              <a:ea typeface="Roboto" panose="02000000000000000000" pitchFamily="2" charset="0"/>
            </a:endParaRPr>
          </a:p>
          <a:p>
            <a:pPr marL="514350" indent="-514350">
              <a:buFont typeface="+mj-lt"/>
              <a:buAutoNum type="arabicPeriod"/>
            </a:pPr>
            <a:r>
              <a:rPr lang="en-US" dirty="0">
                <a:solidFill>
                  <a:srgbClr val="004473"/>
                </a:solidFill>
                <a:latin typeface="Roboto" panose="02000000000000000000" pitchFamily="2" charset="0"/>
                <a:ea typeface="Roboto" panose="02000000000000000000" pitchFamily="2" charset="0"/>
              </a:rPr>
              <a:t>Channel your Inner Reporter</a:t>
            </a:r>
          </a:p>
          <a:p>
            <a:pPr marL="514350" indent="-514350">
              <a:buFont typeface="+mj-lt"/>
              <a:buAutoNum type="arabicPeriod"/>
            </a:pPr>
            <a:endParaRPr lang="en-US" dirty="0">
              <a:solidFill>
                <a:srgbClr val="004473"/>
              </a:solidFill>
              <a:latin typeface="Roboto" panose="02000000000000000000" pitchFamily="2" charset="0"/>
              <a:ea typeface="Roboto" panose="02000000000000000000" pitchFamily="2" charset="0"/>
            </a:endParaRPr>
          </a:p>
          <a:p>
            <a:pPr marL="514350" indent="-514350">
              <a:buFont typeface="+mj-lt"/>
              <a:buAutoNum type="arabicPeriod"/>
            </a:pPr>
            <a:r>
              <a:rPr lang="en-US" dirty="0">
                <a:solidFill>
                  <a:srgbClr val="004473"/>
                </a:solidFill>
                <a:latin typeface="Roboto" panose="02000000000000000000" pitchFamily="2" charset="0"/>
                <a:ea typeface="Roboto" panose="02000000000000000000" pitchFamily="2" charset="0"/>
              </a:rPr>
              <a:t>Amp Up your Own Content</a:t>
            </a:r>
          </a:p>
          <a:p>
            <a:pPr marL="514350" indent="-514350">
              <a:buFont typeface="+mj-lt"/>
              <a:buAutoNum type="arabicPeriod"/>
            </a:pPr>
            <a:endParaRPr lang="en-US" dirty="0">
              <a:solidFill>
                <a:srgbClr val="004473"/>
              </a:solidFill>
              <a:latin typeface="Roboto" panose="02000000000000000000" pitchFamily="2" charset="0"/>
              <a:ea typeface="Roboto" panose="02000000000000000000" pitchFamily="2" charset="0"/>
            </a:endParaRPr>
          </a:p>
          <a:p>
            <a:pPr marL="514350" indent="-514350">
              <a:buFont typeface="+mj-lt"/>
              <a:buAutoNum type="arabicPeriod"/>
            </a:pPr>
            <a:r>
              <a:rPr lang="en-US" dirty="0">
                <a:solidFill>
                  <a:srgbClr val="004473"/>
                </a:solidFill>
                <a:latin typeface="Roboto" panose="02000000000000000000" pitchFamily="2" charset="0"/>
                <a:ea typeface="Roboto" panose="02000000000000000000" pitchFamily="2" charset="0"/>
              </a:rPr>
              <a:t>Need Help? Reach Out!</a:t>
            </a:r>
          </a:p>
        </p:txBody>
      </p:sp>
      <p:sp>
        <p:nvSpPr>
          <p:cNvPr id="5" name="Slide Number Placeholder 4"/>
          <p:cNvSpPr>
            <a:spLocks noGrp="1"/>
          </p:cNvSpPr>
          <p:nvPr>
            <p:ph type="sldNum" sz="quarter" idx="12"/>
          </p:nvPr>
        </p:nvSpPr>
        <p:spPr/>
        <p:txBody>
          <a:bodyPr>
            <a:normAutofit/>
          </a:bodyPr>
          <a:lstStyle/>
          <a:p>
            <a:pPr marL="0" marR="0" lvl="0" indent="0" algn="l" defTabSz="914400" rtl="0" eaLnBrk="1" fontAlgn="auto" latinLnBrk="0" hangingPunct="1">
              <a:lnSpc>
                <a:spcPct val="100000"/>
              </a:lnSpc>
              <a:spcBef>
                <a:spcPts val="0"/>
              </a:spcBef>
              <a:spcAft>
                <a:spcPts val="720"/>
              </a:spcAft>
              <a:buClrTx/>
              <a:buSzTx/>
              <a:buFontTx/>
              <a:buNone/>
              <a:tabLst/>
              <a:defRPr/>
            </a:pPr>
            <a:fld id="{2EF00467-2C26-C343-9763-9BDDADED9A2F}" type="slidenum">
              <a:rPr kumimoji="0" lang="en-US" sz="700" b="0" i="0" u="none" strike="noStrike" kern="1200" cap="none" spc="300" normalizeH="0" baseline="0" noProof="0">
                <a:ln>
                  <a:noFill/>
                </a:ln>
                <a:solidFill>
                  <a:srgbClr val="FFFFFF"/>
                </a:solidFill>
                <a:effectLst/>
                <a:uLnTx/>
                <a:uFillTx/>
                <a:latin typeface="Arial" charset="0"/>
                <a:cs typeface="Arial" charset="0"/>
              </a:rPr>
              <a:pPr marL="0" marR="0" lvl="0" indent="0" algn="l" defTabSz="914400" rtl="0" eaLnBrk="1" fontAlgn="auto" latinLnBrk="0" hangingPunct="1">
                <a:lnSpc>
                  <a:spcPct val="100000"/>
                </a:lnSpc>
                <a:spcBef>
                  <a:spcPts val="0"/>
                </a:spcBef>
                <a:spcAft>
                  <a:spcPts val="720"/>
                </a:spcAft>
                <a:buClrTx/>
                <a:buSzTx/>
                <a:buFontTx/>
                <a:buNone/>
                <a:tabLst/>
                <a:defRPr/>
              </a:pPr>
              <a:t>5</a:t>
            </a:fld>
            <a:endParaRPr kumimoji="0" lang="en-US" sz="700" b="0" i="0" u="none" strike="noStrike" kern="1200" cap="none" spc="300" normalizeH="0" baseline="0" noProof="0" dirty="0">
              <a:ln>
                <a:noFill/>
              </a:ln>
              <a:solidFill>
                <a:srgbClr val="FFFFFF"/>
              </a:solidFill>
              <a:effectLst/>
              <a:uLnTx/>
              <a:uFillTx/>
              <a:latin typeface="Arial" charset="0"/>
              <a:cs typeface="Arial" charset="0"/>
            </a:endParaRPr>
          </a:p>
        </p:txBody>
      </p:sp>
      <p:pic>
        <p:nvPicPr>
          <p:cNvPr id="9" name="Picture 8">
            <a:extLst>
              <a:ext uri="{FF2B5EF4-FFF2-40B4-BE49-F238E27FC236}">
                <a16:creationId xmlns:a16="http://schemas.microsoft.com/office/drawing/2014/main" id="{6699A4E7-85A6-45BC-98FE-D885DC8733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1811" y="6219793"/>
            <a:ext cx="1355462" cy="530192"/>
          </a:xfrm>
          <a:prstGeom prst="rect">
            <a:avLst/>
          </a:prstGeom>
        </p:spPr>
      </p:pic>
      <p:pic>
        <p:nvPicPr>
          <p:cNvPr id="6" name="Picture 5" descr="Close-up of a person using a mobile phone">
            <a:extLst>
              <a:ext uri="{FF2B5EF4-FFF2-40B4-BE49-F238E27FC236}">
                <a16:creationId xmlns:a16="http://schemas.microsoft.com/office/drawing/2014/main" id="{088ACD28-9479-3F4C-8AEF-8A7CE65A2E74}"/>
              </a:ext>
            </a:extLst>
          </p:cNvPr>
          <p:cNvPicPr>
            <a:picLocks noChangeAspect="1"/>
          </p:cNvPicPr>
          <p:nvPr/>
        </p:nvPicPr>
        <p:blipFill>
          <a:blip r:embed="rId4"/>
          <a:stretch>
            <a:fillRect/>
          </a:stretch>
        </p:blipFill>
        <p:spPr>
          <a:xfrm>
            <a:off x="5122832" y="1545463"/>
            <a:ext cx="7069168" cy="4708177"/>
          </a:xfrm>
          <a:prstGeom prst="rect">
            <a:avLst/>
          </a:prstGeom>
        </p:spPr>
      </p:pic>
    </p:spTree>
    <p:extLst>
      <p:ext uri="{BB962C8B-B14F-4D97-AF65-F5344CB8AC3E}">
        <p14:creationId xmlns:p14="http://schemas.microsoft.com/office/powerpoint/2010/main" val="27835897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Rolls of Newspaper">
            <a:extLst>
              <a:ext uri="{FF2B5EF4-FFF2-40B4-BE49-F238E27FC236}">
                <a16:creationId xmlns:a16="http://schemas.microsoft.com/office/drawing/2014/main" id="{E24B636A-CB3E-604D-8822-04A72CDCFDEA}"/>
              </a:ext>
            </a:extLst>
          </p:cNvPr>
          <p:cNvPicPr>
            <a:picLocks noChangeAspect="1"/>
          </p:cNvPicPr>
          <p:nvPr/>
        </p:nvPicPr>
        <p:blipFill rotWithShape="1">
          <a:blip r:embed="rId3"/>
          <a:srcRect l="15127" r="6567" b="7189"/>
          <a:stretch/>
        </p:blipFill>
        <p:spPr>
          <a:xfrm>
            <a:off x="3523488" y="10"/>
            <a:ext cx="8668512" cy="6857990"/>
          </a:xfrm>
          <a:prstGeom prst="rect">
            <a:avLst/>
          </a:prstGeom>
        </p:spPr>
      </p:pic>
      <p:sp>
        <p:nvSpPr>
          <p:cNvPr id="22" name="Rectangle 21">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a:extLst>
              <a:ext uri="{FF2B5EF4-FFF2-40B4-BE49-F238E27FC236}">
                <a16:creationId xmlns:a16="http://schemas.microsoft.com/office/drawing/2014/main" id="{0E7DD859-D6E8-470D-B812-D75C1A56155C}"/>
              </a:ext>
            </a:extLst>
          </p:cNvPr>
          <p:cNvSpPr>
            <a:spLocks noGrp="1"/>
          </p:cNvSpPr>
          <p:nvPr>
            <p:ph type="title"/>
          </p:nvPr>
        </p:nvSpPr>
        <p:spPr>
          <a:xfrm>
            <a:off x="424814" y="1299552"/>
            <a:ext cx="6513867" cy="837088"/>
          </a:xfrm>
        </p:spPr>
        <p:txBody>
          <a:bodyPr vert="horz" lIns="91440" tIns="45720" rIns="91440" bIns="45720" rtlCol="0" anchor="b">
            <a:noAutofit/>
          </a:bodyPr>
          <a:lstStyle/>
          <a:p>
            <a:r>
              <a:rPr lang="en-US" sz="2800" b="1" dirty="0">
                <a:latin typeface="Roboto" panose="02000000000000000000" pitchFamily="2" charset="0"/>
                <a:ea typeface="Roboto" panose="02000000000000000000" pitchFamily="2" charset="0"/>
                <a:cs typeface="+mj-cs"/>
              </a:rPr>
              <a:t>Developing &amp; Placing Local </a:t>
            </a:r>
            <a:br>
              <a:rPr lang="en-US" sz="2800" b="1" dirty="0">
                <a:latin typeface="Roboto" panose="02000000000000000000" pitchFamily="2" charset="0"/>
                <a:ea typeface="Roboto" panose="02000000000000000000" pitchFamily="2" charset="0"/>
                <a:cs typeface="+mj-cs"/>
              </a:rPr>
            </a:br>
            <a:r>
              <a:rPr lang="en-US" sz="2800" b="1" dirty="0">
                <a:latin typeface="Roboto" panose="02000000000000000000" pitchFamily="2" charset="0"/>
                <a:ea typeface="Roboto" panose="02000000000000000000" pitchFamily="2" charset="0"/>
                <a:cs typeface="+mj-cs"/>
              </a:rPr>
              <a:t>Op-Eds &amp; Letters to the Editor </a:t>
            </a:r>
          </a:p>
        </p:txBody>
      </p:sp>
      <p:sp>
        <p:nvSpPr>
          <p:cNvPr id="24" name="Rectangle 2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6" name="Rectangle 2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6BEEDFF3-4B96-C84D-B0DD-273B8E619755}"/>
              </a:ext>
            </a:extLst>
          </p:cNvPr>
          <p:cNvSpPr>
            <a:spLocks noGrp="1"/>
          </p:cNvSpPr>
          <p:nvPr>
            <p:ph type="body" sz="half" idx="2"/>
          </p:nvPr>
        </p:nvSpPr>
        <p:spPr>
          <a:xfrm>
            <a:off x="424814" y="2510941"/>
            <a:ext cx="6365951" cy="3803232"/>
          </a:xfrm>
        </p:spPr>
        <p:txBody>
          <a:bodyPr vert="horz" lIns="91440" tIns="45720" rIns="91440" bIns="45720" rtlCol="0" anchor="t">
            <a:noAutofit/>
          </a:bodyPr>
          <a:lstStyle/>
          <a:p>
            <a:pPr marL="285750" indent="-228600">
              <a:buFont typeface="Arial" panose="020B0604020202020204" pitchFamily="34" charset="0"/>
              <a:buChar char="•"/>
            </a:pPr>
            <a:r>
              <a:rPr lang="en-US" sz="2000" dirty="0">
                <a:solidFill>
                  <a:srgbClr val="004473"/>
                </a:solidFill>
                <a:latin typeface="Roboto" panose="02000000000000000000" pitchFamily="2" charset="0"/>
                <a:ea typeface="Roboto" panose="02000000000000000000" pitchFamily="2" charset="0"/>
                <a:cs typeface="+mn-cs"/>
              </a:rPr>
              <a:t>Current Trends, Pop Culture, Issues-Based, Timely with </a:t>
            </a:r>
            <a:r>
              <a:rPr lang="en-US" sz="2000" b="1" u="sng" dirty="0">
                <a:solidFill>
                  <a:srgbClr val="004473"/>
                </a:solidFill>
                <a:latin typeface="Roboto" panose="02000000000000000000" pitchFamily="2" charset="0"/>
                <a:ea typeface="Roboto" panose="02000000000000000000" pitchFamily="2" charset="0"/>
                <a:cs typeface="+mn-cs"/>
              </a:rPr>
              <a:t>unique POV</a:t>
            </a:r>
          </a:p>
          <a:p>
            <a:pPr marL="742950" lvl="1" indent="-228600">
              <a:buFont typeface="Arial" panose="020B0604020202020204" pitchFamily="34" charset="0"/>
              <a:buChar char="•"/>
            </a:pPr>
            <a:r>
              <a:rPr lang="en-US" sz="2000" dirty="0">
                <a:solidFill>
                  <a:srgbClr val="004473"/>
                </a:solidFill>
                <a:latin typeface="Roboto" panose="02000000000000000000" pitchFamily="2" charset="0"/>
                <a:ea typeface="Roboto" panose="02000000000000000000" pitchFamily="2" charset="0"/>
                <a:cs typeface="+mn-cs"/>
              </a:rPr>
              <a:t>DEI&amp;A</a:t>
            </a:r>
          </a:p>
          <a:p>
            <a:pPr marL="742950" lvl="1" indent="-228600">
              <a:buFont typeface="Arial" panose="020B0604020202020204" pitchFamily="34" charset="0"/>
              <a:buChar char="•"/>
            </a:pPr>
            <a:r>
              <a:rPr lang="en-US" sz="2000" dirty="0">
                <a:solidFill>
                  <a:srgbClr val="004473"/>
                </a:solidFill>
                <a:latin typeface="Roboto" panose="02000000000000000000" pitchFamily="2" charset="0"/>
                <a:ea typeface="Roboto" panose="02000000000000000000" pitchFamily="2" charset="0"/>
                <a:cs typeface="+mn-cs"/>
              </a:rPr>
              <a:t>HCBS, Advocacy</a:t>
            </a:r>
          </a:p>
          <a:p>
            <a:pPr marL="742950" lvl="1" indent="-228600">
              <a:buFont typeface="Arial" panose="020B0604020202020204" pitchFamily="34" charset="0"/>
              <a:buChar char="•"/>
            </a:pPr>
            <a:r>
              <a:rPr lang="en-US" sz="2000" dirty="0">
                <a:solidFill>
                  <a:srgbClr val="004473"/>
                </a:solidFill>
                <a:latin typeface="Roboto" panose="02000000000000000000" pitchFamily="2" charset="0"/>
                <a:ea typeface="Roboto" panose="02000000000000000000" pitchFamily="2" charset="0"/>
                <a:cs typeface="+mn-cs"/>
              </a:rPr>
              <a:t>COVID’s impact</a:t>
            </a:r>
          </a:p>
          <a:p>
            <a:pPr marL="742950" lvl="1" indent="-228600">
              <a:buFont typeface="Arial" panose="020B0604020202020204" pitchFamily="34" charset="0"/>
              <a:buChar char="•"/>
            </a:pPr>
            <a:r>
              <a:rPr lang="en-US" sz="2000" dirty="0">
                <a:solidFill>
                  <a:srgbClr val="004473"/>
                </a:solidFill>
                <a:latin typeface="Roboto" panose="02000000000000000000" pitchFamily="2" charset="0"/>
                <a:ea typeface="Roboto" panose="02000000000000000000" pitchFamily="2" charset="0"/>
                <a:cs typeface="+mn-cs"/>
              </a:rPr>
              <a:t>Disabled Advocates, Clients/Families</a:t>
            </a:r>
          </a:p>
          <a:p>
            <a:pPr marL="742950" lvl="1" indent="-228600">
              <a:buFont typeface="Arial" panose="020B0604020202020204" pitchFamily="34" charset="0"/>
              <a:buChar char="•"/>
            </a:pPr>
            <a:r>
              <a:rPr lang="en-US" sz="2000" dirty="0">
                <a:solidFill>
                  <a:srgbClr val="004473"/>
                </a:solidFill>
                <a:latin typeface="Roboto" panose="02000000000000000000" pitchFamily="2" charset="0"/>
                <a:ea typeface="Roboto" panose="02000000000000000000" pitchFamily="2" charset="0"/>
                <a:cs typeface="+mn-cs"/>
              </a:rPr>
              <a:t>Co-Author</a:t>
            </a:r>
          </a:p>
          <a:p>
            <a:pPr marL="285750" indent="-228600">
              <a:buFont typeface="Arial" panose="020B0604020202020204" pitchFamily="34" charset="0"/>
              <a:buChar char="•"/>
            </a:pPr>
            <a:r>
              <a:rPr lang="en-US" sz="2000" dirty="0">
                <a:solidFill>
                  <a:srgbClr val="004473"/>
                </a:solidFill>
                <a:latin typeface="Roboto" panose="02000000000000000000" pitchFamily="2" charset="0"/>
                <a:ea typeface="Roboto" panose="02000000000000000000" pitchFamily="2" charset="0"/>
                <a:cs typeface="+mn-cs"/>
              </a:rPr>
              <a:t>National creative, with a local twist</a:t>
            </a:r>
          </a:p>
          <a:p>
            <a:pPr marL="742950" lvl="1" indent="-228600">
              <a:buFont typeface="Arial" panose="020B0604020202020204" pitchFamily="34" charset="0"/>
              <a:buChar char="•"/>
            </a:pPr>
            <a:r>
              <a:rPr lang="en-US" sz="2000" dirty="0">
                <a:solidFill>
                  <a:srgbClr val="004473"/>
                </a:solidFill>
                <a:latin typeface="Roboto" panose="02000000000000000000" pitchFamily="2" charset="0"/>
                <a:ea typeface="Roboto" panose="02000000000000000000" pitchFamily="2" charset="0"/>
                <a:cs typeface="+mn-cs"/>
              </a:rPr>
              <a:t>How? </a:t>
            </a:r>
          </a:p>
          <a:p>
            <a:pPr marL="742950" lvl="1" indent="-228600">
              <a:buFont typeface="Arial" panose="020B0604020202020204" pitchFamily="34" charset="0"/>
              <a:buChar char="•"/>
            </a:pPr>
            <a:r>
              <a:rPr lang="en-US" sz="2000" dirty="0">
                <a:solidFill>
                  <a:srgbClr val="004473"/>
                </a:solidFill>
                <a:latin typeface="Roboto" panose="02000000000000000000" pitchFamily="2" charset="0"/>
                <a:ea typeface="Roboto" panose="02000000000000000000" pitchFamily="2" charset="0"/>
                <a:cs typeface="+mn-cs"/>
              </a:rPr>
              <a:t>Responsive?</a:t>
            </a:r>
          </a:p>
          <a:p>
            <a:pPr marL="285750" indent="-228600">
              <a:buFont typeface="Arial" panose="020B0604020202020204" pitchFamily="34" charset="0"/>
              <a:buChar char="•"/>
            </a:pPr>
            <a:r>
              <a:rPr lang="en-US" sz="2000" dirty="0">
                <a:solidFill>
                  <a:srgbClr val="004473"/>
                </a:solidFill>
                <a:latin typeface="Roboto" panose="02000000000000000000" pitchFamily="2" charset="0"/>
                <a:ea typeface="Roboto" panose="02000000000000000000" pitchFamily="2" charset="0"/>
                <a:cs typeface="+mn-cs"/>
              </a:rPr>
              <a:t>An Example, Success story</a:t>
            </a:r>
          </a:p>
        </p:txBody>
      </p:sp>
      <p:sp>
        <p:nvSpPr>
          <p:cNvPr id="5" name="Slide Number Placeholder 4"/>
          <p:cNvSpPr>
            <a:spLocks noGrp="1"/>
          </p:cNvSpPr>
          <p:nvPr>
            <p:ph type="sldNum" sz="quarter" idx="12"/>
          </p:nvPr>
        </p:nvSpPr>
        <p:spPr>
          <a:xfrm>
            <a:off x="9077706" y="6356350"/>
            <a:ext cx="2743200" cy="365125"/>
          </a:xfrm>
        </p:spPr>
        <p:txBody>
          <a:bodyPr vert="horz" lIns="91440" tIns="45720" rIns="91440" bIns="45720" rtlCol="0" anchor="ctr">
            <a:normAutofit/>
          </a:bodyPr>
          <a:lstStyle/>
          <a:p>
            <a:pPr algn="r">
              <a:spcAft>
                <a:spcPts val="600"/>
              </a:spcAft>
              <a:defRPr/>
            </a:pPr>
            <a:fld id="{2EF00467-2C26-C343-9763-9BDDADED9A2F}" type="slidenum">
              <a:rPr lang="en-US" sz="1200" spc="0">
                <a:solidFill>
                  <a:schemeClr val="bg1"/>
                </a:solidFill>
                <a:latin typeface="Calibri" panose="020F0502020204030204"/>
                <a:ea typeface="+mn-ea"/>
                <a:cs typeface="+mn-cs"/>
              </a:rPr>
              <a:pPr algn="r">
                <a:spcAft>
                  <a:spcPts val="600"/>
                </a:spcAft>
                <a:defRPr/>
              </a:pPr>
              <a:t>6</a:t>
            </a:fld>
            <a:endParaRPr lang="en-US" sz="1200" spc="0">
              <a:solidFill>
                <a:schemeClr val="bg1"/>
              </a:solidFill>
              <a:latin typeface="Calibri" panose="020F0502020204030204"/>
              <a:ea typeface="+mn-ea"/>
              <a:cs typeface="+mn-cs"/>
            </a:endParaRPr>
          </a:p>
        </p:txBody>
      </p:sp>
      <p:pic>
        <p:nvPicPr>
          <p:cNvPr id="9" name="Picture 8">
            <a:extLst>
              <a:ext uri="{FF2B5EF4-FFF2-40B4-BE49-F238E27FC236}">
                <a16:creationId xmlns:a16="http://schemas.microsoft.com/office/drawing/2014/main" id="{6699A4E7-85A6-45BC-98FE-D885DC87332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1811" y="6219793"/>
            <a:ext cx="1355462" cy="530192"/>
          </a:xfrm>
          <a:prstGeom prst="rect">
            <a:avLst/>
          </a:prstGeom>
        </p:spPr>
      </p:pic>
      <p:pic>
        <p:nvPicPr>
          <p:cNvPr id="17" name="Picture 16">
            <a:extLst>
              <a:ext uri="{FF2B5EF4-FFF2-40B4-BE49-F238E27FC236}">
                <a16:creationId xmlns:a16="http://schemas.microsoft.com/office/drawing/2014/main" id="{4962A4AD-370A-014E-BB69-8C0AEE57769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4814" y="278308"/>
            <a:ext cx="488188" cy="485299"/>
          </a:xfrm>
          <a:prstGeom prst="rect">
            <a:avLst/>
          </a:prstGeom>
        </p:spPr>
      </p:pic>
    </p:spTree>
    <p:extLst>
      <p:ext uri="{BB962C8B-B14F-4D97-AF65-F5344CB8AC3E}">
        <p14:creationId xmlns:p14="http://schemas.microsoft.com/office/powerpoint/2010/main" val="4973572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0E7DD859-D6E8-470D-B812-D75C1A56155C}"/>
              </a:ext>
            </a:extLst>
          </p:cNvPr>
          <p:cNvSpPr>
            <a:spLocks noGrp="1"/>
          </p:cNvSpPr>
          <p:nvPr>
            <p:ph type="title"/>
          </p:nvPr>
        </p:nvSpPr>
        <p:spPr>
          <a:xfrm>
            <a:off x="997634" y="369672"/>
            <a:ext cx="11375136" cy="539496"/>
          </a:xfrm>
        </p:spPr>
        <p:txBody>
          <a:bodyPr>
            <a:normAutofit fontScale="90000"/>
          </a:bodyPr>
          <a:lstStyle/>
          <a:p>
            <a:r>
              <a:rPr lang="en-US" sz="3360" b="1" dirty="0">
                <a:latin typeface="Arial" panose="020B0604020202020204" pitchFamily="34" charset="0"/>
                <a:cs typeface="Arial" panose="020B0604020202020204" pitchFamily="34" charset="0"/>
              </a:rPr>
              <a:t>Placing PSAs Locally TV, Radio, Digital and Print</a:t>
            </a:r>
          </a:p>
        </p:txBody>
      </p:sp>
      <p:sp>
        <p:nvSpPr>
          <p:cNvPr id="3" name="Content Placeholder 2">
            <a:extLst>
              <a:ext uri="{FF2B5EF4-FFF2-40B4-BE49-F238E27FC236}">
                <a16:creationId xmlns:a16="http://schemas.microsoft.com/office/drawing/2014/main" id="{53EA2975-3835-3444-A696-4B977B91A0F9}"/>
              </a:ext>
            </a:extLst>
          </p:cNvPr>
          <p:cNvSpPr>
            <a:spLocks noGrp="1"/>
          </p:cNvSpPr>
          <p:nvPr>
            <p:ph idx="1"/>
          </p:nvPr>
        </p:nvSpPr>
        <p:spPr>
          <a:xfrm>
            <a:off x="701811" y="1253331"/>
            <a:ext cx="10515600" cy="5213350"/>
          </a:xfrm>
        </p:spPr>
        <p:txBody>
          <a:bodyPr>
            <a:normAutofit fontScale="70000" lnSpcReduction="20000"/>
          </a:bodyPr>
          <a:lstStyle/>
          <a:p>
            <a:r>
              <a:rPr lang="en-US" sz="3400" dirty="0">
                <a:solidFill>
                  <a:srgbClr val="004473"/>
                </a:solidFill>
                <a:latin typeface="Roboto" panose="02000000000000000000" pitchFamily="2" charset="0"/>
                <a:ea typeface="Roboto" panose="02000000000000000000" pitchFamily="2" charset="0"/>
              </a:rPr>
              <a:t>Make your pitch personal</a:t>
            </a:r>
          </a:p>
          <a:p>
            <a:pPr lvl="1"/>
            <a:r>
              <a:rPr lang="en-US" sz="2600" dirty="0">
                <a:solidFill>
                  <a:srgbClr val="004473"/>
                </a:solidFill>
                <a:latin typeface="Roboto" panose="02000000000000000000" pitchFamily="2" charset="0"/>
                <a:ea typeface="Roboto" panose="02000000000000000000" pitchFamily="2" charset="0"/>
              </a:rPr>
              <a:t>Introduce PSAs with a local touch, personalized letter from staff, client, CEOs about how your </a:t>
            </a:r>
            <a:r>
              <a:rPr lang="en-US" sz="2600" dirty="0" err="1">
                <a:solidFill>
                  <a:srgbClr val="004473"/>
                </a:solidFill>
                <a:latin typeface="Roboto" panose="02000000000000000000" pitchFamily="2" charset="0"/>
                <a:ea typeface="Roboto" panose="02000000000000000000" pitchFamily="2" charset="0"/>
              </a:rPr>
              <a:t>Easterseals</a:t>
            </a:r>
            <a:r>
              <a:rPr lang="en-US" sz="2600" dirty="0">
                <a:solidFill>
                  <a:srgbClr val="004473"/>
                </a:solidFill>
                <a:latin typeface="Roboto" panose="02000000000000000000" pitchFamily="2" charset="0"/>
                <a:ea typeface="Roboto" panose="02000000000000000000" pitchFamily="2" charset="0"/>
              </a:rPr>
              <a:t> benefits XX community</a:t>
            </a:r>
          </a:p>
          <a:p>
            <a:pPr lvl="1"/>
            <a:r>
              <a:rPr lang="en-US" sz="2600" dirty="0">
                <a:solidFill>
                  <a:srgbClr val="004473"/>
                </a:solidFill>
                <a:latin typeface="Roboto" panose="02000000000000000000" pitchFamily="2" charset="0"/>
                <a:ea typeface="Roboto" panose="02000000000000000000" pitchFamily="2" charset="0"/>
              </a:rPr>
              <a:t>Highlight key times of year relevant for airing (Autism Acceptance Month, ADA, NDEAM, Veterans Day, etc.)</a:t>
            </a:r>
          </a:p>
          <a:p>
            <a:pPr lvl="1"/>
            <a:endParaRPr lang="en-US" sz="2600" dirty="0">
              <a:solidFill>
                <a:srgbClr val="004473"/>
              </a:solidFill>
              <a:latin typeface="Roboto" panose="02000000000000000000" pitchFamily="2" charset="0"/>
              <a:ea typeface="Roboto" panose="02000000000000000000" pitchFamily="2" charset="0"/>
            </a:endParaRPr>
          </a:p>
          <a:p>
            <a:r>
              <a:rPr lang="en-US" sz="3400" dirty="0">
                <a:solidFill>
                  <a:srgbClr val="004473"/>
                </a:solidFill>
                <a:latin typeface="Roboto" panose="02000000000000000000" pitchFamily="2" charset="0"/>
                <a:ea typeface="Roboto" panose="02000000000000000000" pitchFamily="2" charset="0"/>
              </a:rPr>
              <a:t>Get to know the right contacts </a:t>
            </a:r>
          </a:p>
          <a:p>
            <a:pPr lvl="1"/>
            <a:r>
              <a:rPr lang="en-US" sz="2600" dirty="0">
                <a:solidFill>
                  <a:srgbClr val="004473"/>
                </a:solidFill>
                <a:latin typeface="Roboto" panose="02000000000000000000" pitchFamily="2" charset="0"/>
                <a:ea typeface="Roboto" panose="02000000000000000000" pitchFamily="2" charset="0"/>
              </a:rPr>
              <a:t>Broadcast TV/Radio – Public Affairs Director, Community Relations</a:t>
            </a:r>
          </a:p>
          <a:p>
            <a:pPr lvl="1"/>
            <a:r>
              <a:rPr lang="en-US" sz="2600" dirty="0">
                <a:solidFill>
                  <a:srgbClr val="004473"/>
                </a:solidFill>
                <a:latin typeface="Roboto" panose="02000000000000000000" pitchFamily="2" charset="0"/>
                <a:ea typeface="Roboto" panose="02000000000000000000" pitchFamily="2" charset="0"/>
              </a:rPr>
              <a:t>Print/Digital – typically through advertising/publishing, remnant space</a:t>
            </a:r>
          </a:p>
          <a:p>
            <a:pPr lvl="1"/>
            <a:endParaRPr lang="en-US" sz="2600" dirty="0">
              <a:solidFill>
                <a:srgbClr val="004473"/>
              </a:solidFill>
              <a:latin typeface="Roboto" panose="02000000000000000000" pitchFamily="2" charset="0"/>
              <a:ea typeface="Roboto" panose="02000000000000000000" pitchFamily="2" charset="0"/>
            </a:endParaRPr>
          </a:p>
          <a:p>
            <a:r>
              <a:rPr lang="en-US" sz="3400" dirty="0">
                <a:solidFill>
                  <a:srgbClr val="004473"/>
                </a:solidFill>
                <a:latin typeface="Roboto" panose="02000000000000000000" pitchFamily="2" charset="0"/>
                <a:ea typeface="Roboto" panose="02000000000000000000" pitchFamily="2" charset="0"/>
              </a:rPr>
              <a:t>Build your list … year-end is a great time to reach out and make an intro!</a:t>
            </a:r>
          </a:p>
          <a:p>
            <a:endParaRPr lang="en-US" sz="3400" dirty="0">
              <a:solidFill>
                <a:srgbClr val="004473"/>
              </a:solidFill>
              <a:latin typeface="Roboto" panose="02000000000000000000" pitchFamily="2" charset="0"/>
              <a:ea typeface="Roboto" panose="02000000000000000000" pitchFamily="2" charset="0"/>
            </a:endParaRPr>
          </a:p>
          <a:p>
            <a:r>
              <a:rPr lang="en-US" sz="3400" dirty="0">
                <a:solidFill>
                  <a:srgbClr val="004473"/>
                </a:solidFill>
                <a:latin typeface="Roboto" panose="02000000000000000000" pitchFamily="2" charset="0"/>
                <a:ea typeface="Roboto" panose="02000000000000000000" pitchFamily="2" charset="0"/>
              </a:rPr>
              <a:t>Consider non-traditional places for sharing…amplifying!</a:t>
            </a:r>
          </a:p>
          <a:p>
            <a:pPr lvl="2"/>
            <a:r>
              <a:rPr lang="en-US" sz="2300" dirty="0">
                <a:solidFill>
                  <a:srgbClr val="004473"/>
                </a:solidFill>
                <a:latin typeface="Roboto" panose="02000000000000000000" pitchFamily="2" charset="0"/>
                <a:ea typeface="Roboto" panose="02000000000000000000" pitchFamily="2" charset="0"/>
              </a:rPr>
              <a:t>Local influencers – celebrities, sports, pop culture </a:t>
            </a:r>
          </a:p>
          <a:p>
            <a:pPr lvl="2"/>
            <a:r>
              <a:rPr lang="en-US" sz="2300" dirty="0">
                <a:solidFill>
                  <a:srgbClr val="004473"/>
                </a:solidFill>
                <a:latin typeface="Roboto" panose="02000000000000000000" pitchFamily="2" charset="0"/>
                <a:ea typeface="Roboto" panose="02000000000000000000" pitchFamily="2" charset="0"/>
              </a:rPr>
              <a:t>Companies, corporate partners</a:t>
            </a:r>
          </a:p>
          <a:p>
            <a:pPr lvl="2"/>
            <a:r>
              <a:rPr lang="en-US" sz="2300" dirty="0">
                <a:solidFill>
                  <a:srgbClr val="004473"/>
                </a:solidFill>
                <a:latin typeface="Roboto" panose="02000000000000000000" pitchFamily="2" charset="0"/>
                <a:ea typeface="Roboto" panose="02000000000000000000" pitchFamily="2" charset="0"/>
              </a:rPr>
              <a:t>Board and board connections/network</a:t>
            </a:r>
          </a:p>
          <a:p>
            <a:pPr lvl="2"/>
            <a:r>
              <a:rPr lang="en-US" sz="2300" dirty="0">
                <a:solidFill>
                  <a:srgbClr val="004473"/>
                </a:solidFill>
                <a:latin typeface="Roboto" panose="02000000000000000000" pitchFamily="2" charset="0"/>
                <a:ea typeface="Roboto" panose="02000000000000000000" pitchFamily="2" charset="0"/>
              </a:rPr>
              <a:t>Clients &amp; families</a:t>
            </a:r>
          </a:p>
          <a:p>
            <a:endParaRPr lang="en-US" dirty="0">
              <a:solidFill>
                <a:srgbClr val="004473"/>
              </a:solidFill>
              <a:latin typeface="Roboto" panose="02000000000000000000" pitchFamily="2" charset="0"/>
              <a:ea typeface="Roboto" panose="02000000000000000000" pitchFamily="2" charset="0"/>
            </a:endParaRPr>
          </a:p>
          <a:p>
            <a:pPr lvl="1"/>
            <a:endParaRPr lang="en-US" dirty="0">
              <a:solidFill>
                <a:srgbClr val="004473"/>
              </a:solidFill>
              <a:latin typeface="Roboto" panose="02000000000000000000" pitchFamily="2" charset="0"/>
              <a:ea typeface="Roboto" panose="02000000000000000000" pitchFamily="2" charset="0"/>
            </a:endParaRPr>
          </a:p>
        </p:txBody>
      </p:sp>
      <p:sp>
        <p:nvSpPr>
          <p:cNvPr id="5" name="Slide Number Placeholder 4"/>
          <p:cNvSpPr>
            <a:spLocks noGrp="1"/>
          </p:cNvSpPr>
          <p:nvPr>
            <p:ph type="sldNum" sz="quarter" idx="12"/>
          </p:nvPr>
        </p:nvSpPr>
        <p:spPr/>
        <p:txBody>
          <a:bodyPr>
            <a:normAutofit/>
          </a:bodyPr>
          <a:lstStyle/>
          <a:p>
            <a:pPr marL="0" marR="0" lvl="0" indent="0" algn="l" defTabSz="914400" rtl="0" eaLnBrk="1" fontAlgn="auto" latinLnBrk="0" hangingPunct="1">
              <a:lnSpc>
                <a:spcPct val="100000"/>
              </a:lnSpc>
              <a:spcBef>
                <a:spcPts val="0"/>
              </a:spcBef>
              <a:spcAft>
                <a:spcPts val="720"/>
              </a:spcAft>
              <a:buClrTx/>
              <a:buSzTx/>
              <a:buFontTx/>
              <a:buNone/>
              <a:tabLst/>
              <a:defRPr/>
            </a:pPr>
            <a:fld id="{2EF00467-2C26-C343-9763-9BDDADED9A2F}" type="slidenum">
              <a:rPr kumimoji="0" lang="en-US" sz="700" b="0" i="0" u="none" strike="noStrike" kern="1200" cap="none" spc="300" normalizeH="0" baseline="0" noProof="0" smtClean="0">
                <a:ln>
                  <a:noFill/>
                </a:ln>
                <a:solidFill>
                  <a:srgbClr val="FFFFFF"/>
                </a:solidFill>
                <a:effectLst/>
                <a:uLnTx/>
                <a:uFillTx/>
                <a:latin typeface="Arial" charset="0"/>
                <a:cs typeface="Arial" charset="0"/>
              </a:rPr>
              <a:pPr marL="0" marR="0" lvl="0" indent="0" algn="l" defTabSz="914400" rtl="0" eaLnBrk="1" fontAlgn="auto" latinLnBrk="0" hangingPunct="1">
                <a:lnSpc>
                  <a:spcPct val="100000"/>
                </a:lnSpc>
                <a:spcBef>
                  <a:spcPts val="0"/>
                </a:spcBef>
                <a:spcAft>
                  <a:spcPts val="720"/>
                </a:spcAft>
                <a:buClrTx/>
                <a:buSzTx/>
                <a:buFontTx/>
                <a:buNone/>
                <a:tabLst/>
                <a:defRPr/>
              </a:pPr>
              <a:t>7</a:t>
            </a:fld>
            <a:endParaRPr kumimoji="0" lang="en-US" sz="700" b="0" i="0" u="none" strike="noStrike" kern="1200" cap="none" spc="300" normalizeH="0" baseline="0" noProof="0" dirty="0">
              <a:ln>
                <a:noFill/>
              </a:ln>
              <a:solidFill>
                <a:srgbClr val="FFFFFF"/>
              </a:solidFill>
              <a:effectLst/>
              <a:uLnTx/>
              <a:uFillTx/>
              <a:latin typeface="Arial" charset="0"/>
              <a:cs typeface="Arial" charset="0"/>
            </a:endParaRPr>
          </a:p>
        </p:txBody>
      </p:sp>
      <p:pic>
        <p:nvPicPr>
          <p:cNvPr id="9" name="Picture 8">
            <a:extLst>
              <a:ext uri="{FF2B5EF4-FFF2-40B4-BE49-F238E27FC236}">
                <a16:creationId xmlns:a16="http://schemas.microsoft.com/office/drawing/2014/main" id="{6699A4E7-85A6-45BC-98FE-D885DC8733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1811" y="6219793"/>
            <a:ext cx="1355462" cy="530192"/>
          </a:xfrm>
          <a:prstGeom prst="rect">
            <a:avLst/>
          </a:prstGeom>
        </p:spPr>
      </p:pic>
    </p:spTree>
    <p:extLst>
      <p:ext uri="{BB962C8B-B14F-4D97-AF65-F5344CB8AC3E}">
        <p14:creationId xmlns:p14="http://schemas.microsoft.com/office/powerpoint/2010/main" val="29581989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Placeholder 7" descr="Microphone in a bar">
            <a:extLst>
              <a:ext uri="{FF2B5EF4-FFF2-40B4-BE49-F238E27FC236}">
                <a16:creationId xmlns:a16="http://schemas.microsoft.com/office/drawing/2014/main" id="{3A6ADF43-8D69-3641-8938-1E3D8D67D86A}"/>
              </a:ext>
            </a:extLst>
          </p:cNvPr>
          <p:cNvPicPr>
            <a:picLocks noGrp="1" noChangeAspect="1"/>
          </p:cNvPicPr>
          <p:nvPr>
            <p:ph type="pic" idx="1"/>
          </p:nvPr>
        </p:nvPicPr>
        <p:blipFill rotWithShape="1">
          <a:blip r:embed="rId3"/>
          <a:srcRect t="7865" b="7865"/>
          <a:stretch/>
        </p:blipFill>
        <p:spPr>
          <a:xfrm>
            <a:off x="-1" y="10"/>
            <a:ext cx="12192000" cy="6857990"/>
          </a:xfrm>
          <a:prstGeom prst="rect">
            <a:avLst/>
          </a:prstGeom>
        </p:spPr>
      </p:pic>
      <p:sp>
        <p:nvSpPr>
          <p:cNvPr id="20"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15" name="Title 1">
            <a:extLst>
              <a:ext uri="{FF2B5EF4-FFF2-40B4-BE49-F238E27FC236}">
                <a16:creationId xmlns:a16="http://schemas.microsoft.com/office/drawing/2014/main" id="{0E7DD859-D6E8-470D-B812-D75C1A56155C}"/>
              </a:ext>
            </a:extLst>
          </p:cNvPr>
          <p:cNvSpPr>
            <a:spLocks noGrp="1"/>
          </p:cNvSpPr>
          <p:nvPr>
            <p:ph type="title"/>
          </p:nvPr>
        </p:nvSpPr>
        <p:spPr>
          <a:xfrm>
            <a:off x="719957" y="1886758"/>
            <a:ext cx="4204137" cy="1342754"/>
          </a:xfrm>
        </p:spPr>
        <p:txBody>
          <a:bodyPr vert="horz" lIns="91440" tIns="45720" rIns="91440" bIns="45720" rtlCol="0" anchor="ctr">
            <a:normAutofit/>
          </a:bodyPr>
          <a:lstStyle/>
          <a:p>
            <a:pPr algn="ctr"/>
            <a:r>
              <a:rPr lang="en-US" sz="3600" b="1" dirty="0">
                <a:solidFill>
                  <a:srgbClr val="004473"/>
                </a:solidFill>
                <a:latin typeface="Roboto" panose="02000000000000000000" pitchFamily="2" charset="0"/>
                <a:ea typeface="Roboto" panose="02000000000000000000" pitchFamily="2" charset="0"/>
                <a:cs typeface="+mj-cs"/>
              </a:rPr>
              <a:t>Community Thought Leadership Moments</a:t>
            </a:r>
          </a:p>
        </p:txBody>
      </p:sp>
      <p:cxnSp>
        <p:nvCxnSpPr>
          <p:cNvPr id="22" name="Straight Connector 21">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44085428-6CDF-8846-B43F-5562C2197C89}"/>
              </a:ext>
            </a:extLst>
          </p:cNvPr>
          <p:cNvSpPr>
            <a:spLocks noGrp="1"/>
          </p:cNvSpPr>
          <p:nvPr>
            <p:ph type="body" sz="half" idx="2"/>
          </p:nvPr>
        </p:nvSpPr>
        <p:spPr>
          <a:xfrm>
            <a:off x="231820" y="3417573"/>
            <a:ext cx="5203065" cy="2619839"/>
          </a:xfrm>
        </p:spPr>
        <p:txBody>
          <a:bodyPr vert="horz" lIns="91440" tIns="45720" rIns="91440" bIns="45720" rtlCol="0" anchor="ctr">
            <a:normAutofit/>
          </a:bodyPr>
          <a:lstStyle/>
          <a:p>
            <a:pPr marL="285750" indent="-228600">
              <a:buFont typeface="Arial" panose="020B0604020202020204" pitchFamily="34" charset="0"/>
              <a:buChar char="•"/>
            </a:pPr>
            <a:r>
              <a:rPr lang="en-US" sz="1800" dirty="0">
                <a:solidFill>
                  <a:srgbClr val="004473"/>
                </a:solidFill>
                <a:latin typeface="Roboto"/>
                <a:ea typeface="Roboto"/>
                <a:cs typeface="+mn-cs"/>
              </a:rPr>
              <a:t>More virtual, hybrid opportunities than ever!</a:t>
            </a:r>
          </a:p>
          <a:p>
            <a:pPr marL="285750" indent="-228600">
              <a:buFont typeface="Arial" panose="020B0604020202020204" pitchFamily="34" charset="0"/>
              <a:buChar char="•"/>
            </a:pPr>
            <a:r>
              <a:rPr lang="en-US" sz="1800" dirty="0">
                <a:solidFill>
                  <a:srgbClr val="004473"/>
                </a:solidFill>
                <a:latin typeface="Roboto"/>
                <a:ea typeface="Roboto"/>
                <a:cs typeface="+mn-cs"/>
              </a:rPr>
              <a:t>Seek out conversations to join, feature your SMEs or clients</a:t>
            </a:r>
          </a:p>
          <a:p>
            <a:pPr marL="285750" indent="-228600">
              <a:buFont typeface="Arial" panose="020B0604020202020204" pitchFamily="34" charset="0"/>
              <a:buChar char="•"/>
            </a:pPr>
            <a:r>
              <a:rPr lang="en-US" sz="1800" dirty="0">
                <a:solidFill>
                  <a:srgbClr val="004473"/>
                </a:solidFill>
                <a:latin typeface="Roboto"/>
                <a:ea typeface="Roboto"/>
                <a:cs typeface="+mn-cs"/>
              </a:rPr>
              <a:t>Look to media outlets, organizations, corporations, professional groups, and more!</a:t>
            </a:r>
          </a:p>
          <a:p>
            <a:pPr marL="285750" indent="-228600">
              <a:buFont typeface="Arial" panose="020B0604020202020204" pitchFamily="34" charset="0"/>
              <a:buChar char="•"/>
            </a:pPr>
            <a:r>
              <a:rPr lang="en-US" sz="1800" dirty="0">
                <a:solidFill>
                  <a:srgbClr val="004473"/>
                </a:solidFill>
                <a:latin typeface="Roboto" panose="02000000000000000000" pitchFamily="2" charset="0"/>
                <a:ea typeface="Roboto" panose="02000000000000000000" pitchFamily="2" charset="0"/>
                <a:cs typeface="+mn-cs"/>
              </a:rPr>
              <a:t>Build content &amp; campaign around each, tout with your network, media, donors, Board, etc.</a:t>
            </a:r>
          </a:p>
        </p:txBody>
      </p:sp>
      <p:pic>
        <p:nvPicPr>
          <p:cNvPr id="9" name="Picture 8">
            <a:extLst>
              <a:ext uri="{FF2B5EF4-FFF2-40B4-BE49-F238E27FC236}">
                <a16:creationId xmlns:a16="http://schemas.microsoft.com/office/drawing/2014/main" id="{6699A4E7-85A6-45BC-98FE-D885DC87332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61725" y="6198281"/>
            <a:ext cx="1355462" cy="530192"/>
          </a:xfrm>
          <a:prstGeom prst="rect">
            <a:avLst/>
          </a:prstGeom>
        </p:spPr>
      </p:pic>
      <p:pic>
        <p:nvPicPr>
          <p:cNvPr id="13" name="Picture 12">
            <a:extLst>
              <a:ext uri="{FF2B5EF4-FFF2-40B4-BE49-F238E27FC236}">
                <a16:creationId xmlns:a16="http://schemas.microsoft.com/office/drawing/2014/main" id="{628C9A5F-10E0-9444-AE1E-AE0AD9826F8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10667" y="1172218"/>
            <a:ext cx="488188" cy="485299"/>
          </a:xfrm>
          <a:prstGeom prst="rect">
            <a:avLst/>
          </a:prstGeom>
        </p:spPr>
      </p:pic>
    </p:spTree>
    <p:extLst>
      <p:ext uri="{BB962C8B-B14F-4D97-AF65-F5344CB8AC3E}">
        <p14:creationId xmlns:p14="http://schemas.microsoft.com/office/powerpoint/2010/main" val="176183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cstate="screen">
            <a:alphaModFix amt="13000"/>
            <a:extLst>
              <a:ext uri="{28A0092B-C50C-407E-A947-70E740481C1C}">
                <a14:useLocalDpi xmlns:a14="http://schemas.microsoft.com/office/drawing/2010/main"/>
              </a:ext>
            </a:extLst>
          </a:blip>
          <a:srcRect r="-6136"/>
          <a:stretch/>
        </p:blipFill>
        <p:spPr>
          <a:xfrm>
            <a:off x="0" y="10563"/>
            <a:ext cx="12192000" cy="6858000"/>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3073" y="317904"/>
            <a:ext cx="487730" cy="484844"/>
          </a:xfrm>
          <a:prstGeom prst="rect">
            <a:avLst/>
          </a:prstGeom>
        </p:spPr>
      </p:pic>
      <p:sp>
        <p:nvSpPr>
          <p:cNvPr id="7" name="TextBox 6"/>
          <p:cNvSpPr txBox="1"/>
          <p:nvPr/>
        </p:nvSpPr>
        <p:spPr>
          <a:xfrm>
            <a:off x="413073" y="3127757"/>
            <a:ext cx="11123145" cy="3046988"/>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4800" b="0" i="0" u="none" strike="noStrike" kern="1200" cap="none" spc="-150" normalizeH="0" baseline="0" noProof="0" dirty="0">
                <a:ln>
                  <a:noFill/>
                </a:ln>
                <a:solidFill>
                  <a:srgbClr val="FFFFFF"/>
                </a:solidFill>
                <a:effectLst/>
                <a:uLnTx/>
                <a:uFillTx/>
                <a:latin typeface="Arial" charset="0"/>
                <a:ea typeface="Arial" charset="0"/>
                <a:cs typeface="Arial" charset="0"/>
              </a:rPr>
              <a:t>Craig Sharum</a:t>
            </a:r>
          </a:p>
          <a:p>
            <a:pPr marL="0" marR="0" lvl="0" indent="0" algn="l" defTabSz="914400" rtl="0" eaLnBrk="1" fontAlgn="auto" latinLnBrk="0" hangingPunct="1">
              <a:spcBef>
                <a:spcPts val="0"/>
              </a:spcBef>
              <a:spcAft>
                <a:spcPts val="0"/>
              </a:spcAft>
              <a:buClrTx/>
              <a:buSzTx/>
              <a:buFontTx/>
              <a:buNone/>
              <a:tabLst/>
              <a:defRPr/>
            </a:pPr>
            <a:r>
              <a:rPr kumimoji="0" lang="en-US" sz="4800" b="0" i="0" u="none" strike="noStrike" kern="1200" cap="none" spc="-150" normalizeH="0" baseline="0" noProof="0" dirty="0">
                <a:ln>
                  <a:noFill/>
                </a:ln>
                <a:solidFill>
                  <a:srgbClr val="FFFFFF"/>
                </a:solidFill>
                <a:effectLst/>
                <a:uLnTx/>
                <a:uFillTx/>
                <a:latin typeface="Arial" charset="0"/>
                <a:ea typeface="Arial" charset="0"/>
                <a:cs typeface="Arial" charset="0"/>
              </a:rPr>
              <a:t>Director of Marketing</a:t>
            </a:r>
          </a:p>
          <a:p>
            <a:pPr marL="0" marR="0" lvl="0" indent="0" algn="l" defTabSz="914400" rtl="0" eaLnBrk="1" fontAlgn="auto" latinLnBrk="0" hangingPunct="1">
              <a:spcBef>
                <a:spcPts val="0"/>
              </a:spcBef>
              <a:spcAft>
                <a:spcPts val="0"/>
              </a:spcAft>
              <a:buClrTx/>
              <a:buSzTx/>
              <a:buFontTx/>
              <a:buNone/>
              <a:tabLst/>
              <a:defRPr/>
            </a:pPr>
            <a:r>
              <a:rPr lang="en-US" sz="4800" spc="-150" dirty="0">
                <a:solidFill>
                  <a:srgbClr val="FFFFFF"/>
                </a:solidFill>
                <a:latin typeface="Arial" charset="0"/>
                <a:ea typeface="Arial" charset="0"/>
                <a:cs typeface="Arial" charset="0"/>
              </a:rPr>
              <a:t>Easterseals Michigan</a:t>
            </a:r>
            <a:endParaRPr kumimoji="0" lang="en-US" sz="4800" b="0" i="0" u="none" strike="noStrike" kern="1200" cap="none" spc="-150" normalizeH="0" baseline="0" noProof="0" dirty="0">
              <a:ln>
                <a:noFill/>
              </a:ln>
              <a:solidFill>
                <a:srgbClr val="FFFFFF"/>
              </a:solidFill>
              <a:effectLst/>
              <a:uLnTx/>
              <a:uFillTx/>
              <a:latin typeface="Arial" charset="0"/>
              <a:ea typeface="Arial" charset="0"/>
              <a:cs typeface="Arial" charset="0"/>
            </a:endParaRPr>
          </a:p>
          <a:p>
            <a:pPr marL="0" marR="0" lvl="0" indent="0" algn="l" defTabSz="914400" rtl="0" eaLnBrk="1" fontAlgn="auto" latinLnBrk="0" hangingPunct="1">
              <a:spcBef>
                <a:spcPts val="0"/>
              </a:spcBef>
              <a:spcAft>
                <a:spcPts val="0"/>
              </a:spcAft>
              <a:buClrTx/>
              <a:buSzTx/>
              <a:buFontTx/>
              <a:buNone/>
              <a:tabLst/>
              <a:defRPr/>
            </a:pPr>
            <a:endParaRPr kumimoji="0" lang="en-US" sz="4800" b="0" i="0" u="none" strike="noStrike" kern="1200" cap="none" spc="-150" normalizeH="0" baseline="0" noProof="0" dirty="0">
              <a:ln>
                <a:noFill/>
              </a:ln>
              <a:solidFill>
                <a:srgbClr val="FFFFFF"/>
              </a:solidFill>
              <a:effectLst/>
              <a:uLnTx/>
              <a:uFillTx/>
              <a:latin typeface="Arial" charset="0"/>
              <a:ea typeface="Arial" charset="0"/>
              <a:cs typeface="Arial" charset="0"/>
            </a:endParaRPr>
          </a:p>
        </p:txBody>
      </p:sp>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37297" y="5656814"/>
            <a:ext cx="2241349" cy="876710"/>
          </a:xfrm>
          <a:prstGeom prst="rect">
            <a:avLst/>
          </a:prstGeom>
        </p:spPr>
      </p:pic>
    </p:spTree>
    <p:extLst>
      <p:ext uri="{BB962C8B-B14F-4D97-AF65-F5344CB8AC3E}">
        <p14:creationId xmlns:p14="http://schemas.microsoft.com/office/powerpoint/2010/main" val="2190614130"/>
      </p:ext>
    </p:extLst>
  </p:cSld>
  <p:clrMapOvr>
    <a:masterClrMapping/>
  </p:clrMapOvr>
</p:sld>
</file>

<file path=ppt/theme/theme1.xml><?xml version="1.0" encoding="utf-8"?>
<a:theme xmlns:a="http://schemas.openxmlformats.org/drawingml/2006/main" name="Office Theme">
  <a:themeElements>
    <a:clrScheme name="Custom 61">
      <a:dk1>
        <a:srgbClr val="000000"/>
      </a:dk1>
      <a:lt1>
        <a:srgbClr val="FFFFFF"/>
      </a:lt1>
      <a:dk2>
        <a:srgbClr val="44546A"/>
      </a:dk2>
      <a:lt2>
        <a:srgbClr val="E7E6E6"/>
      </a:lt2>
      <a:accent1>
        <a:srgbClr val="F16336"/>
      </a:accent1>
      <a:accent2>
        <a:srgbClr val="FFA300"/>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Custom 61">
      <a:dk1>
        <a:srgbClr val="000000"/>
      </a:dk1>
      <a:lt1>
        <a:srgbClr val="FFFFFF"/>
      </a:lt1>
      <a:dk2>
        <a:srgbClr val="44546A"/>
      </a:dk2>
      <a:lt2>
        <a:srgbClr val="E7E6E6"/>
      </a:lt2>
      <a:accent1>
        <a:srgbClr val="F16336"/>
      </a:accent1>
      <a:accent2>
        <a:srgbClr val="FFA300"/>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Custom 61">
      <a:dk1>
        <a:srgbClr val="000000"/>
      </a:dk1>
      <a:lt1>
        <a:srgbClr val="FFFFFF"/>
      </a:lt1>
      <a:dk2>
        <a:srgbClr val="44546A"/>
      </a:dk2>
      <a:lt2>
        <a:srgbClr val="E7E6E6"/>
      </a:lt2>
      <a:accent1>
        <a:srgbClr val="F16336"/>
      </a:accent1>
      <a:accent2>
        <a:srgbClr val="FFA300"/>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61">
    <a:dk1>
      <a:srgbClr val="000000"/>
    </a:dk1>
    <a:lt1>
      <a:srgbClr val="FFFFFF"/>
    </a:lt1>
    <a:dk2>
      <a:srgbClr val="44546A"/>
    </a:dk2>
    <a:lt2>
      <a:srgbClr val="E7E6E6"/>
    </a:lt2>
    <a:accent1>
      <a:srgbClr val="F16336"/>
    </a:accent1>
    <a:accent2>
      <a:srgbClr val="FFA300"/>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Custom 61">
    <a:dk1>
      <a:srgbClr val="000000"/>
    </a:dk1>
    <a:lt1>
      <a:srgbClr val="FFFFFF"/>
    </a:lt1>
    <a:dk2>
      <a:srgbClr val="44546A"/>
    </a:dk2>
    <a:lt2>
      <a:srgbClr val="E7E6E6"/>
    </a:lt2>
    <a:accent1>
      <a:srgbClr val="F16336"/>
    </a:accent1>
    <a:accent2>
      <a:srgbClr val="FFA300"/>
    </a:accent2>
    <a:accent3>
      <a:srgbClr val="A5A5A5"/>
    </a:accent3>
    <a:accent4>
      <a:srgbClr val="FFC000"/>
    </a:accent4>
    <a:accent5>
      <a:srgbClr val="4472C4"/>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4A49CD7500F0940BCA3134D594DACB7" ma:contentTypeVersion="7" ma:contentTypeDescription="Create a new document." ma:contentTypeScope="" ma:versionID="e9f53437847b56997349f95a19544d74">
  <xsd:schema xmlns:xsd="http://www.w3.org/2001/XMLSchema" xmlns:xs="http://www.w3.org/2001/XMLSchema" xmlns:p="http://schemas.microsoft.com/office/2006/metadata/properties" xmlns:ns2="7e432cec-8214-427c-807b-b02c961cf4b3" targetNamespace="http://schemas.microsoft.com/office/2006/metadata/properties" ma:root="true" ma:fieldsID="8356d060a0a70802b3334341afbfad3d" ns2:_="">
    <xsd:import namespace="7e432cec-8214-427c-807b-b02c961cf4b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432cec-8214-427c-807b-b02c961cf4b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3EBEFFB-13AC-431E-8D89-ADA650BF4F90}">
  <ds:schemaRefs>
    <ds:schemaRef ds:uri="http://schemas.microsoft.com/sharepoint/v3/contenttype/forms"/>
  </ds:schemaRefs>
</ds:datastoreItem>
</file>

<file path=customXml/itemProps2.xml><?xml version="1.0" encoding="utf-8"?>
<ds:datastoreItem xmlns:ds="http://schemas.openxmlformats.org/officeDocument/2006/customXml" ds:itemID="{10FE0C30-9342-44F7-A4E2-C21B369D7337}">
  <ds:schemaRefs>
    <ds:schemaRef ds:uri="http://schemas.microsoft.com/office/2006/metadata/properties"/>
    <ds:schemaRef ds:uri="7e432cec-8214-427c-807b-b02c961cf4b3"/>
    <ds:schemaRef ds:uri="http://schemas.microsoft.com/office/infopath/2007/PartnerControls"/>
    <ds:schemaRef ds:uri="http://purl.org/dc/elements/1.1/"/>
    <ds:schemaRef ds:uri="http://schemas.microsoft.com/office/2006/documentManagement/types"/>
    <ds:schemaRef ds:uri="http://purl.org/dc/dcmitype/"/>
    <ds:schemaRef ds:uri="http://purl.org/dc/terms/"/>
    <ds:schemaRef ds:uri="http://www.w3.org/XML/1998/namespace"/>
    <ds:schemaRef ds:uri="http://schemas.openxmlformats.org/package/2006/metadata/core-properties"/>
  </ds:schemaRefs>
</ds:datastoreItem>
</file>

<file path=customXml/itemProps3.xml><?xml version="1.0" encoding="utf-8"?>
<ds:datastoreItem xmlns:ds="http://schemas.openxmlformats.org/officeDocument/2006/customXml" ds:itemID="{545D74E4-0815-4274-AD68-2B21B06AA5A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e432cec-8214-427c-807b-b02c961cf4b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16378</TotalTime>
  <Words>2610</Words>
  <Application>Microsoft Office PowerPoint</Application>
  <PresentationFormat>Widescreen</PresentationFormat>
  <Paragraphs>347</Paragraphs>
  <Slides>21</Slides>
  <Notes>20</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21</vt:i4>
      </vt:variant>
    </vt:vector>
  </HeadingPairs>
  <TitlesOfParts>
    <vt:vector size="30" baseType="lpstr">
      <vt:lpstr>Arial</vt:lpstr>
      <vt:lpstr>Calibri</vt:lpstr>
      <vt:lpstr>Franklin Gothic Medium</vt:lpstr>
      <vt:lpstr>Roboto</vt:lpstr>
      <vt:lpstr>Symbol</vt:lpstr>
      <vt:lpstr>Wingdings</vt:lpstr>
      <vt:lpstr>Office Theme</vt:lpstr>
      <vt:lpstr>4_Office Theme</vt:lpstr>
      <vt:lpstr>2_Office Theme</vt:lpstr>
      <vt:lpstr>PowerPoint Presentation</vt:lpstr>
      <vt:lpstr>PowerPoint Presentation</vt:lpstr>
      <vt:lpstr>Leveraging current events and issues to generate coverage  around our advocacy, services, and impact </vt:lpstr>
      <vt:lpstr>PowerPoint Presentation</vt:lpstr>
      <vt:lpstr>Building relationships with local media</vt:lpstr>
      <vt:lpstr>Developing &amp; Placing Local  Op-Eds &amp; Letters to the Editor </vt:lpstr>
      <vt:lpstr>Placing PSAs Locally TV, Radio, Digital and Print</vt:lpstr>
      <vt:lpstr>Community Thought Leadership Moments</vt:lpstr>
      <vt:lpstr>PowerPoint Presentation</vt:lpstr>
      <vt:lpstr>Affiliate Information</vt:lpstr>
      <vt:lpstr>Pandemic!</vt:lpstr>
      <vt:lpstr>Leverage Strength</vt:lpstr>
      <vt:lpstr>Draft Off Mental Health Coverage</vt:lpstr>
      <vt:lpstr>Results since March 2020</vt:lpstr>
      <vt:lpstr>PowerPoint Presentation</vt:lpstr>
      <vt:lpstr>About Easterseals Crossroads</vt:lpstr>
      <vt:lpstr>Easterseals is Amazing – Show it Off!</vt:lpstr>
      <vt:lpstr>Be Prepared for a Story</vt:lpstr>
      <vt:lpstr>You Got It; Now What?</vt:lpstr>
      <vt:lpstr>Take into Consideration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Angela Williams</dc:creator>
  <cp:lastModifiedBy>Yolanda Green</cp:lastModifiedBy>
  <cp:revision>65</cp:revision>
  <cp:lastPrinted>2021-06-08T23:54:40Z</cp:lastPrinted>
  <dcterms:created xsi:type="dcterms:W3CDTF">2020-10-30T00:25:33Z</dcterms:created>
  <dcterms:modified xsi:type="dcterms:W3CDTF">2021-11-04T18:05:37Z</dcterms:modified>
</cp:coreProperties>
</file>