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08" r:id="rId6"/>
  </p:sldMasterIdLst>
  <p:notesMasterIdLst>
    <p:notesMasterId r:id="rId23"/>
  </p:notesMasterIdLst>
  <p:sldIdLst>
    <p:sldId id="276" r:id="rId7"/>
    <p:sldId id="2146846242" r:id="rId8"/>
    <p:sldId id="267" r:id="rId9"/>
    <p:sldId id="2146846232" r:id="rId10"/>
    <p:sldId id="2146846231" r:id="rId11"/>
    <p:sldId id="2146846233" r:id="rId12"/>
    <p:sldId id="2146846235" r:id="rId13"/>
    <p:sldId id="2146846241" r:id="rId14"/>
    <p:sldId id="2146846237" r:id="rId15"/>
    <p:sldId id="2146846221" r:id="rId16"/>
    <p:sldId id="2146846227" r:id="rId17"/>
    <p:sldId id="2146846239" r:id="rId18"/>
    <p:sldId id="2146846240" r:id="rId19"/>
    <p:sldId id="2146846238" r:id="rId20"/>
    <p:sldId id="2146846230" r:id="rId21"/>
    <p:sldId id="316"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WS" lastIdx="1" clrIdx="0"/>
  <p:cmAuthor id="1" name="Kristen Barnfield" initials="KB" lastIdx="7" clrIdx="1"/>
  <p:cmAuthor id="2" name="Microsoft Office User" initials="MOU" lastIdx="1"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00"/>
    <a:srgbClr val="F16336"/>
    <a:srgbClr val="DB512D"/>
    <a:srgbClr val="00447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D5310-3433-40B6-81A3-E7C88119B1F3}" v="758" dt="2021-10-13T15:59:11.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6" autoAdjust="0"/>
    <p:restoredTop sz="93792" autoAdjust="0"/>
  </p:normalViewPr>
  <p:slideViewPr>
    <p:cSldViewPr snapToGrid="0" snapToObjects="1">
      <p:cViewPr varScale="1">
        <p:scale>
          <a:sx n="80" d="100"/>
          <a:sy n="80" d="100"/>
        </p:scale>
        <p:origin x="244" y="40"/>
      </p:cViewPr>
      <p:guideLst>
        <p:guide orient="horz" pos="2160"/>
        <p:guide pos="4704"/>
      </p:guideLst>
    </p:cSldViewPr>
  </p:slideViewPr>
  <p:notesTextViewPr>
    <p:cViewPr>
      <p:scale>
        <a:sx n="1" d="1"/>
        <a:sy n="1" d="1"/>
      </p:scale>
      <p:origin x="0" y="0"/>
    </p:cViewPr>
  </p:notesTextViewPr>
  <p:sorterViewPr>
    <p:cViewPr>
      <p:scale>
        <a:sx n="197" d="100"/>
        <a:sy n="197" d="100"/>
      </p:scale>
      <p:origin x="0" y="-15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s://analytics.twitter.co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analytics.twitter.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62D55-85FD-48AB-B7F8-5CD756D6D1D0}"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57E9B640-34E5-4BA0-A6FF-CA24ACFE29CF}">
      <dgm:prSet/>
      <dgm:spPr>
        <a:solidFill>
          <a:srgbClr val="F16336">
            <a:alpha val="11000"/>
          </a:srgbClr>
        </a:solidFill>
      </dgm:spPr>
      <dgm:t>
        <a:bodyPr/>
        <a:lstStyle/>
        <a:p>
          <a:r>
            <a:rPr lang="en-US"/>
            <a:t>Notice large swings/dips in data</a:t>
          </a:r>
        </a:p>
      </dgm:t>
    </dgm:pt>
    <dgm:pt modelId="{FEE20435-DE04-42EC-B303-6E9E4331B5F4}" type="parTrans" cxnId="{AD82EDBD-579D-4B41-8D2D-54CAA43B717D}">
      <dgm:prSet/>
      <dgm:spPr/>
      <dgm:t>
        <a:bodyPr/>
        <a:lstStyle/>
        <a:p>
          <a:endParaRPr lang="en-US"/>
        </a:p>
      </dgm:t>
    </dgm:pt>
    <dgm:pt modelId="{D2ECD072-B9D2-45EE-B8CD-F9583F515927}" type="sibTrans" cxnId="{AD82EDBD-579D-4B41-8D2D-54CAA43B717D}">
      <dgm:prSet phldrT="1" phldr="0"/>
      <dgm:spPr>
        <a:solidFill>
          <a:srgbClr val="FFA300"/>
        </a:solidFill>
      </dgm:spPr>
      <dgm:t>
        <a:bodyPr/>
        <a:lstStyle/>
        <a:p>
          <a:r>
            <a:rPr lang="en-US"/>
            <a:t>1</a:t>
          </a:r>
        </a:p>
      </dgm:t>
    </dgm:pt>
    <dgm:pt modelId="{CC41D743-810F-4150-BC91-382AD30B92F3}">
      <dgm:prSet/>
      <dgm:spPr>
        <a:solidFill>
          <a:srgbClr val="FFA300">
            <a:alpha val="13000"/>
          </a:srgbClr>
        </a:solidFill>
      </dgm:spPr>
      <dgm:t>
        <a:bodyPr/>
        <a:lstStyle/>
        <a:p>
          <a:r>
            <a:rPr lang="en-US" dirty="0"/>
            <a:t>Determine what content can be attributed to  changes in that data</a:t>
          </a:r>
        </a:p>
      </dgm:t>
    </dgm:pt>
    <dgm:pt modelId="{9C574A64-3A18-4341-9766-8566513BA004}" type="parTrans" cxnId="{4F08ABBC-139E-4A05-B19A-9081373CC106}">
      <dgm:prSet/>
      <dgm:spPr/>
      <dgm:t>
        <a:bodyPr/>
        <a:lstStyle/>
        <a:p>
          <a:endParaRPr lang="en-US"/>
        </a:p>
      </dgm:t>
    </dgm:pt>
    <dgm:pt modelId="{5EF154C4-3354-4498-9712-246276A4B790}" type="sibTrans" cxnId="{4F08ABBC-139E-4A05-B19A-9081373CC106}">
      <dgm:prSet phldrT="2" phldr="0"/>
      <dgm:spPr>
        <a:solidFill>
          <a:srgbClr val="FFA300"/>
        </a:solidFill>
      </dgm:spPr>
      <dgm:t>
        <a:bodyPr/>
        <a:lstStyle/>
        <a:p>
          <a:r>
            <a:rPr lang="en-US"/>
            <a:t>2</a:t>
          </a:r>
          <a:endParaRPr lang="en-US" dirty="0"/>
        </a:p>
      </dgm:t>
    </dgm:pt>
    <dgm:pt modelId="{A0C5559D-EF0F-442E-85EC-F21F80A3A4C3}">
      <dgm:prSet/>
      <dgm:spPr>
        <a:solidFill>
          <a:srgbClr val="DB512D">
            <a:alpha val="14000"/>
          </a:srgbClr>
        </a:solidFill>
      </dgm:spPr>
      <dgm:t>
        <a:bodyPr/>
        <a:lstStyle/>
        <a:p>
          <a:r>
            <a:rPr lang="en-US"/>
            <a:t>Analyze best performing and lowest performing posts</a:t>
          </a:r>
        </a:p>
      </dgm:t>
    </dgm:pt>
    <dgm:pt modelId="{1CCDAE5F-5A5B-40AF-A277-C98A8FED2FC2}" type="parTrans" cxnId="{8E844FE9-9FC6-4C8D-B73A-A5EC01A86C75}">
      <dgm:prSet/>
      <dgm:spPr/>
      <dgm:t>
        <a:bodyPr/>
        <a:lstStyle/>
        <a:p>
          <a:endParaRPr lang="en-US"/>
        </a:p>
      </dgm:t>
    </dgm:pt>
    <dgm:pt modelId="{5171E983-D3E3-4129-BC3E-6F356A6090DF}" type="sibTrans" cxnId="{8E844FE9-9FC6-4C8D-B73A-A5EC01A86C75}">
      <dgm:prSet phldrT="3" phldr="0"/>
      <dgm:spPr>
        <a:solidFill>
          <a:srgbClr val="FFA300"/>
        </a:solidFill>
      </dgm:spPr>
      <dgm:t>
        <a:bodyPr/>
        <a:lstStyle/>
        <a:p>
          <a:r>
            <a:rPr lang="en-US"/>
            <a:t>3</a:t>
          </a:r>
        </a:p>
      </dgm:t>
    </dgm:pt>
    <dgm:pt modelId="{1313E471-3F21-44E3-8A17-E06D1218215D}">
      <dgm:prSet/>
      <dgm:spPr>
        <a:solidFill>
          <a:srgbClr val="FFA300">
            <a:alpha val="11000"/>
          </a:srgbClr>
        </a:solidFill>
      </dgm:spPr>
      <dgm:t>
        <a:bodyPr/>
        <a:lstStyle/>
        <a:p>
          <a:r>
            <a:rPr lang="en-US"/>
            <a:t>Test imagery and language</a:t>
          </a:r>
        </a:p>
      </dgm:t>
    </dgm:pt>
    <dgm:pt modelId="{01329F05-E418-4A52-8C22-47C2A361EC12}" type="parTrans" cxnId="{2D49F3EB-5AC7-4B83-897C-FDF547585AB0}">
      <dgm:prSet/>
      <dgm:spPr/>
      <dgm:t>
        <a:bodyPr/>
        <a:lstStyle/>
        <a:p>
          <a:endParaRPr lang="en-US"/>
        </a:p>
      </dgm:t>
    </dgm:pt>
    <dgm:pt modelId="{D1A90C99-985C-4D72-9FE7-BB6762C870AE}" type="sibTrans" cxnId="{2D49F3EB-5AC7-4B83-897C-FDF547585AB0}">
      <dgm:prSet phldrT="4" phldr="0"/>
      <dgm:spPr>
        <a:solidFill>
          <a:srgbClr val="FFA300"/>
        </a:solidFill>
      </dgm:spPr>
      <dgm:t>
        <a:bodyPr/>
        <a:lstStyle/>
        <a:p>
          <a:r>
            <a:rPr lang="en-US"/>
            <a:t>4</a:t>
          </a:r>
        </a:p>
      </dgm:t>
    </dgm:pt>
    <dgm:pt modelId="{12701F00-F214-4090-8F80-435F5269DF21}" type="pres">
      <dgm:prSet presAssocID="{24B62D55-85FD-48AB-B7F8-5CD756D6D1D0}" presName="Name0" presStyleCnt="0">
        <dgm:presLayoutVars>
          <dgm:animLvl val="lvl"/>
          <dgm:resizeHandles val="exact"/>
        </dgm:presLayoutVars>
      </dgm:prSet>
      <dgm:spPr/>
    </dgm:pt>
    <dgm:pt modelId="{C2B91940-CF6C-4257-9596-9C53B99F4B2C}" type="pres">
      <dgm:prSet presAssocID="{57E9B640-34E5-4BA0-A6FF-CA24ACFE29CF}" presName="compositeNode" presStyleCnt="0">
        <dgm:presLayoutVars>
          <dgm:bulletEnabled val="1"/>
        </dgm:presLayoutVars>
      </dgm:prSet>
      <dgm:spPr/>
    </dgm:pt>
    <dgm:pt modelId="{52B6D7B3-CF85-4BBB-878D-41422411DEF1}" type="pres">
      <dgm:prSet presAssocID="{57E9B640-34E5-4BA0-A6FF-CA24ACFE29CF}" presName="bgRect" presStyleLbl="bgAccFollowNode1" presStyleIdx="0" presStyleCnt="4"/>
      <dgm:spPr/>
    </dgm:pt>
    <dgm:pt modelId="{2AFBC7FE-F641-4CD1-9863-AE6674406786}" type="pres">
      <dgm:prSet presAssocID="{D2ECD072-B9D2-45EE-B8CD-F9583F515927}" presName="sibTransNodeCircle" presStyleLbl="alignNode1" presStyleIdx="0" presStyleCnt="8">
        <dgm:presLayoutVars>
          <dgm:chMax val="0"/>
          <dgm:bulletEnabled/>
        </dgm:presLayoutVars>
      </dgm:prSet>
      <dgm:spPr/>
    </dgm:pt>
    <dgm:pt modelId="{A73A87E8-FED7-4A2E-8C42-54D4E149F4FE}" type="pres">
      <dgm:prSet presAssocID="{57E9B640-34E5-4BA0-A6FF-CA24ACFE29CF}" presName="bottomLine" presStyleLbl="alignNode1" presStyleIdx="1" presStyleCnt="8">
        <dgm:presLayoutVars/>
      </dgm:prSet>
      <dgm:spPr>
        <a:noFill/>
      </dgm:spPr>
    </dgm:pt>
    <dgm:pt modelId="{ABD09E7B-60EB-4F0D-9EE8-E00029FE8D48}" type="pres">
      <dgm:prSet presAssocID="{57E9B640-34E5-4BA0-A6FF-CA24ACFE29CF}" presName="nodeText" presStyleLbl="bgAccFollowNode1" presStyleIdx="0" presStyleCnt="4">
        <dgm:presLayoutVars>
          <dgm:bulletEnabled val="1"/>
        </dgm:presLayoutVars>
      </dgm:prSet>
      <dgm:spPr/>
    </dgm:pt>
    <dgm:pt modelId="{57A2F44C-BDE0-478B-A1F5-CB86F747CE1C}" type="pres">
      <dgm:prSet presAssocID="{D2ECD072-B9D2-45EE-B8CD-F9583F515927}" presName="sibTrans" presStyleCnt="0"/>
      <dgm:spPr/>
    </dgm:pt>
    <dgm:pt modelId="{3BDAD59F-7B07-4E94-B45A-33DF37A32701}" type="pres">
      <dgm:prSet presAssocID="{CC41D743-810F-4150-BC91-382AD30B92F3}" presName="compositeNode" presStyleCnt="0">
        <dgm:presLayoutVars>
          <dgm:bulletEnabled val="1"/>
        </dgm:presLayoutVars>
      </dgm:prSet>
      <dgm:spPr/>
    </dgm:pt>
    <dgm:pt modelId="{9A9684D4-4970-418F-9485-7EFBD622887B}" type="pres">
      <dgm:prSet presAssocID="{CC41D743-810F-4150-BC91-382AD30B92F3}" presName="bgRect" presStyleLbl="bgAccFollowNode1" presStyleIdx="1" presStyleCnt="4"/>
      <dgm:spPr/>
    </dgm:pt>
    <dgm:pt modelId="{4AA1043B-14C3-4144-AE49-5427BAD54044}" type="pres">
      <dgm:prSet presAssocID="{5EF154C4-3354-4498-9712-246276A4B790}" presName="sibTransNodeCircle" presStyleLbl="alignNode1" presStyleIdx="2" presStyleCnt="8">
        <dgm:presLayoutVars>
          <dgm:chMax val="0"/>
          <dgm:bulletEnabled/>
        </dgm:presLayoutVars>
      </dgm:prSet>
      <dgm:spPr/>
    </dgm:pt>
    <dgm:pt modelId="{63D071B5-E266-4488-B3D6-AEAC497725B8}" type="pres">
      <dgm:prSet presAssocID="{CC41D743-810F-4150-BC91-382AD30B92F3}" presName="bottomLine" presStyleLbl="alignNode1" presStyleIdx="3" presStyleCnt="8">
        <dgm:presLayoutVars/>
      </dgm:prSet>
      <dgm:spPr>
        <a:solidFill>
          <a:srgbClr val="FFA300"/>
        </a:solidFill>
      </dgm:spPr>
    </dgm:pt>
    <dgm:pt modelId="{0BF01839-5898-4CC1-B01F-0835C63CAD2F}" type="pres">
      <dgm:prSet presAssocID="{CC41D743-810F-4150-BC91-382AD30B92F3}" presName="nodeText" presStyleLbl="bgAccFollowNode1" presStyleIdx="1" presStyleCnt="4">
        <dgm:presLayoutVars>
          <dgm:bulletEnabled val="1"/>
        </dgm:presLayoutVars>
      </dgm:prSet>
      <dgm:spPr/>
    </dgm:pt>
    <dgm:pt modelId="{31CEB0C0-7835-4B4B-8F6E-ED29A24FF787}" type="pres">
      <dgm:prSet presAssocID="{5EF154C4-3354-4498-9712-246276A4B790}" presName="sibTrans" presStyleCnt="0"/>
      <dgm:spPr/>
    </dgm:pt>
    <dgm:pt modelId="{2A22527C-067E-47E9-BE91-A780E01BB5A8}" type="pres">
      <dgm:prSet presAssocID="{A0C5559D-EF0F-442E-85EC-F21F80A3A4C3}" presName="compositeNode" presStyleCnt="0">
        <dgm:presLayoutVars>
          <dgm:bulletEnabled val="1"/>
        </dgm:presLayoutVars>
      </dgm:prSet>
      <dgm:spPr/>
    </dgm:pt>
    <dgm:pt modelId="{34099741-5B26-40C0-BDBA-6235A524B2E5}" type="pres">
      <dgm:prSet presAssocID="{A0C5559D-EF0F-442E-85EC-F21F80A3A4C3}" presName="bgRect" presStyleLbl="bgAccFollowNode1" presStyleIdx="2" presStyleCnt="4"/>
      <dgm:spPr/>
    </dgm:pt>
    <dgm:pt modelId="{4695BDAB-1D51-481B-9E6A-7F463B3A4256}" type="pres">
      <dgm:prSet presAssocID="{5171E983-D3E3-4129-BC3E-6F356A6090DF}" presName="sibTransNodeCircle" presStyleLbl="alignNode1" presStyleIdx="4" presStyleCnt="8">
        <dgm:presLayoutVars>
          <dgm:chMax val="0"/>
          <dgm:bulletEnabled/>
        </dgm:presLayoutVars>
      </dgm:prSet>
      <dgm:spPr/>
    </dgm:pt>
    <dgm:pt modelId="{06FFACB7-A754-4A55-B394-44AF324A7A4B}" type="pres">
      <dgm:prSet presAssocID="{A0C5559D-EF0F-442E-85EC-F21F80A3A4C3}" presName="bottomLine" presStyleLbl="alignNode1" presStyleIdx="5" presStyleCnt="8">
        <dgm:presLayoutVars/>
      </dgm:prSet>
      <dgm:spPr/>
    </dgm:pt>
    <dgm:pt modelId="{108682F2-2400-4DB1-B959-75503DF0DCB0}" type="pres">
      <dgm:prSet presAssocID="{A0C5559D-EF0F-442E-85EC-F21F80A3A4C3}" presName="nodeText" presStyleLbl="bgAccFollowNode1" presStyleIdx="2" presStyleCnt="4">
        <dgm:presLayoutVars>
          <dgm:bulletEnabled val="1"/>
        </dgm:presLayoutVars>
      </dgm:prSet>
      <dgm:spPr/>
    </dgm:pt>
    <dgm:pt modelId="{6CE64C3D-EE79-4579-B1BC-9367B665A6BC}" type="pres">
      <dgm:prSet presAssocID="{5171E983-D3E3-4129-BC3E-6F356A6090DF}" presName="sibTrans" presStyleCnt="0"/>
      <dgm:spPr/>
    </dgm:pt>
    <dgm:pt modelId="{1311C880-EB27-4031-A18A-1AEF12DA2C17}" type="pres">
      <dgm:prSet presAssocID="{1313E471-3F21-44E3-8A17-E06D1218215D}" presName="compositeNode" presStyleCnt="0">
        <dgm:presLayoutVars>
          <dgm:bulletEnabled val="1"/>
        </dgm:presLayoutVars>
      </dgm:prSet>
      <dgm:spPr/>
    </dgm:pt>
    <dgm:pt modelId="{267764FF-1DCB-4AC7-B3C4-04B03C2C211D}" type="pres">
      <dgm:prSet presAssocID="{1313E471-3F21-44E3-8A17-E06D1218215D}" presName="bgRect" presStyleLbl="bgAccFollowNode1" presStyleIdx="3" presStyleCnt="4"/>
      <dgm:spPr/>
    </dgm:pt>
    <dgm:pt modelId="{7DD0491C-880B-4192-ADF7-128BFBDFCC67}" type="pres">
      <dgm:prSet presAssocID="{D1A90C99-985C-4D72-9FE7-BB6762C870AE}" presName="sibTransNodeCircle" presStyleLbl="alignNode1" presStyleIdx="6" presStyleCnt="8">
        <dgm:presLayoutVars>
          <dgm:chMax val="0"/>
          <dgm:bulletEnabled/>
        </dgm:presLayoutVars>
      </dgm:prSet>
      <dgm:spPr/>
    </dgm:pt>
    <dgm:pt modelId="{049C8BCB-F2A6-4583-BB29-74ACE0876DED}" type="pres">
      <dgm:prSet presAssocID="{1313E471-3F21-44E3-8A17-E06D1218215D}" presName="bottomLine" presStyleLbl="alignNode1" presStyleIdx="7" presStyleCnt="8">
        <dgm:presLayoutVars/>
      </dgm:prSet>
      <dgm:spPr/>
    </dgm:pt>
    <dgm:pt modelId="{85BB227D-AD39-44C4-ADFA-ACABAF201E23}" type="pres">
      <dgm:prSet presAssocID="{1313E471-3F21-44E3-8A17-E06D1218215D}" presName="nodeText" presStyleLbl="bgAccFollowNode1" presStyleIdx="3" presStyleCnt="4">
        <dgm:presLayoutVars>
          <dgm:bulletEnabled val="1"/>
        </dgm:presLayoutVars>
      </dgm:prSet>
      <dgm:spPr/>
    </dgm:pt>
  </dgm:ptLst>
  <dgm:cxnLst>
    <dgm:cxn modelId="{5C76C30C-0554-4CCE-977C-60CC2ED130EB}" type="presOf" srcId="{1313E471-3F21-44E3-8A17-E06D1218215D}" destId="{267764FF-1DCB-4AC7-B3C4-04B03C2C211D}" srcOrd="0" destOrd="0" presId="urn:microsoft.com/office/officeart/2016/7/layout/BasicLinearProcessNumbered"/>
    <dgm:cxn modelId="{42BB0E0F-AB9E-41C9-AEF2-CF101B8E5D0E}" type="presOf" srcId="{CC41D743-810F-4150-BC91-382AD30B92F3}" destId="{0BF01839-5898-4CC1-B01F-0835C63CAD2F}" srcOrd="1" destOrd="0" presId="urn:microsoft.com/office/officeart/2016/7/layout/BasicLinearProcessNumbered"/>
    <dgm:cxn modelId="{E56A430F-4407-498A-BB46-65DE140F433C}" type="presOf" srcId="{A0C5559D-EF0F-442E-85EC-F21F80A3A4C3}" destId="{34099741-5B26-40C0-BDBA-6235A524B2E5}" srcOrd="0" destOrd="0" presId="urn:microsoft.com/office/officeart/2016/7/layout/BasicLinearProcessNumbered"/>
    <dgm:cxn modelId="{00E79229-8007-4944-81E4-DEBCD96FBE14}" type="presOf" srcId="{1313E471-3F21-44E3-8A17-E06D1218215D}" destId="{85BB227D-AD39-44C4-ADFA-ACABAF201E23}" srcOrd="1" destOrd="0" presId="urn:microsoft.com/office/officeart/2016/7/layout/BasicLinearProcessNumbered"/>
    <dgm:cxn modelId="{C6F0B865-0490-4DE1-9097-CA39BB2D25B9}" type="presOf" srcId="{57E9B640-34E5-4BA0-A6FF-CA24ACFE29CF}" destId="{ABD09E7B-60EB-4F0D-9EE8-E00029FE8D48}" srcOrd="1" destOrd="0" presId="urn:microsoft.com/office/officeart/2016/7/layout/BasicLinearProcessNumbered"/>
    <dgm:cxn modelId="{55DAFF6B-D532-41AF-97BA-7DBCE4D12F0C}" type="presOf" srcId="{D1A90C99-985C-4D72-9FE7-BB6762C870AE}" destId="{7DD0491C-880B-4192-ADF7-128BFBDFCC67}" srcOrd="0" destOrd="0" presId="urn:microsoft.com/office/officeart/2016/7/layout/BasicLinearProcessNumbered"/>
    <dgm:cxn modelId="{F4B3D455-695B-4125-8228-7F6048B02564}" type="presOf" srcId="{5171E983-D3E3-4129-BC3E-6F356A6090DF}" destId="{4695BDAB-1D51-481B-9E6A-7F463B3A4256}" srcOrd="0" destOrd="0" presId="urn:microsoft.com/office/officeart/2016/7/layout/BasicLinearProcessNumbered"/>
    <dgm:cxn modelId="{65941B82-056E-4626-AB8E-2BAB4D96F761}" type="presOf" srcId="{57E9B640-34E5-4BA0-A6FF-CA24ACFE29CF}" destId="{52B6D7B3-CF85-4BBB-878D-41422411DEF1}" srcOrd="0" destOrd="0" presId="urn:microsoft.com/office/officeart/2016/7/layout/BasicLinearProcessNumbered"/>
    <dgm:cxn modelId="{AEA25C90-E78A-4391-8C36-703DAD0F169D}" type="presOf" srcId="{CC41D743-810F-4150-BC91-382AD30B92F3}" destId="{9A9684D4-4970-418F-9485-7EFBD622887B}" srcOrd="0" destOrd="0" presId="urn:microsoft.com/office/officeart/2016/7/layout/BasicLinearProcessNumbered"/>
    <dgm:cxn modelId="{FF37AF93-F34A-4970-B5D3-880016C5B799}" type="presOf" srcId="{24B62D55-85FD-48AB-B7F8-5CD756D6D1D0}" destId="{12701F00-F214-4090-8F80-435F5269DF21}" srcOrd="0" destOrd="0" presId="urn:microsoft.com/office/officeart/2016/7/layout/BasicLinearProcessNumbered"/>
    <dgm:cxn modelId="{4F08ABBC-139E-4A05-B19A-9081373CC106}" srcId="{24B62D55-85FD-48AB-B7F8-5CD756D6D1D0}" destId="{CC41D743-810F-4150-BC91-382AD30B92F3}" srcOrd="1" destOrd="0" parTransId="{9C574A64-3A18-4341-9766-8566513BA004}" sibTransId="{5EF154C4-3354-4498-9712-246276A4B790}"/>
    <dgm:cxn modelId="{AD82EDBD-579D-4B41-8D2D-54CAA43B717D}" srcId="{24B62D55-85FD-48AB-B7F8-5CD756D6D1D0}" destId="{57E9B640-34E5-4BA0-A6FF-CA24ACFE29CF}" srcOrd="0" destOrd="0" parTransId="{FEE20435-DE04-42EC-B303-6E9E4331B5F4}" sibTransId="{D2ECD072-B9D2-45EE-B8CD-F9583F515927}"/>
    <dgm:cxn modelId="{CF66FFCF-967E-4C30-8196-23A9E69F0F05}" type="presOf" srcId="{A0C5559D-EF0F-442E-85EC-F21F80A3A4C3}" destId="{108682F2-2400-4DB1-B959-75503DF0DCB0}" srcOrd="1" destOrd="0" presId="urn:microsoft.com/office/officeart/2016/7/layout/BasicLinearProcessNumbered"/>
    <dgm:cxn modelId="{AC97B5DB-763C-4E7B-8030-8AB6A63E5B05}" type="presOf" srcId="{5EF154C4-3354-4498-9712-246276A4B790}" destId="{4AA1043B-14C3-4144-AE49-5427BAD54044}" srcOrd="0" destOrd="0" presId="urn:microsoft.com/office/officeart/2016/7/layout/BasicLinearProcessNumbered"/>
    <dgm:cxn modelId="{8E844FE9-9FC6-4C8D-B73A-A5EC01A86C75}" srcId="{24B62D55-85FD-48AB-B7F8-5CD756D6D1D0}" destId="{A0C5559D-EF0F-442E-85EC-F21F80A3A4C3}" srcOrd="2" destOrd="0" parTransId="{1CCDAE5F-5A5B-40AF-A277-C98A8FED2FC2}" sibTransId="{5171E983-D3E3-4129-BC3E-6F356A6090DF}"/>
    <dgm:cxn modelId="{2D49F3EB-5AC7-4B83-897C-FDF547585AB0}" srcId="{24B62D55-85FD-48AB-B7F8-5CD756D6D1D0}" destId="{1313E471-3F21-44E3-8A17-E06D1218215D}" srcOrd="3" destOrd="0" parTransId="{01329F05-E418-4A52-8C22-47C2A361EC12}" sibTransId="{D1A90C99-985C-4D72-9FE7-BB6762C870AE}"/>
    <dgm:cxn modelId="{2DB694FA-CA91-4E00-AC20-A1B871DE121F}" type="presOf" srcId="{D2ECD072-B9D2-45EE-B8CD-F9583F515927}" destId="{2AFBC7FE-F641-4CD1-9863-AE6674406786}" srcOrd="0" destOrd="0" presId="urn:microsoft.com/office/officeart/2016/7/layout/BasicLinearProcessNumbered"/>
    <dgm:cxn modelId="{3A1603CA-29B5-482F-B22C-DA4534802899}" type="presParOf" srcId="{12701F00-F214-4090-8F80-435F5269DF21}" destId="{C2B91940-CF6C-4257-9596-9C53B99F4B2C}" srcOrd="0" destOrd="0" presId="urn:microsoft.com/office/officeart/2016/7/layout/BasicLinearProcessNumbered"/>
    <dgm:cxn modelId="{C463F79E-9C1F-46EC-8FCB-2DF5D6730225}" type="presParOf" srcId="{C2B91940-CF6C-4257-9596-9C53B99F4B2C}" destId="{52B6D7B3-CF85-4BBB-878D-41422411DEF1}" srcOrd="0" destOrd="0" presId="urn:microsoft.com/office/officeart/2016/7/layout/BasicLinearProcessNumbered"/>
    <dgm:cxn modelId="{36B75AF5-DBD3-4257-9D0E-20E9EDB1B038}" type="presParOf" srcId="{C2B91940-CF6C-4257-9596-9C53B99F4B2C}" destId="{2AFBC7FE-F641-4CD1-9863-AE6674406786}" srcOrd="1" destOrd="0" presId="urn:microsoft.com/office/officeart/2016/7/layout/BasicLinearProcessNumbered"/>
    <dgm:cxn modelId="{0220F508-231B-41BC-9095-7E5D350D72EA}" type="presParOf" srcId="{C2B91940-CF6C-4257-9596-9C53B99F4B2C}" destId="{A73A87E8-FED7-4A2E-8C42-54D4E149F4FE}" srcOrd="2" destOrd="0" presId="urn:microsoft.com/office/officeart/2016/7/layout/BasicLinearProcessNumbered"/>
    <dgm:cxn modelId="{D32778BA-0CCD-4084-9FE1-84C918FEB7DB}" type="presParOf" srcId="{C2B91940-CF6C-4257-9596-9C53B99F4B2C}" destId="{ABD09E7B-60EB-4F0D-9EE8-E00029FE8D48}" srcOrd="3" destOrd="0" presId="urn:microsoft.com/office/officeart/2016/7/layout/BasicLinearProcessNumbered"/>
    <dgm:cxn modelId="{91054BAD-4597-464F-9CF1-E1A138A14115}" type="presParOf" srcId="{12701F00-F214-4090-8F80-435F5269DF21}" destId="{57A2F44C-BDE0-478B-A1F5-CB86F747CE1C}" srcOrd="1" destOrd="0" presId="urn:microsoft.com/office/officeart/2016/7/layout/BasicLinearProcessNumbered"/>
    <dgm:cxn modelId="{3AE0779B-2C1F-4530-B851-4DD96B996A7B}" type="presParOf" srcId="{12701F00-F214-4090-8F80-435F5269DF21}" destId="{3BDAD59F-7B07-4E94-B45A-33DF37A32701}" srcOrd="2" destOrd="0" presId="urn:microsoft.com/office/officeart/2016/7/layout/BasicLinearProcessNumbered"/>
    <dgm:cxn modelId="{1010921F-B2F3-4211-B8E1-FF92703E0191}" type="presParOf" srcId="{3BDAD59F-7B07-4E94-B45A-33DF37A32701}" destId="{9A9684D4-4970-418F-9485-7EFBD622887B}" srcOrd="0" destOrd="0" presId="urn:microsoft.com/office/officeart/2016/7/layout/BasicLinearProcessNumbered"/>
    <dgm:cxn modelId="{90D2A38B-521D-4E73-89F2-F79D5B60FEEA}" type="presParOf" srcId="{3BDAD59F-7B07-4E94-B45A-33DF37A32701}" destId="{4AA1043B-14C3-4144-AE49-5427BAD54044}" srcOrd="1" destOrd="0" presId="urn:microsoft.com/office/officeart/2016/7/layout/BasicLinearProcessNumbered"/>
    <dgm:cxn modelId="{FF9112F5-7CB6-4371-BE01-A53BB9FBD97F}" type="presParOf" srcId="{3BDAD59F-7B07-4E94-B45A-33DF37A32701}" destId="{63D071B5-E266-4488-B3D6-AEAC497725B8}" srcOrd="2" destOrd="0" presId="urn:microsoft.com/office/officeart/2016/7/layout/BasicLinearProcessNumbered"/>
    <dgm:cxn modelId="{F429AF0C-D968-438A-BA63-4E6BF3DD8BC7}" type="presParOf" srcId="{3BDAD59F-7B07-4E94-B45A-33DF37A32701}" destId="{0BF01839-5898-4CC1-B01F-0835C63CAD2F}" srcOrd="3" destOrd="0" presId="urn:microsoft.com/office/officeart/2016/7/layout/BasicLinearProcessNumbered"/>
    <dgm:cxn modelId="{EF42A3AA-DAC3-4AA3-89DA-9BEE22A66A02}" type="presParOf" srcId="{12701F00-F214-4090-8F80-435F5269DF21}" destId="{31CEB0C0-7835-4B4B-8F6E-ED29A24FF787}" srcOrd="3" destOrd="0" presId="urn:microsoft.com/office/officeart/2016/7/layout/BasicLinearProcessNumbered"/>
    <dgm:cxn modelId="{8163F521-78B0-4A79-9246-602F7602D895}" type="presParOf" srcId="{12701F00-F214-4090-8F80-435F5269DF21}" destId="{2A22527C-067E-47E9-BE91-A780E01BB5A8}" srcOrd="4" destOrd="0" presId="urn:microsoft.com/office/officeart/2016/7/layout/BasicLinearProcessNumbered"/>
    <dgm:cxn modelId="{294EF327-3975-4AA5-A360-9687981CFD92}" type="presParOf" srcId="{2A22527C-067E-47E9-BE91-A780E01BB5A8}" destId="{34099741-5B26-40C0-BDBA-6235A524B2E5}" srcOrd="0" destOrd="0" presId="urn:microsoft.com/office/officeart/2016/7/layout/BasicLinearProcessNumbered"/>
    <dgm:cxn modelId="{D0DCEC54-2AD6-464A-BC61-A4E9B71D2EBB}" type="presParOf" srcId="{2A22527C-067E-47E9-BE91-A780E01BB5A8}" destId="{4695BDAB-1D51-481B-9E6A-7F463B3A4256}" srcOrd="1" destOrd="0" presId="urn:microsoft.com/office/officeart/2016/7/layout/BasicLinearProcessNumbered"/>
    <dgm:cxn modelId="{4BE4C486-EB4F-41C9-8599-BFDD8FEA5434}" type="presParOf" srcId="{2A22527C-067E-47E9-BE91-A780E01BB5A8}" destId="{06FFACB7-A754-4A55-B394-44AF324A7A4B}" srcOrd="2" destOrd="0" presId="urn:microsoft.com/office/officeart/2016/7/layout/BasicLinearProcessNumbered"/>
    <dgm:cxn modelId="{773DC119-B0C4-4E98-BEFC-4CC985D4E0DB}" type="presParOf" srcId="{2A22527C-067E-47E9-BE91-A780E01BB5A8}" destId="{108682F2-2400-4DB1-B959-75503DF0DCB0}" srcOrd="3" destOrd="0" presId="urn:microsoft.com/office/officeart/2016/7/layout/BasicLinearProcessNumbered"/>
    <dgm:cxn modelId="{537AA220-97C1-49E5-BFE1-46734135BEFC}" type="presParOf" srcId="{12701F00-F214-4090-8F80-435F5269DF21}" destId="{6CE64C3D-EE79-4579-B1BC-9367B665A6BC}" srcOrd="5" destOrd="0" presId="urn:microsoft.com/office/officeart/2016/7/layout/BasicLinearProcessNumbered"/>
    <dgm:cxn modelId="{5B9AC318-AF9C-4811-86F2-245DCCA9D4FE}" type="presParOf" srcId="{12701F00-F214-4090-8F80-435F5269DF21}" destId="{1311C880-EB27-4031-A18A-1AEF12DA2C17}" srcOrd="6" destOrd="0" presId="urn:microsoft.com/office/officeart/2016/7/layout/BasicLinearProcessNumbered"/>
    <dgm:cxn modelId="{F666534F-42AC-46DF-9965-DC54F6CAA078}" type="presParOf" srcId="{1311C880-EB27-4031-A18A-1AEF12DA2C17}" destId="{267764FF-1DCB-4AC7-B3C4-04B03C2C211D}" srcOrd="0" destOrd="0" presId="urn:microsoft.com/office/officeart/2016/7/layout/BasicLinearProcessNumbered"/>
    <dgm:cxn modelId="{8EF228ED-900A-4D7E-879C-DEC4C081DBE3}" type="presParOf" srcId="{1311C880-EB27-4031-A18A-1AEF12DA2C17}" destId="{7DD0491C-880B-4192-ADF7-128BFBDFCC67}" srcOrd="1" destOrd="0" presId="urn:microsoft.com/office/officeart/2016/7/layout/BasicLinearProcessNumbered"/>
    <dgm:cxn modelId="{36CDF1D0-2129-408D-A792-7C394995D7FC}" type="presParOf" srcId="{1311C880-EB27-4031-A18A-1AEF12DA2C17}" destId="{049C8BCB-F2A6-4583-BB29-74ACE0876DED}" srcOrd="2" destOrd="0" presId="urn:microsoft.com/office/officeart/2016/7/layout/BasicLinearProcessNumbered"/>
    <dgm:cxn modelId="{A67B4F65-34DC-421C-907D-178CC65922A7}" type="presParOf" srcId="{1311C880-EB27-4031-A18A-1AEF12DA2C17}" destId="{85BB227D-AD39-44C4-ADFA-ACABAF201E23}"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1AD99-BD5E-4522-BECF-F1E43F8BE7EB}"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7DC28F3-5EFE-493D-ACDE-534552DA389C}">
      <dgm:prSet custT="1"/>
      <dgm:spPr/>
      <dgm:t>
        <a:bodyPr/>
        <a:lstStyle/>
        <a:p>
          <a:r>
            <a:rPr lang="en-US" sz="4400" b="1" dirty="0">
              <a:latin typeface="Arial" panose="020B0604020202020204" pitchFamily="34" charset="0"/>
              <a:cs typeface="Arial" panose="020B0604020202020204" pitchFamily="34" charset="0"/>
            </a:rPr>
            <a:t>Benchmarking</a:t>
          </a:r>
          <a:endParaRPr lang="en-US" sz="4400" dirty="0">
            <a:latin typeface="Arial" panose="020B0604020202020204" pitchFamily="34" charset="0"/>
            <a:cs typeface="Arial" panose="020B0604020202020204" pitchFamily="34" charset="0"/>
          </a:endParaRPr>
        </a:p>
      </dgm:t>
    </dgm:pt>
    <dgm:pt modelId="{A3984AE8-1AA3-43F9-98B6-1475E94D5214}" type="parTrans" cxnId="{F04EBCF1-F434-46C8-A5B8-DF6604F5AC5D}">
      <dgm:prSet/>
      <dgm:spPr/>
      <dgm:t>
        <a:bodyPr/>
        <a:lstStyle/>
        <a:p>
          <a:endParaRPr lang="en-US"/>
        </a:p>
      </dgm:t>
    </dgm:pt>
    <dgm:pt modelId="{EDBFB07C-A818-436C-A51A-86C28A81DAD1}" type="sibTrans" cxnId="{F04EBCF1-F434-46C8-A5B8-DF6604F5AC5D}">
      <dgm:prSet/>
      <dgm:spPr/>
      <dgm:t>
        <a:bodyPr/>
        <a:lstStyle/>
        <a:p>
          <a:endParaRPr lang="en-US"/>
        </a:p>
      </dgm:t>
    </dgm:pt>
    <dgm:pt modelId="{F4028FD3-BD4F-4CC7-A64C-14578057D826}">
      <dgm:prSet custT="1"/>
      <dgm:spPr/>
      <dgm:t>
        <a:bodyPr/>
        <a:lstStyle/>
        <a:p>
          <a:r>
            <a:rPr lang="en-US" sz="4400" b="1" dirty="0">
              <a:latin typeface="Arial" panose="020B0604020202020204" pitchFamily="34" charset="0"/>
              <a:cs typeface="Arial" panose="020B0604020202020204" pitchFamily="34" charset="0"/>
            </a:rPr>
            <a:t>Baseline patterns</a:t>
          </a:r>
          <a:endParaRPr lang="en-US" sz="4400" dirty="0">
            <a:latin typeface="Arial" panose="020B0604020202020204" pitchFamily="34" charset="0"/>
            <a:cs typeface="Arial" panose="020B0604020202020204" pitchFamily="34" charset="0"/>
          </a:endParaRPr>
        </a:p>
      </dgm:t>
    </dgm:pt>
    <dgm:pt modelId="{B1AD6293-C22F-4CF6-9914-6BB51FC99878}" type="parTrans" cxnId="{C645CD1E-ED54-440C-824A-02E116C070E6}">
      <dgm:prSet/>
      <dgm:spPr/>
      <dgm:t>
        <a:bodyPr/>
        <a:lstStyle/>
        <a:p>
          <a:endParaRPr lang="en-US"/>
        </a:p>
      </dgm:t>
    </dgm:pt>
    <dgm:pt modelId="{08C6A094-44B1-4CF6-93B3-568174FFFCF2}" type="sibTrans" cxnId="{C645CD1E-ED54-440C-824A-02E116C070E6}">
      <dgm:prSet/>
      <dgm:spPr/>
      <dgm:t>
        <a:bodyPr/>
        <a:lstStyle/>
        <a:p>
          <a:endParaRPr lang="en-US"/>
        </a:p>
      </dgm:t>
    </dgm:pt>
    <dgm:pt modelId="{145CA2B1-8D58-4298-BEC0-48EFD1E0F5EC}">
      <dgm:prSet custT="1"/>
      <dgm:spPr/>
      <dgm:t>
        <a:bodyPr/>
        <a:lstStyle/>
        <a:p>
          <a:r>
            <a:rPr lang="en-US" sz="4400" b="1" dirty="0">
              <a:latin typeface="Arial" panose="020B0604020202020204" pitchFamily="34" charset="0"/>
              <a:cs typeface="Arial" panose="020B0604020202020204" pitchFamily="34" charset="0"/>
            </a:rPr>
            <a:t>Gradual improvement</a:t>
          </a:r>
          <a:endParaRPr lang="en-US" sz="4400" dirty="0">
            <a:latin typeface="Arial" panose="020B0604020202020204" pitchFamily="34" charset="0"/>
            <a:cs typeface="Arial" panose="020B0604020202020204" pitchFamily="34" charset="0"/>
          </a:endParaRPr>
        </a:p>
      </dgm:t>
    </dgm:pt>
    <dgm:pt modelId="{D3411A29-DA1E-43E6-A53E-D007EF348D19}" type="parTrans" cxnId="{29AF58D4-33A0-4569-AC05-B7B81E74E404}">
      <dgm:prSet/>
      <dgm:spPr/>
      <dgm:t>
        <a:bodyPr/>
        <a:lstStyle/>
        <a:p>
          <a:endParaRPr lang="en-US"/>
        </a:p>
      </dgm:t>
    </dgm:pt>
    <dgm:pt modelId="{DF0D22A4-D8CD-471C-B968-338A17841494}" type="sibTrans" cxnId="{29AF58D4-33A0-4569-AC05-B7B81E74E404}">
      <dgm:prSet/>
      <dgm:spPr/>
      <dgm:t>
        <a:bodyPr/>
        <a:lstStyle/>
        <a:p>
          <a:endParaRPr lang="en-US"/>
        </a:p>
      </dgm:t>
    </dgm:pt>
    <dgm:pt modelId="{B928AB4F-E817-41A5-A76E-2CFAA5485028}" type="pres">
      <dgm:prSet presAssocID="{4C61AD99-BD5E-4522-BECF-F1E43F8BE7EB}" presName="vert0" presStyleCnt="0">
        <dgm:presLayoutVars>
          <dgm:dir/>
          <dgm:animOne val="branch"/>
          <dgm:animLvl val="lvl"/>
        </dgm:presLayoutVars>
      </dgm:prSet>
      <dgm:spPr/>
    </dgm:pt>
    <dgm:pt modelId="{89CB331D-8902-41C6-8276-CEA71231BA10}" type="pres">
      <dgm:prSet presAssocID="{87DC28F3-5EFE-493D-ACDE-534552DA389C}" presName="thickLine" presStyleLbl="alignNode1" presStyleIdx="0" presStyleCnt="3"/>
      <dgm:spPr/>
    </dgm:pt>
    <dgm:pt modelId="{BD47BB69-3693-4E13-9FAC-F52A1C3AD3F8}" type="pres">
      <dgm:prSet presAssocID="{87DC28F3-5EFE-493D-ACDE-534552DA389C}" presName="horz1" presStyleCnt="0"/>
      <dgm:spPr/>
    </dgm:pt>
    <dgm:pt modelId="{74234EDA-592A-4843-A2F9-424F20848BFA}" type="pres">
      <dgm:prSet presAssocID="{87DC28F3-5EFE-493D-ACDE-534552DA389C}" presName="tx1" presStyleLbl="revTx" presStyleIdx="0" presStyleCnt="3"/>
      <dgm:spPr/>
    </dgm:pt>
    <dgm:pt modelId="{F7634605-3DCB-415B-AD49-CAAD249ED2C1}" type="pres">
      <dgm:prSet presAssocID="{87DC28F3-5EFE-493D-ACDE-534552DA389C}" presName="vert1" presStyleCnt="0"/>
      <dgm:spPr/>
    </dgm:pt>
    <dgm:pt modelId="{8C5E597B-4A58-4909-9645-473089EEFAD9}" type="pres">
      <dgm:prSet presAssocID="{F4028FD3-BD4F-4CC7-A64C-14578057D826}" presName="thickLine" presStyleLbl="alignNode1" presStyleIdx="1" presStyleCnt="3"/>
      <dgm:spPr/>
    </dgm:pt>
    <dgm:pt modelId="{3DD89C4C-C025-4E12-B50C-DD41CFF92753}" type="pres">
      <dgm:prSet presAssocID="{F4028FD3-BD4F-4CC7-A64C-14578057D826}" presName="horz1" presStyleCnt="0"/>
      <dgm:spPr/>
    </dgm:pt>
    <dgm:pt modelId="{8CBEC4DC-A09F-4C7F-9276-5EFCBA0685DB}" type="pres">
      <dgm:prSet presAssocID="{F4028FD3-BD4F-4CC7-A64C-14578057D826}" presName="tx1" presStyleLbl="revTx" presStyleIdx="1" presStyleCnt="3"/>
      <dgm:spPr/>
    </dgm:pt>
    <dgm:pt modelId="{10A3E308-CC76-4C12-A458-DB123A6901DA}" type="pres">
      <dgm:prSet presAssocID="{F4028FD3-BD4F-4CC7-A64C-14578057D826}" presName="vert1" presStyleCnt="0"/>
      <dgm:spPr/>
    </dgm:pt>
    <dgm:pt modelId="{7C958736-C694-4835-BF49-E057181D9B39}" type="pres">
      <dgm:prSet presAssocID="{145CA2B1-8D58-4298-BEC0-48EFD1E0F5EC}" presName="thickLine" presStyleLbl="alignNode1" presStyleIdx="2" presStyleCnt="3"/>
      <dgm:spPr/>
    </dgm:pt>
    <dgm:pt modelId="{23B3A9AB-726E-4483-8B80-0359663CA4D3}" type="pres">
      <dgm:prSet presAssocID="{145CA2B1-8D58-4298-BEC0-48EFD1E0F5EC}" presName="horz1" presStyleCnt="0"/>
      <dgm:spPr/>
    </dgm:pt>
    <dgm:pt modelId="{AB20D045-C4C7-4AF4-B7B6-1008AC962C77}" type="pres">
      <dgm:prSet presAssocID="{145CA2B1-8D58-4298-BEC0-48EFD1E0F5EC}" presName="tx1" presStyleLbl="revTx" presStyleIdx="2" presStyleCnt="3"/>
      <dgm:spPr/>
    </dgm:pt>
    <dgm:pt modelId="{B3178C92-E204-47A1-B733-6456119746F9}" type="pres">
      <dgm:prSet presAssocID="{145CA2B1-8D58-4298-BEC0-48EFD1E0F5EC}" presName="vert1" presStyleCnt="0"/>
      <dgm:spPr/>
    </dgm:pt>
  </dgm:ptLst>
  <dgm:cxnLst>
    <dgm:cxn modelId="{CE40F702-1209-4CD8-8F60-737087F49DB2}" type="presOf" srcId="{4C61AD99-BD5E-4522-BECF-F1E43F8BE7EB}" destId="{B928AB4F-E817-41A5-A76E-2CFAA5485028}" srcOrd="0" destOrd="0" presId="urn:microsoft.com/office/officeart/2008/layout/LinedList"/>
    <dgm:cxn modelId="{4AB75910-5095-4317-9955-E75880197211}" type="presOf" srcId="{F4028FD3-BD4F-4CC7-A64C-14578057D826}" destId="{8CBEC4DC-A09F-4C7F-9276-5EFCBA0685DB}" srcOrd="0" destOrd="0" presId="urn:microsoft.com/office/officeart/2008/layout/LinedList"/>
    <dgm:cxn modelId="{C645CD1E-ED54-440C-824A-02E116C070E6}" srcId="{4C61AD99-BD5E-4522-BECF-F1E43F8BE7EB}" destId="{F4028FD3-BD4F-4CC7-A64C-14578057D826}" srcOrd="1" destOrd="0" parTransId="{B1AD6293-C22F-4CF6-9914-6BB51FC99878}" sibTransId="{08C6A094-44B1-4CF6-93B3-568174FFFCF2}"/>
    <dgm:cxn modelId="{144DF92A-8D59-4E79-AC8E-526F94F78B13}" type="presOf" srcId="{145CA2B1-8D58-4298-BEC0-48EFD1E0F5EC}" destId="{AB20D045-C4C7-4AF4-B7B6-1008AC962C77}" srcOrd="0" destOrd="0" presId="urn:microsoft.com/office/officeart/2008/layout/LinedList"/>
    <dgm:cxn modelId="{3224A92E-CDFD-4BDC-B8CD-AA4F16B094EC}" type="presOf" srcId="{87DC28F3-5EFE-493D-ACDE-534552DA389C}" destId="{74234EDA-592A-4843-A2F9-424F20848BFA}" srcOrd="0" destOrd="0" presId="urn:microsoft.com/office/officeart/2008/layout/LinedList"/>
    <dgm:cxn modelId="{29AF58D4-33A0-4569-AC05-B7B81E74E404}" srcId="{4C61AD99-BD5E-4522-BECF-F1E43F8BE7EB}" destId="{145CA2B1-8D58-4298-BEC0-48EFD1E0F5EC}" srcOrd="2" destOrd="0" parTransId="{D3411A29-DA1E-43E6-A53E-D007EF348D19}" sibTransId="{DF0D22A4-D8CD-471C-B968-338A17841494}"/>
    <dgm:cxn modelId="{F04EBCF1-F434-46C8-A5B8-DF6604F5AC5D}" srcId="{4C61AD99-BD5E-4522-BECF-F1E43F8BE7EB}" destId="{87DC28F3-5EFE-493D-ACDE-534552DA389C}" srcOrd="0" destOrd="0" parTransId="{A3984AE8-1AA3-43F9-98B6-1475E94D5214}" sibTransId="{EDBFB07C-A818-436C-A51A-86C28A81DAD1}"/>
    <dgm:cxn modelId="{FEFDE2FB-9B7B-4067-A769-CFDC54D18422}" type="presParOf" srcId="{B928AB4F-E817-41A5-A76E-2CFAA5485028}" destId="{89CB331D-8902-41C6-8276-CEA71231BA10}" srcOrd="0" destOrd="0" presId="urn:microsoft.com/office/officeart/2008/layout/LinedList"/>
    <dgm:cxn modelId="{42840F56-3C44-4DC2-B6FD-B8797A2AD916}" type="presParOf" srcId="{B928AB4F-E817-41A5-A76E-2CFAA5485028}" destId="{BD47BB69-3693-4E13-9FAC-F52A1C3AD3F8}" srcOrd="1" destOrd="0" presId="urn:microsoft.com/office/officeart/2008/layout/LinedList"/>
    <dgm:cxn modelId="{C43D4E8E-B5F6-4E03-B20C-11A8AF4B94ED}" type="presParOf" srcId="{BD47BB69-3693-4E13-9FAC-F52A1C3AD3F8}" destId="{74234EDA-592A-4843-A2F9-424F20848BFA}" srcOrd="0" destOrd="0" presId="urn:microsoft.com/office/officeart/2008/layout/LinedList"/>
    <dgm:cxn modelId="{8A879547-8A55-4ACF-8B34-18809FADC7AD}" type="presParOf" srcId="{BD47BB69-3693-4E13-9FAC-F52A1C3AD3F8}" destId="{F7634605-3DCB-415B-AD49-CAAD249ED2C1}" srcOrd="1" destOrd="0" presId="urn:microsoft.com/office/officeart/2008/layout/LinedList"/>
    <dgm:cxn modelId="{24C092A3-3C7C-4BB8-96A3-E3E8A0A6776C}" type="presParOf" srcId="{B928AB4F-E817-41A5-A76E-2CFAA5485028}" destId="{8C5E597B-4A58-4909-9645-473089EEFAD9}" srcOrd="2" destOrd="0" presId="urn:microsoft.com/office/officeart/2008/layout/LinedList"/>
    <dgm:cxn modelId="{AA681ED3-D574-41AB-8D01-ED66BFD68A8B}" type="presParOf" srcId="{B928AB4F-E817-41A5-A76E-2CFAA5485028}" destId="{3DD89C4C-C025-4E12-B50C-DD41CFF92753}" srcOrd="3" destOrd="0" presId="urn:microsoft.com/office/officeart/2008/layout/LinedList"/>
    <dgm:cxn modelId="{BF85C8C9-91B5-4916-9281-D2B2E4CC61E7}" type="presParOf" srcId="{3DD89C4C-C025-4E12-B50C-DD41CFF92753}" destId="{8CBEC4DC-A09F-4C7F-9276-5EFCBA0685DB}" srcOrd="0" destOrd="0" presId="urn:microsoft.com/office/officeart/2008/layout/LinedList"/>
    <dgm:cxn modelId="{10D32698-9A26-4854-BFE1-CA62CFA2521F}" type="presParOf" srcId="{3DD89C4C-C025-4E12-B50C-DD41CFF92753}" destId="{10A3E308-CC76-4C12-A458-DB123A6901DA}" srcOrd="1" destOrd="0" presId="urn:microsoft.com/office/officeart/2008/layout/LinedList"/>
    <dgm:cxn modelId="{E1EA853B-4DC5-4AD9-93E7-56B1CB0D418F}" type="presParOf" srcId="{B928AB4F-E817-41A5-A76E-2CFAA5485028}" destId="{7C958736-C694-4835-BF49-E057181D9B39}" srcOrd="4" destOrd="0" presId="urn:microsoft.com/office/officeart/2008/layout/LinedList"/>
    <dgm:cxn modelId="{1E57D916-8541-45A9-A23F-2A15E563786D}" type="presParOf" srcId="{B928AB4F-E817-41A5-A76E-2CFAA5485028}" destId="{23B3A9AB-726E-4483-8B80-0359663CA4D3}" srcOrd="5" destOrd="0" presId="urn:microsoft.com/office/officeart/2008/layout/LinedList"/>
    <dgm:cxn modelId="{7C7F84B7-E8DD-47A7-82CD-1C03BCA202EF}" type="presParOf" srcId="{23B3A9AB-726E-4483-8B80-0359663CA4D3}" destId="{AB20D045-C4C7-4AF4-B7B6-1008AC962C77}" srcOrd="0" destOrd="0" presId="urn:microsoft.com/office/officeart/2008/layout/LinedList"/>
    <dgm:cxn modelId="{0A336CBA-8434-46FA-A46A-24EE2E0967B8}" type="presParOf" srcId="{23B3A9AB-726E-4483-8B80-0359663CA4D3}" destId="{B3178C92-E204-47A1-B733-6456119746F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9ECA0B-B65A-4378-9C3D-809F553CFDEE}"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AD8824B-4522-40D3-A6D3-CE33DD45D48E}">
      <dgm:prSet/>
      <dgm:spPr/>
      <dgm:t>
        <a:bodyPr/>
        <a:lstStyle/>
        <a:p>
          <a:r>
            <a:rPr lang="en-US" b="1" dirty="0">
              <a:latin typeface="Arial" panose="020B0604020202020204" pitchFamily="34" charset="0"/>
              <a:cs typeface="Arial" panose="020B0604020202020204" pitchFamily="34" charset="0"/>
            </a:rPr>
            <a:t>Facebook: </a:t>
          </a:r>
          <a:r>
            <a:rPr lang="en-US" dirty="0">
              <a:latin typeface="Arial" panose="020B0604020202020204" pitchFamily="34" charset="0"/>
              <a:cs typeface="Arial" panose="020B0604020202020204" pitchFamily="34" charset="0"/>
            </a:rPr>
            <a:t>Click on “Insights” on the top bar navigation of the page that you manage</a:t>
          </a:r>
        </a:p>
      </dgm:t>
    </dgm:pt>
    <dgm:pt modelId="{8A71919B-C1E9-4986-B494-B990173D4148}" type="parTrans" cxnId="{088597C5-8248-4E95-BA4C-8412210B8B8C}">
      <dgm:prSet/>
      <dgm:spPr/>
      <dgm:t>
        <a:bodyPr/>
        <a:lstStyle/>
        <a:p>
          <a:endParaRPr lang="en-US"/>
        </a:p>
      </dgm:t>
    </dgm:pt>
    <dgm:pt modelId="{42D3772A-0362-4CF0-8A64-3D9E9C6168AD}" type="sibTrans" cxnId="{088597C5-8248-4E95-BA4C-8412210B8B8C}">
      <dgm:prSet/>
      <dgm:spPr/>
      <dgm:t>
        <a:bodyPr/>
        <a:lstStyle/>
        <a:p>
          <a:endParaRPr lang="en-US"/>
        </a:p>
      </dgm:t>
    </dgm:pt>
    <dgm:pt modelId="{8A20255E-F674-45E3-8B5D-7ECE67CE8CA1}">
      <dgm:prSet/>
      <dgm:spPr/>
      <dgm:t>
        <a:bodyPr/>
        <a:lstStyle/>
        <a:p>
          <a:r>
            <a:rPr lang="en-US" b="1" dirty="0">
              <a:latin typeface="Arial" panose="020B0604020202020204" pitchFamily="34" charset="0"/>
              <a:cs typeface="Arial" panose="020B0604020202020204" pitchFamily="34" charset="0"/>
            </a:rPr>
            <a:t>Instagram: </a:t>
          </a:r>
          <a:r>
            <a:rPr lang="en-US" dirty="0">
              <a:latin typeface="Arial" panose="020B0604020202020204" pitchFamily="34" charset="0"/>
              <a:cs typeface="Arial" panose="020B0604020202020204" pitchFamily="34" charset="0"/>
            </a:rPr>
            <a:t>“Insights” button on page profile</a:t>
          </a:r>
        </a:p>
      </dgm:t>
    </dgm:pt>
    <dgm:pt modelId="{2692B274-4F69-4EBD-A00D-BE933FDC9C60}" type="parTrans" cxnId="{C47A8201-22ED-41DE-B5B5-125CE079AC54}">
      <dgm:prSet/>
      <dgm:spPr/>
      <dgm:t>
        <a:bodyPr/>
        <a:lstStyle/>
        <a:p>
          <a:endParaRPr lang="en-US"/>
        </a:p>
      </dgm:t>
    </dgm:pt>
    <dgm:pt modelId="{05AB81DD-08FC-49D9-B0D0-DAC6EEBE5282}" type="sibTrans" cxnId="{C47A8201-22ED-41DE-B5B5-125CE079AC54}">
      <dgm:prSet/>
      <dgm:spPr/>
      <dgm:t>
        <a:bodyPr/>
        <a:lstStyle/>
        <a:p>
          <a:endParaRPr lang="en-US"/>
        </a:p>
      </dgm:t>
    </dgm:pt>
    <dgm:pt modelId="{64B7B73F-BFAA-4AFD-B8A8-BAC8FD5455C3}">
      <dgm:prSet/>
      <dgm:spPr/>
      <dgm:t>
        <a:bodyPr/>
        <a:lstStyle/>
        <a:p>
          <a:r>
            <a:rPr lang="en-US" b="1" dirty="0">
              <a:latin typeface="Arial" panose="020B0604020202020204" pitchFamily="34" charset="0"/>
              <a:cs typeface="Arial" panose="020B0604020202020204" pitchFamily="34" charset="0"/>
            </a:rPr>
            <a:t>Twitter: </a:t>
          </a:r>
          <a:r>
            <a:rPr lang="en-US" dirty="0">
              <a:latin typeface="Arial" panose="020B0604020202020204" pitchFamily="34" charset="0"/>
              <a:cs typeface="Arial" panose="020B0604020202020204" pitchFamily="34" charset="0"/>
              <a:hlinkClick xmlns:r="http://schemas.openxmlformats.org/officeDocument/2006/relationships" r:id="rId1"/>
            </a:rPr>
            <a:t>https://analytics.twitter.com/</a:t>
          </a:r>
          <a:r>
            <a:rPr lang="en-US" dirty="0">
              <a:latin typeface="Arial" panose="020B0604020202020204" pitchFamily="34" charset="0"/>
              <a:cs typeface="Arial" panose="020B0604020202020204" pitchFamily="34" charset="0"/>
            </a:rPr>
            <a:t> </a:t>
          </a:r>
        </a:p>
      </dgm:t>
    </dgm:pt>
    <dgm:pt modelId="{1F10B71E-82AE-4337-A33C-CBA0E8262032}" type="parTrans" cxnId="{A059FE38-BA8E-43FF-B806-1C4CF784378B}">
      <dgm:prSet/>
      <dgm:spPr/>
      <dgm:t>
        <a:bodyPr/>
        <a:lstStyle/>
        <a:p>
          <a:endParaRPr lang="en-US"/>
        </a:p>
      </dgm:t>
    </dgm:pt>
    <dgm:pt modelId="{3D45467A-989B-4578-8A77-366E541FD9A8}" type="sibTrans" cxnId="{A059FE38-BA8E-43FF-B806-1C4CF784378B}">
      <dgm:prSet/>
      <dgm:spPr/>
      <dgm:t>
        <a:bodyPr/>
        <a:lstStyle/>
        <a:p>
          <a:endParaRPr lang="en-US"/>
        </a:p>
      </dgm:t>
    </dgm:pt>
    <dgm:pt modelId="{807F2CDE-6FEB-466A-9B29-10BCB4DF447A}">
      <dgm:prSet/>
      <dgm:spPr/>
      <dgm:t>
        <a:bodyPr/>
        <a:lstStyle/>
        <a:p>
          <a:r>
            <a:rPr lang="en-US" b="1" dirty="0">
              <a:latin typeface="Arial" panose="020B0604020202020204" pitchFamily="34" charset="0"/>
              <a:cs typeface="Arial" panose="020B0604020202020204" pitchFamily="34" charset="0"/>
            </a:rPr>
            <a:t>LinkedIn:  </a:t>
          </a:r>
          <a:r>
            <a:rPr lang="en-US" dirty="0">
              <a:latin typeface="Arial" panose="020B0604020202020204" pitchFamily="34" charset="0"/>
              <a:cs typeface="Arial" panose="020B0604020202020204" pitchFamily="34" charset="0"/>
            </a:rPr>
            <a:t>The “Analytics” tab under admin view</a:t>
          </a:r>
        </a:p>
      </dgm:t>
    </dgm:pt>
    <dgm:pt modelId="{2F9C7F81-FEA6-4AD4-9E09-62A04E7D30AA}" type="parTrans" cxnId="{E5D36368-C653-4704-A45B-52BDEEC9931E}">
      <dgm:prSet/>
      <dgm:spPr/>
      <dgm:t>
        <a:bodyPr/>
        <a:lstStyle/>
        <a:p>
          <a:endParaRPr lang="en-US"/>
        </a:p>
      </dgm:t>
    </dgm:pt>
    <dgm:pt modelId="{C5F5ACC7-66C6-411F-A828-DA060D1E1330}" type="sibTrans" cxnId="{E5D36368-C653-4704-A45B-52BDEEC9931E}">
      <dgm:prSet/>
      <dgm:spPr/>
      <dgm:t>
        <a:bodyPr/>
        <a:lstStyle/>
        <a:p>
          <a:endParaRPr lang="en-US"/>
        </a:p>
      </dgm:t>
    </dgm:pt>
    <dgm:pt modelId="{8B36F868-351A-423F-80A6-4B9C786679AC}" type="pres">
      <dgm:prSet presAssocID="{D79ECA0B-B65A-4378-9C3D-809F553CFDEE}" presName="vert0" presStyleCnt="0">
        <dgm:presLayoutVars>
          <dgm:dir/>
          <dgm:animOne val="branch"/>
          <dgm:animLvl val="lvl"/>
        </dgm:presLayoutVars>
      </dgm:prSet>
      <dgm:spPr/>
    </dgm:pt>
    <dgm:pt modelId="{8B95F107-4D8F-4AF4-ABC3-04F8C698BCE0}" type="pres">
      <dgm:prSet presAssocID="{0AD8824B-4522-40D3-A6D3-CE33DD45D48E}" presName="thickLine" presStyleLbl="alignNode1" presStyleIdx="0" presStyleCnt="4"/>
      <dgm:spPr/>
    </dgm:pt>
    <dgm:pt modelId="{D18E7E6F-84F1-4F62-84A7-CDABAA27D80B}" type="pres">
      <dgm:prSet presAssocID="{0AD8824B-4522-40D3-A6D3-CE33DD45D48E}" presName="horz1" presStyleCnt="0"/>
      <dgm:spPr/>
    </dgm:pt>
    <dgm:pt modelId="{E15F90BB-8E77-49BE-B8F9-A496DD3DCB6E}" type="pres">
      <dgm:prSet presAssocID="{0AD8824B-4522-40D3-A6D3-CE33DD45D48E}" presName="tx1" presStyleLbl="revTx" presStyleIdx="0" presStyleCnt="4"/>
      <dgm:spPr/>
    </dgm:pt>
    <dgm:pt modelId="{023779E4-D024-47AF-BAA8-8DDA47B0D80D}" type="pres">
      <dgm:prSet presAssocID="{0AD8824B-4522-40D3-A6D3-CE33DD45D48E}" presName="vert1" presStyleCnt="0"/>
      <dgm:spPr/>
    </dgm:pt>
    <dgm:pt modelId="{CAF4F5D3-693C-4EA8-B990-0055EEB7C9C3}" type="pres">
      <dgm:prSet presAssocID="{8A20255E-F674-45E3-8B5D-7ECE67CE8CA1}" presName="thickLine" presStyleLbl="alignNode1" presStyleIdx="1" presStyleCnt="4"/>
      <dgm:spPr/>
    </dgm:pt>
    <dgm:pt modelId="{4D63EE32-3A1C-4F0D-8515-BEF66520A8B0}" type="pres">
      <dgm:prSet presAssocID="{8A20255E-F674-45E3-8B5D-7ECE67CE8CA1}" presName="horz1" presStyleCnt="0"/>
      <dgm:spPr/>
    </dgm:pt>
    <dgm:pt modelId="{70A30BD5-7707-41B9-BADC-8D5CF1AD3407}" type="pres">
      <dgm:prSet presAssocID="{8A20255E-F674-45E3-8B5D-7ECE67CE8CA1}" presName="tx1" presStyleLbl="revTx" presStyleIdx="1" presStyleCnt="4"/>
      <dgm:spPr/>
    </dgm:pt>
    <dgm:pt modelId="{D899D0D0-76F1-49D9-83B5-5C1FB7F8133E}" type="pres">
      <dgm:prSet presAssocID="{8A20255E-F674-45E3-8B5D-7ECE67CE8CA1}" presName="vert1" presStyleCnt="0"/>
      <dgm:spPr/>
    </dgm:pt>
    <dgm:pt modelId="{E8EC9889-9707-4128-8B3E-7AED4AF28E56}" type="pres">
      <dgm:prSet presAssocID="{64B7B73F-BFAA-4AFD-B8A8-BAC8FD5455C3}" presName="thickLine" presStyleLbl="alignNode1" presStyleIdx="2" presStyleCnt="4"/>
      <dgm:spPr/>
    </dgm:pt>
    <dgm:pt modelId="{BFC283A4-F4F1-4C06-9825-C37125B7BF75}" type="pres">
      <dgm:prSet presAssocID="{64B7B73F-BFAA-4AFD-B8A8-BAC8FD5455C3}" presName="horz1" presStyleCnt="0"/>
      <dgm:spPr/>
    </dgm:pt>
    <dgm:pt modelId="{D575BE1D-B4DE-4532-A9C7-843BDC9ED04E}" type="pres">
      <dgm:prSet presAssocID="{64B7B73F-BFAA-4AFD-B8A8-BAC8FD5455C3}" presName="tx1" presStyleLbl="revTx" presStyleIdx="2" presStyleCnt="4"/>
      <dgm:spPr/>
    </dgm:pt>
    <dgm:pt modelId="{DA04757E-6E23-418F-960A-5922F0816CC4}" type="pres">
      <dgm:prSet presAssocID="{64B7B73F-BFAA-4AFD-B8A8-BAC8FD5455C3}" presName="vert1" presStyleCnt="0"/>
      <dgm:spPr/>
    </dgm:pt>
    <dgm:pt modelId="{91E6F6D2-16B1-4C16-9B4C-B8FC1482AE80}" type="pres">
      <dgm:prSet presAssocID="{807F2CDE-6FEB-466A-9B29-10BCB4DF447A}" presName="thickLine" presStyleLbl="alignNode1" presStyleIdx="3" presStyleCnt="4"/>
      <dgm:spPr/>
    </dgm:pt>
    <dgm:pt modelId="{BF8F1343-49FD-41C9-855A-4B9445580E22}" type="pres">
      <dgm:prSet presAssocID="{807F2CDE-6FEB-466A-9B29-10BCB4DF447A}" presName="horz1" presStyleCnt="0"/>
      <dgm:spPr/>
    </dgm:pt>
    <dgm:pt modelId="{914EF2A5-357F-498D-92B6-677B6C49B8FD}" type="pres">
      <dgm:prSet presAssocID="{807F2CDE-6FEB-466A-9B29-10BCB4DF447A}" presName="tx1" presStyleLbl="revTx" presStyleIdx="3" presStyleCnt="4"/>
      <dgm:spPr/>
    </dgm:pt>
    <dgm:pt modelId="{DCECB5BB-9F68-4567-ADB4-64AC720296DB}" type="pres">
      <dgm:prSet presAssocID="{807F2CDE-6FEB-466A-9B29-10BCB4DF447A}" presName="vert1" presStyleCnt="0"/>
      <dgm:spPr/>
    </dgm:pt>
  </dgm:ptLst>
  <dgm:cxnLst>
    <dgm:cxn modelId="{C47A8201-22ED-41DE-B5B5-125CE079AC54}" srcId="{D79ECA0B-B65A-4378-9C3D-809F553CFDEE}" destId="{8A20255E-F674-45E3-8B5D-7ECE67CE8CA1}" srcOrd="1" destOrd="0" parTransId="{2692B274-4F69-4EBD-A00D-BE933FDC9C60}" sibTransId="{05AB81DD-08FC-49D9-B0D0-DAC6EEBE5282}"/>
    <dgm:cxn modelId="{CDAC9804-E2A3-486D-B83D-5BD01A0231EC}" type="presOf" srcId="{D79ECA0B-B65A-4378-9C3D-809F553CFDEE}" destId="{8B36F868-351A-423F-80A6-4B9C786679AC}" srcOrd="0" destOrd="0" presId="urn:microsoft.com/office/officeart/2008/layout/LinedList"/>
    <dgm:cxn modelId="{EFFEB32A-4D84-408D-855C-089543112D38}" type="presOf" srcId="{0AD8824B-4522-40D3-A6D3-CE33DD45D48E}" destId="{E15F90BB-8E77-49BE-B8F9-A496DD3DCB6E}" srcOrd="0" destOrd="0" presId="urn:microsoft.com/office/officeart/2008/layout/LinedList"/>
    <dgm:cxn modelId="{A059FE38-BA8E-43FF-B806-1C4CF784378B}" srcId="{D79ECA0B-B65A-4378-9C3D-809F553CFDEE}" destId="{64B7B73F-BFAA-4AFD-B8A8-BAC8FD5455C3}" srcOrd="2" destOrd="0" parTransId="{1F10B71E-82AE-4337-A33C-CBA0E8262032}" sibTransId="{3D45467A-989B-4578-8A77-366E541FD9A8}"/>
    <dgm:cxn modelId="{E5D36368-C653-4704-A45B-52BDEEC9931E}" srcId="{D79ECA0B-B65A-4378-9C3D-809F553CFDEE}" destId="{807F2CDE-6FEB-466A-9B29-10BCB4DF447A}" srcOrd="3" destOrd="0" parTransId="{2F9C7F81-FEA6-4AD4-9E09-62A04E7D30AA}" sibTransId="{C5F5ACC7-66C6-411F-A828-DA060D1E1330}"/>
    <dgm:cxn modelId="{D96ABD72-695B-4342-BA5E-BECECE072399}" type="presOf" srcId="{807F2CDE-6FEB-466A-9B29-10BCB4DF447A}" destId="{914EF2A5-357F-498D-92B6-677B6C49B8FD}" srcOrd="0" destOrd="0" presId="urn:microsoft.com/office/officeart/2008/layout/LinedList"/>
    <dgm:cxn modelId="{088597C5-8248-4E95-BA4C-8412210B8B8C}" srcId="{D79ECA0B-B65A-4378-9C3D-809F553CFDEE}" destId="{0AD8824B-4522-40D3-A6D3-CE33DD45D48E}" srcOrd="0" destOrd="0" parTransId="{8A71919B-C1E9-4986-B494-B990173D4148}" sibTransId="{42D3772A-0362-4CF0-8A64-3D9E9C6168AD}"/>
    <dgm:cxn modelId="{233560CB-CC69-4BC6-BA7F-B301B910F142}" type="presOf" srcId="{64B7B73F-BFAA-4AFD-B8A8-BAC8FD5455C3}" destId="{D575BE1D-B4DE-4532-A9C7-843BDC9ED04E}" srcOrd="0" destOrd="0" presId="urn:microsoft.com/office/officeart/2008/layout/LinedList"/>
    <dgm:cxn modelId="{DBA969F6-4811-406A-A5E5-7DE7A66DAC63}" type="presOf" srcId="{8A20255E-F674-45E3-8B5D-7ECE67CE8CA1}" destId="{70A30BD5-7707-41B9-BADC-8D5CF1AD3407}" srcOrd="0" destOrd="0" presId="urn:microsoft.com/office/officeart/2008/layout/LinedList"/>
    <dgm:cxn modelId="{F62F455D-232D-4F12-8656-F642A8B89B4E}" type="presParOf" srcId="{8B36F868-351A-423F-80A6-4B9C786679AC}" destId="{8B95F107-4D8F-4AF4-ABC3-04F8C698BCE0}" srcOrd="0" destOrd="0" presId="urn:microsoft.com/office/officeart/2008/layout/LinedList"/>
    <dgm:cxn modelId="{A28B04BD-7DB4-4F88-8E11-980D87D156C9}" type="presParOf" srcId="{8B36F868-351A-423F-80A6-4B9C786679AC}" destId="{D18E7E6F-84F1-4F62-84A7-CDABAA27D80B}" srcOrd="1" destOrd="0" presId="urn:microsoft.com/office/officeart/2008/layout/LinedList"/>
    <dgm:cxn modelId="{A2AF56E1-CFE7-4C5F-935E-4B2EF3F3BDB4}" type="presParOf" srcId="{D18E7E6F-84F1-4F62-84A7-CDABAA27D80B}" destId="{E15F90BB-8E77-49BE-B8F9-A496DD3DCB6E}" srcOrd="0" destOrd="0" presId="urn:microsoft.com/office/officeart/2008/layout/LinedList"/>
    <dgm:cxn modelId="{F671F6EC-049D-497F-9189-D8FFFA2BE091}" type="presParOf" srcId="{D18E7E6F-84F1-4F62-84A7-CDABAA27D80B}" destId="{023779E4-D024-47AF-BAA8-8DDA47B0D80D}" srcOrd="1" destOrd="0" presId="urn:microsoft.com/office/officeart/2008/layout/LinedList"/>
    <dgm:cxn modelId="{9AE294AD-662C-4AE6-88C4-35A3D04F6574}" type="presParOf" srcId="{8B36F868-351A-423F-80A6-4B9C786679AC}" destId="{CAF4F5D3-693C-4EA8-B990-0055EEB7C9C3}" srcOrd="2" destOrd="0" presId="urn:microsoft.com/office/officeart/2008/layout/LinedList"/>
    <dgm:cxn modelId="{25C393C5-0911-4DAA-8F9C-53DD4C071A93}" type="presParOf" srcId="{8B36F868-351A-423F-80A6-4B9C786679AC}" destId="{4D63EE32-3A1C-4F0D-8515-BEF66520A8B0}" srcOrd="3" destOrd="0" presId="urn:microsoft.com/office/officeart/2008/layout/LinedList"/>
    <dgm:cxn modelId="{3A14C69E-991C-4A74-AEB7-DA02B8ABAD65}" type="presParOf" srcId="{4D63EE32-3A1C-4F0D-8515-BEF66520A8B0}" destId="{70A30BD5-7707-41B9-BADC-8D5CF1AD3407}" srcOrd="0" destOrd="0" presId="urn:microsoft.com/office/officeart/2008/layout/LinedList"/>
    <dgm:cxn modelId="{5600C5E4-A444-4E50-9147-52DC50725E38}" type="presParOf" srcId="{4D63EE32-3A1C-4F0D-8515-BEF66520A8B0}" destId="{D899D0D0-76F1-49D9-83B5-5C1FB7F8133E}" srcOrd="1" destOrd="0" presId="urn:microsoft.com/office/officeart/2008/layout/LinedList"/>
    <dgm:cxn modelId="{38AAD968-A874-4326-A42F-3A7E8EAD7407}" type="presParOf" srcId="{8B36F868-351A-423F-80A6-4B9C786679AC}" destId="{E8EC9889-9707-4128-8B3E-7AED4AF28E56}" srcOrd="4" destOrd="0" presId="urn:microsoft.com/office/officeart/2008/layout/LinedList"/>
    <dgm:cxn modelId="{4595E783-6112-46BF-A420-B9C6E59EA80E}" type="presParOf" srcId="{8B36F868-351A-423F-80A6-4B9C786679AC}" destId="{BFC283A4-F4F1-4C06-9825-C37125B7BF75}" srcOrd="5" destOrd="0" presId="urn:microsoft.com/office/officeart/2008/layout/LinedList"/>
    <dgm:cxn modelId="{77B23627-9F1C-4D2A-929A-98B59C5A842B}" type="presParOf" srcId="{BFC283A4-F4F1-4C06-9825-C37125B7BF75}" destId="{D575BE1D-B4DE-4532-A9C7-843BDC9ED04E}" srcOrd="0" destOrd="0" presId="urn:microsoft.com/office/officeart/2008/layout/LinedList"/>
    <dgm:cxn modelId="{31F44E8B-263D-48AD-B030-EBAD403A5C94}" type="presParOf" srcId="{BFC283A4-F4F1-4C06-9825-C37125B7BF75}" destId="{DA04757E-6E23-418F-960A-5922F0816CC4}" srcOrd="1" destOrd="0" presId="urn:microsoft.com/office/officeart/2008/layout/LinedList"/>
    <dgm:cxn modelId="{423148E3-8C80-46D8-8D54-01C099AF3EDE}" type="presParOf" srcId="{8B36F868-351A-423F-80A6-4B9C786679AC}" destId="{91E6F6D2-16B1-4C16-9B4C-B8FC1482AE80}" srcOrd="6" destOrd="0" presId="urn:microsoft.com/office/officeart/2008/layout/LinedList"/>
    <dgm:cxn modelId="{9BA6E310-1E77-42AA-B41A-8C62D5FDECA1}" type="presParOf" srcId="{8B36F868-351A-423F-80A6-4B9C786679AC}" destId="{BF8F1343-49FD-41C9-855A-4B9445580E22}" srcOrd="7" destOrd="0" presId="urn:microsoft.com/office/officeart/2008/layout/LinedList"/>
    <dgm:cxn modelId="{4603552D-6341-4907-ACAC-2A7725CC0B98}" type="presParOf" srcId="{BF8F1343-49FD-41C9-855A-4B9445580E22}" destId="{914EF2A5-357F-498D-92B6-677B6C49B8FD}" srcOrd="0" destOrd="0" presId="urn:microsoft.com/office/officeart/2008/layout/LinedList"/>
    <dgm:cxn modelId="{4501C060-0F54-49D7-B4C6-DA88C5743F73}" type="presParOf" srcId="{BF8F1343-49FD-41C9-855A-4B9445580E22}" destId="{DCECB5BB-9F68-4567-ADB4-64AC720296D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6D7B3-CF85-4BBB-878D-41422411DEF1}">
      <dsp:nvSpPr>
        <dsp:cNvPr id="0" name=""/>
        <dsp:cNvSpPr/>
      </dsp:nvSpPr>
      <dsp:spPr>
        <a:xfrm>
          <a:off x="3080" y="263599"/>
          <a:ext cx="2444055" cy="3421677"/>
        </a:xfrm>
        <a:prstGeom prst="rect">
          <a:avLst/>
        </a:prstGeom>
        <a:solidFill>
          <a:srgbClr val="F16336">
            <a:alpha val="11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a:t>Notice large swings/dips in data</a:t>
          </a:r>
        </a:p>
      </dsp:txBody>
      <dsp:txXfrm>
        <a:off x="3080" y="1563836"/>
        <a:ext cx="2444055" cy="2053006"/>
      </dsp:txXfrm>
    </dsp:sp>
    <dsp:sp modelId="{2AFBC7FE-F641-4CD1-9863-AE6674406786}">
      <dsp:nvSpPr>
        <dsp:cNvPr id="0" name=""/>
        <dsp:cNvSpPr/>
      </dsp:nvSpPr>
      <dsp:spPr>
        <a:xfrm>
          <a:off x="711856" y="605766"/>
          <a:ext cx="1026503" cy="1026503"/>
        </a:xfrm>
        <a:prstGeom prst="ellipse">
          <a:avLst/>
        </a:prstGeom>
        <a:solidFill>
          <a:srgbClr val="FFA3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756094"/>
        <a:ext cx="725847" cy="725847"/>
      </dsp:txXfrm>
    </dsp:sp>
    <dsp:sp modelId="{A73A87E8-FED7-4A2E-8C42-54D4E149F4FE}">
      <dsp:nvSpPr>
        <dsp:cNvPr id="0" name=""/>
        <dsp:cNvSpPr/>
      </dsp:nvSpPr>
      <dsp:spPr>
        <a:xfrm>
          <a:off x="3080" y="3685204"/>
          <a:ext cx="2444055" cy="72"/>
        </a:xfrm>
        <a:prstGeom prst="rect">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684D4-4970-418F-9485-7EFBD622887B}">
      <dsp:nvSpPr>
        <dsp:cNvPr id="0" name=""/>
        <dsp:cNvSpPr/>
      </dsp:nvSpPr>
      <dsp:spPr>
        <a:xfrm>
          <a:off x="2691541" y="263599"/>
          <a:ext cx="2444055" cy="3421677"/>
        </a:xfrm>
        <a:prstGeom prst="rect">
          <a:avLst/>
        </a:prstGeom>
        <a:solidFill>
          <a:srgbClr val="FFA300">
            <a:alpha val="13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dirty="0"/>
            <a:t>Determine what content can be attributed to  changes in that data</a:t>
          </a:r>
        </a:p>
      </dsp:txBody>
      <dsp:txXfrm>
        <a:off x="2691541" y="1563836"/>
        <a:ext cx="2444055" cy="2053006"/>
      </dsp:txXfrm>
    </dsp:sp>
    <dsp:sp modelId="{4AA1043B-14C3-4144-AE49-5427BAD54044}">
      <dsp:nvSpPr>
        <dsp:cNvPr id="0" name=""/>
        <dsp:cNvSpPr/>
      </dsp:nvSpPr>
      <dsp:spPr>
        <a:xfrm>
          <a:off x="3400317" y="605766"/>
          <a:ext cx="1026503" cy="1026503"/>
        </a:xfrm>
        <a:prstGeom prst="ellipse">
          <a:avLst/>
        </a:prstGeom>
        <a:solidFill>
          <a:srgbClr val="FFA30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550645" y="756094"/>
        <a:ext cx="725847" cy="725847"/>
      </dsp:txXfrm>
    </dsp:sp>
    <dsp:sp modelId="{63D071B5-E266-4488-B3D6-AEAC497725B8}">
      <dsp:nvSpPr>
        <dsp:cNvPr id="0" name=""/>
        <dsp:cNvSpPr/>
      </dsp:nvSpPr>
      <dsp:spPr>
        <a:xfrm>
          <a:off x="2691541" y="3685204"/>
          <a:ext cx="2444055" cy="72"/>
        </a:xfrm>
        <a:prstGeom prst="rect">
          <a:avLst/>
        </a:prstGeom>
        <a:solidFill>
          <a:srgbClr val="FFA3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99741-5B26-40C0-BDBA-6235A524B2E5}">
      <dsp:nvSpPr>
        <dsp:cNvPr id="0" name=""/>
        <dsp:cNvSpPr/>
      </dsp:nvSpPr>
      <dsp:spPr>
        <a:xfrm>
          <a:off x="5380002" y="263599"/>
          <a:ext cx="2444055" cy="3421677"/>
        </a:xfrm>
        <a:prstGeom prst="rect">
          <a:avLst/>
        </a:prstGeom>
        <a:solidFill>
          <a:srgbClr val="DB512D">
            <a:alpha val="14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a:t>Analyze best performing and lowest performing posts</a:t>
          </a:r>
        </a:p>
      </dsp:txBody>
      <dsp:txXfrm>
        <a:off x="5380002" y="1563836"/>
        <a:ext cx="2444055" cy="2053006"/>
      </dsp:txXfrm>
    </dsp:sp>
    <dsp:sp modelId="{4695BDAB-1D51-481B-9E6A-7F463B3A4256}">
      <dsp:nvSpPr>
        <dsp:cNvPr id="0" name=""/>
        <dsp:cNvSpPr/>
      </dsp:nvSpPr>
      <dsp:spPr>
        <a:xfrm>
          <a:off x="6088778" y="605766"/>
          <a:ext cx="1026503" cy="1026503"/>
        </a:xfrm>
        <a:prstGeom prst="ellipse">
          <a:avLst/>
        </a:prstGeom>
        <a:solidFill>
          <a:srgbClr val="FFA300"/>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756094"/>
        <a:ext cx="725847" cy="725847"/>
      </dsp:txXfrm>
    </dsp:sp>
    <dsp:sp modelId="{06FFACB7-A754-4A55-B394-44AF324A7A4B}">
      <dsp:nvSpPr>
        <dsp:cNvPr id="0" name=""/>
        <dsp:cNvSpPr/>
      </dsp:nvSpPr>
      <dsp:spPr>
        <a:xfrm>
          <a:off x="5380002" y="3685204"/>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764FF-1DCB-4AC7-B3C4-04B03C2C211D}">
      <dsp:nvSpPr>
        <dsp:cNvPr id="0" name=""/>
        <dsp:cNvSpPr/>
      </dsp:nvSpPr>
      <dsp:spPr>
        <a:xfrm>
          <a:off x="8068463" y="263599"/>
          <a:ext cx="2444055" cy="3421677"/>
        </a:xfrm>
        <a:prstGeom prst="rect">
          <a:avLst/>
        </a:prstGeom>
        <a:solidFill>
          <a:srgbClr val="FFA300">
            <a:alpha val="11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a:t>Test imagery and language</a:t>
          </a:r>
        </a:p>
      </dsp:txBody>
      <dsp:txXfrm>
        <a:off x="8068463" y="1563836"/>
        <a:ext cx="2444055" cy="2053006"/>
      </dsp:txXfrm>
    </dsp:sp>
    <dsp:sp modelId="{7DD0491C-880B-4192-ADF7-128BFBDFCC67}">
      <dsp:nvSpPr>
        <dsp:cNvPr id="0" name=""/>
        <dsp:cNvSpPr/>
      </dsp:nvSpPr>
      <dsp:spPr>
        <a:xfrm>
          <a:off x="8777239" y="605766"/>
          <a:ext cx="1026503" cy="1026503"/>
        </a:xfrm>
        <a:prstGeom prst="ellipse">
          <a:avLst/>
        </a:prstGeom>
        <a:solidFill>
          <a:srgbClr val="FFA30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756094"/>
        <a:ext cx="725847" cy="725847"/>
      </dsp:txXfrm>
    </dsp:sp>
    <dsp:sp modelId="{049C8BCB-F2A6-4583-BB29-74ACE0876DED}">
      <dsp:nvSpPr>
        <dsp:cNvPr id="0" name=""/>
        <dsp:cNvSpPr/>
      </dsp:nvSpPr>
      <dsp:spPr>
        <a:xfrm>
          <a:off x="8068463" y="3685204"/>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331D-8902-41C6-8276-CEA71231BA10}">
      <dsp:nvSpPr>
        <dsp:cNvPr id="0" name=""/>
        <dsp:cNvSpPr/>
      </dsp:nvSpPr>
      <dsp:spPr>
        <a:xfrm>
          <a:off x="0" y="2700"/>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34EDA-592A-4843-A2F9-424F20848BFA}">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Arial" panose="020B0604020202020204" pitchFamily="34" charset="0"/>
              <a:cs typeface="Arial" panose="020B0604020202020204" pitchFamily="34" charset="0"/>
            </a:rPr>
            <a:t>Benchmarking</a:t>
          </a:r>
          <a:endParaRPr lang="en-US" sz="4400" kern="1200" dirty="0">
            <a:latin typeface="Arial" panose="020B0604020202020204" pitchFamily="34" charset="0"/>
            <a:cs typeface="Arial" panose="020B0604020202020204" pitchFamily="34" charset="0"/>
          </a:endParaRPr>
        </a:p>
      </dsp:txBody>
      <dsp:txXfrm>
        <a:off x="0" y="2700"/>
        <a:ext cx="6291714" cy="1841777"/>
      </dsp:txXfrm>
    </dsp:sp>
    <dsp:sp modelId="{8C5E597B-4A58-4909-9645-473089EEFAD9}">
      <dsp:nvSpPr>
        <dsp:cNvPr id="0" name=""/>
        <dsp:cNvSpPr/>
      </dsp:nvSpPr>
      <dsp:spPr>
        <a:xfrm>
          <a:off x="0" y="1844478"/>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EC4DC-A09F-4C7F-9276-5EFCBA0685DB}">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Arial" panose="020B0604020202020204" pitchFamily="34" charset="0"/>
              <a:cs typeface="Arial" panose="020B0604020202020204" pitchFamily="34" charset="0"/>
            </a:rPr>
            <a:t>Baseline patterns</a:t>
          </a:r>
          <a:endParaRPr lang="en-US" sz="4400" kern="1200" dirty="0">
            <a:latin typeface="Arial" panose="020B0604020202020204" pitchFamily="34" charset="0"/>
            <a:cs typeface="Arial" panose="020B0604020202020204" pitchFamily="34" charset="0"/>
          </a:endParaRPr>
        </a:p>
      </dsp:txBody>
      <dsp:txXfrm>
        <a:off x="0" y="1844478"/>
        <a:ext cx="6291714" cy="1841777"/>
      </dsp:txXfrm>
    </dsp:sp>
    <dsp:sp modelId="{7C958736-C694-4835-BF49-E057181D9B39}">
      <dsp:nvSpPr>
        <dsp:cNvPr id="0" name=""/>
        <dsp:cNvSpPr/>
      </dsp:nvSpPr>
      <dsp:spPr>
        <a:xfrm>
          <a:off x="0" y="3686256"/>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0D045-C4C7-4AF4-B7B6-1008AC962C77}">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Arial" panose="020B0604020202020204" pitchFamily="34" charset="0"/>
              <a:cs typeface="Arial" panose="020B0604020202020204" pitchFamily="34" charset="0"/>
            </a:rPr>
            <a:t>Gradual improvement</a:t>
          </a:r>
          <a:endParaRPr lang="en-US" sz="4400" kern="1200" dirty="0">
            <a:latin typeface="Arial" panose="020B0604020202020204" pitchFamily="34" charset="0"/>
            <a:cs typeface="Arial" panose="020B0604020202020204" pitchFamily="34" charset="0"/>
          </a:endParaRPr>
        </a:p>
      </dsp:txBody>
      <dsp:txXfrm>
        <a:off x="0" y="3686256"/>
        <a:ext cx="6291714" cy="1841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5F107-4D8F-4AF4-ABC3-04F8C698BCE0}">
      <dsp:nvSpPr>
        <dsp:cNvPr id="0" name=""/>
        <dsp:cNvSpPr/>
      </dsp:nvSpPr>
      <dsp:spPr>
        <a:xfrm>
          <a:off x="0" y="0"/>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F90BB-8E77-49BE-B8F9-A496DD3DCB6E}">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Facebook: </a:t>
          </a:r>
          <a:r>
            <a:rPr lang="en-US" sz="2900" kern="1200" dirty="0">
              <a:latin typeface="Arial" panose="020B0604020202020204" pitchFamily="34" charset="0"/>
              <a:cs typeface="Arial" panose="020B0604020202020204" pitchFamily="34" charset="0"/>
            </a:rPr>
            <a:t>Click on “Insights” on the top bar navigation of the page that you manage</a:t>
          </a:r>
        </a:p>
      </dsp:txBody>
      <dsp:txXfrm>
        <a:off x="0" y="0"/>
        <a:ext cx="6291714" cy="1382683"/>
      </dsp:txXfrm>
    </dsp:sp>
    <dsp:sp modelId="{CAF4F5D3-693C-4EA8-B990-0055EEB7C9C3}">
      <dsp:nvSpPr>
        <dsp:cNvPr id="0" name=""/>
        <dsp:cNvSpPr/>
      </dsp:nvSpPr>
      <dsp:spPr>
        <a:xfrm>
          <a:off x="0" y="1382683"/>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30BD5-7707-41B9-BADC-8D5CF1AD3407}">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Instagram: </a:t>
          </a:r>
          <a:r>
            <a:rPr lang="en-US" sz="2900" kern="1200" dirty="0">
              <a:latin typeface="Arial" panose="020B0604020202020204" pitchFamily="34" charset="0"/>
              <a:cs typeface="Arial" panose="020B0604020202020204" pitchFamily="34" charset="0"/>
            </a:rPr>
            <a:t>“Insights” button on page profile</a:t>
          </a:r>
        </a:p>
      </dsp:txBody>
      <dsp:txXfrm>
        <a:off x="0" y="1382683"/>
        <a:ext cx="6291714" cy="1382683"/>
      </dsp:txXfrm>
    </dsp:sp>
    <dsp:sp modelId="{E8EC9889-9707-4128-8B3E-7AED4AF28E56}">
      <dsp:nvSpPr>
        <dsp:cNvPr id="0" name=""/>
        <dsp:cNvSpPr/>
      </dsp:nvSpPr>
      <dsp:spPr>
        <a:xfrm>
          <a:off x="0" y="276536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5BE1D-B4DE-4532-A9C7-843BDC9ED04E}">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Twitter: </a:t>
          </a:r>
          <a:r>
            <a:rPr lang="en-US" sz="2900" kern="1200" dirty="0">
              <a:latin typeface="Arial" panose="020B0604020202020204" pitchFamily="34" charset="0"/>
              <a:cs typeface="Arial" panose="020B0604020202020204" pitchFamily="34" charset="0"/>
              <a:hlinkClick xmlns:r="http://schemas.openxmlformats.org/officeDocument/2006/relationships" r:id="rId1"/>
            </a:rPr>
            <a:t>https://analytics.twitter.com/</a:t>
          </a:r>
          <a:r>
            <a:rPr lang="en-US" sz="2900" kern="1200" dirty="0">
              <a:latin typeface="Arial" panose="020B0604020202020204" pitchFamily="34" charset="0"/>
              <a:cs typeface="Arial" panose="020B0604020202020204" pitchFamily="34" charset="0"/>
            </a:rPr>
            <a:t> </a:t>
          </a:r>
        </a:p>
      </dsp:txBody>
      <dsp:txXfrm>
        <a:off x="0" y="2765367"/>
        <a:ext cx="6291714" cy="1382683"/>
      </dsp:txXfrm>
    </dsp:sp>
    <dsp:sp modelId="{91E6F6D2-16B1-4C16-9B4C-B8FC1482AE80}">
      <dsp:nvSpPr>
        <dsp:cNvPr id="0" name=""/>
        <dsp:cNvSpPr/>
      </dsp:nvSpPr>
      <dsp:spPr>
        <a:xfrm>
          <a:off x="0" y="4148051"/>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EF2A5-357F-498D-92B6-677B6C49B8FD}">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LinkedIn:  </a:t>
          </a:r>
          <a:r>
            <a:rPr lang="en-US" sz="2900" kern="1200" dirty="0">
              <a:latin typeface="Arial" panose="020B0604020202020204" pitchFamily="34" charset="0"/>
              <a:cs typeface="Arial" panose="020B0604020202020204" pitchFamily="34" charset="0"/>
            </a:rPr>
            <a:t>The “Analytics” tab under admin view</a:t>
          </a:r>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BEA64586-DB4C-D744-A4FD-68B4BBE3C6FB}" type="datetimeFigureOut">
              <a:rPr lang="en-US" smtClean="0"/>
              <a:t>10/12/2021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BD1DC8D-C25D-B34A-91E0-1694B1BB318F}" type="slidenum">
              <a:rPr lang="en-US" smtClean="0"/>
              <a:t>‹#›</a:t>
            </a:fld>
            <a:endParaRPr lang="en-US" dirty="0"/>
          </a:p>
        </p:txBody>
      </p:sp>
    </p:spTree>
    <p:extLst>
      <p:ext uri="{BB962C8B-B14F-4D97-AF65-F5344CB8AC3E}">
        <p14:creationId xmlns:p14="http://schemas.microsoft.com/office/powerpoint/2010/main" val="199462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Discussion Today:</a:t>
            </a:r>
          </a:p>
          <a:p>
            <a:endParaRPr lang="en-US" dirty="0"/>
          </a:p>
          <a:p>
            <a:pPr marL="171450" indent="-171450">
              <a:buFont typeface="Arial" panose="020B0604020202020204" pitchFamily="34" charset="0"/>
              <a:buChar char="•"/>
            </a:pPr>
            <a:r>
              <a:rPr lang="en-US" dirty="0"/>
              <a:t>The Landscape of our Network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Highlights of what we’ve been up to lately (Corporate Partnerships, All In:  The Plan for Disability Equity; Network Advancement; Thought Leadership; Advocacy)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Lessons from the Past &amp; A Look Ahead (to the Strategic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PLEASE SIGN UP FOR OUR BI-WEEKLY NEWSLETTERS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Invite a volunteer to serve on our National Board Standing Committees</a:t>
            </a:r>
          </a:p>
        </p:txBody>
      </p:sp>
      <p:sp>
        <p:nvSpPr>
          <p:cNvPr id="4" name="Slide Number Placeholder 3"/>
          <p:cNvSpPr>
            <a:spLocks noGrp="1"/>
          </p:cNvSpPr>
          <p:nvPr>
            <p:ph type="sldNum" sz="quarter" idx="5"/>
          </p:nvPr>
        </p:nvSpPr>
        <p:spPr/>
        <p:txBody>
          <a:bodyPr/>
          <a:lstStyle/>
          <a:p>
            <a:fld id="{DBD1DC8D-C25D-B34A-91E0-1694B1BB318F}" type="slidenum">
              <a:rPr lang="en-US" smtClean="0"/>
              <a:t>1</a:t>
            </a:fld>
            <a:endParaRPr lang="en-US" dirty="0"/>
          </a:p>
        </p:txBody>
      </p:sp>
    </p:spTree>
    <p:extLst>
      <p:ext uri="{BB962C8B-B14F-4D97-AF65-F5344CB8AC3E}">
        <p14:creationId xmlns:p14="http://schemas.microsoft.com/office/powerpoint/2010/main" val="414357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September 25, 2020 Symposium Goals &amp; Participation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Easterseals Network Public Policy Symposium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Discuss, debate, and agree on top public policy priorities for the next Congress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mandatory immunizations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14[c]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What We Recommend – Mandatory Immunizations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Easterseals National supports a policy of mandatory, evidence-based immunizations with the affiliate network being given flexibility to establish their own position consistent with state laws.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What We Recommend – Subminimum Wage (14(c))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Easterseals National position should 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(1) Easterseals National recognizes the contribution 14(c) made;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(2) Easterseals National supports transitioning away from subminimum wage programs with the right infrastructure supports needed to secure a success.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3370" indent="-1733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17F0C1B3-F5B4-41B8-8913-A1024B689E6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84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2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05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91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24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42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D1DC8D-C25D-B34A-91E0-1694B1BB318F}" type="slidenum">
              <a:rPr lang="en-US" smtClean="0"/>
              <a:t>16</a:t>
            </a:fld>
            <a:endParaRPr lang="en-US" dirty="0"/>
          </a:p>
        </p:txBody>
      </p:sp>
    </p:spTree>
    <p:extLst>
      <p:ext uri="{BB962C8B-B14F-4D97-AF65-F5344CB8AC3E}">
        <p14:creationId xmlns:p14="http://schemas.microsoft.com/office/powerpoint/2010/main" val="306052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September 25, 2020 Symposium Goals &amp; Participation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Easterseals Network Public Policy Symposium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Discuss, debate, and agree on top public policy priorities for the next Congress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mandatory immunizations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Discuss, debate and agree on a recommendation for the Easterseals’ official position on 14[c]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What We Recommend – Mandatory Immunizations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Easterseals National supports a policy of mandatory, evidence-based immunizations with the affiliate network being given flexibility to establish their own position consistent with state laws.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What We Recommend – Subminimum Wage (14(c))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Easterseals National position should 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(1) Easterseals National recognizes the contribution 14(c) made;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(2) Easterseals National supports transitioning away from subminimum wage programs with the right infrastructure supports needed to secure a success.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3370" indent="-1733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17F0C1B3-F5B4-41B8-8913-A1024B689E6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6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43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2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00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655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22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76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tactic we’re employing to get exposure on national television and radio stations is the distribution of our national brand PSA which, as you can see, in one month was picked up by stations throughout the country and helped us reach nearly </a:t>
            </a:r>
            <a:r>
              <a:rPr lang="en-US" dirty="0" err="1"/>
              <a:t>12M</a:t>
            </a:r>
            <a:r>
              <a:rPr lang="en-US" dirty="0"/>
              <a:t> people with media value of $</a:t>
            </a:r>
            <a:r>
              <a:rPr lang="en-US" dirty="0" err="1"/>
              <a:t>330K</a:t>
            </a:r>
            <a:r>
              <a:rPr lang="en-US" dirty="0"/>
              <a:t> – </a:t>
            </a:r>
          </a:p>
          <a:p>
            <a:endParaRPr lang="en-US" dirty="0"/>
          </a:p>
          <a:p>
            <a:r>
              <a:rPr lang="en-US" dirty="0"/>
              <a:t>All donated airtime in </a:t>
            </a:r>
            <a:r>
              <a:rPr lang="en-US" i="1" dirty="0"/>
              <a:t>one month </a:t>
            </a:r>
            <a:r>
              <a:rPr lang="en-US" dirty="0"/>
              <a:t>to build awareness of Easterseals – which will continue throughout the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17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t>‹#›</a:t>
            </a:fld>
            <a:r>
              <a:rPr lang="en-US" dirty="0"/>
              <a:t> |  PARTNERSHIP DISCUSSION</a:t>
            </a:r>
          </a:p>
        </p:txBody>
      </p:sp>
    </p:spTree>
    <p:extLst>
      <p:ext uri="{BB962C8B-B14F-4D97-AF65-F5344CB8AC3E}">
        <p14:creationId xmlns:p14="http://schemas.microsoft.com/office/powerpoint/2010/main" val="113000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85184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177277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spTree>
    <p:extLst>
      <p:ext uri="{BB962C8B-B14F-4D97-AF65-F5344CB8AC3E}">
        <p14:creationId xmlns:p14="http://schemas.microsoft.com/office/powerpoint/2010/main" val="313040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spTree>
    <p:extLst>
      <p:ext uri="{BB962C8B-B14F-4D97-AF65-F5344CB8AC3E}">
        <p14:creationId xmlns:p14="http://schemas.microsoft.com/office/powerpoint/2010/main" val="26110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76166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68357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9" name="Slide Number Placeholder 8"/>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59393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spTree>
    <p:extLst>
      <p:ext uri="{BB962C8B-B14F-4D97-AF65-F5344CB8AC3E}">
        <p14:creationId xmlns:p14="http://schemas.microsoft.com/office/powerpoint/2010/main" val="1346738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4" name="Slide Number Placeholder 3"/>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410580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7693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t>‹#›</a:t>
            </a:fld>
            <a:r>
              <a:rPr lang="en-US" dirty="0"/>
              <a:t> |  PARTNERSHIP DISCUSSION</a:t>
            </a:r>
          </a:p>
        </p:txBody>
      </p:sp>
    </p:spTree>
    <p:extLst>
      <p:ext uri="{BB962C8B-B14F-4D97-AF65-F5344CB8AC3E}">
        <p14:creationId xmlns:p14="http://schemas.microsoft.com/office/powerpoint/2010/main" val="147336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991355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07054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991842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spTree>
    <p:extLst>
      <p:ext uri="{BB962C8B-B14F-4D97-AF65-F5344CB8AC3E}">
        <p14:creationId xmlns:p14="http://schemas.microsoft.com/office/powerpoint/2010/main" val="423676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spTree>
    <p:extLst>
      <p:ext uri="{BB962C8B-B14F-4D97-AF65-F5344CB8AC3E}">
        <p14:creationId xmlns:p14="http://schemas.microsoft.com/office/powerpoint/2010/main" val="325233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521380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4157925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9" name="Slide Number Placeholder 8"/>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255812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spTree>
    <p:extLst>
      <p:ext uri="{BB962C8B-B14F-4D97-AF65-F5344CB8AC3E}">
        <p14:creationId xmlns:p14="http://schemas.microsoft.com/office/powerpoint/2010/main" val="4090232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4" name="Slide Number Placeholder 3"/>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5263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134225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739195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7" name="Slide Number Placeholder 6"/>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990467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473152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000000"/>
              </a:solidFill>
              <a:latin typeface="Calibri"/>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0000"/>
              </a:solidFill>
              <a:latin typeface="Calibri"/>
            </a:endParaRPr>
          </a:p>
        </p:txBody>
      </p:sp>
      <p:sp>
        <p:nvSpPr>
          <p:cNvPr id="6" name="Slide Number Placeholder 5"/>
          <p:cNvSpPr>
            <a:spLocks noGrp="1"/>
          </p:cNvSpPr>
          <p:nvPr>
            <p:ph type="sldNum" sz="quarter" idx="12"/>
          </p:nvPr>
        </p:nvSpPr>
        <p:spPr/>
        <p:txBody>
          <a:bodyPr/>
          <a:lstStyle/>
          <a:p>
            <a:fld id="{DBF582B0-241F-1F4B-AB5B-F72D8864BE98}"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8117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106524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209030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F582B0-241F-1F4B-AB5B-F72D8864BE98}" type="slidenum">
              <a:rPr lang="en-US" smtClean="0"/>
              <a:t>‹#›</a:t>
            </a:fld>
            <a:r>
              <a:rPr lang="en-US" dirty="0"/>
              <a:t> |  PARTNERSHIP DISCUSSION</a:t>
            </a:r>
          </a:p>
        </p:txBody>
      </p:sp>
    </p:spTree>
    <p:extLst>
      <p:ext uri="{BB962C8B-B14F-4D97-AF65-F5344CB8AC3E}">
        <p14:creationId xmlns:p14="http://schemas.microsoft.com/office/powerpoint/2010/main" val="115434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7659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55240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F582B0-241F-1F4B-AB5B-F72D8864BE98}" type="slidenum">
              <a:rPr lang="en-US" smtClean="0"/>
              <a:t>‹#›</a:t>
            </a:fld>
            <a:endParaRPr lang="en-US" dirty="0"/>
          </a:p>
        </p:txBody>
      </p:sp>
    </p:spTree>
    <p:extLst>
      <p:ext uri="{BB962C8B-B14F-4D97-AF65-F5344CB8AC3E}">
        <p14:creationId xmlns:p14="http://schemas.microsoft.com/office/powerpoint/2010/main" val="70523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pPr/>
              <a:t>‹#›</a:t>
            </a:fld>
            <a:r>
              <a:rPr lang="en-US" dirty="0"/>
              <a:t>  |  PARTNERSHIP DISCUSSION</a:t>
            </a:r>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46955" y="5656813"/>
            <a:ext cx="2241349" cy="876709"/>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199307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46955" y="5656813"/>
            <a:ext cx="2241349" cy="876709"/>
          </a:xfrm>
          <a:prstGeom prst="rect">
            <a:avLst/>
          </a:prstGeom>
        </p:spPr>
      </p:pic>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2710970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804672"/>
            <a:ext cx="11375136" cy="53949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11480" y="6172200"/>
            <a:ext cx="8229600" cy="246888"/>
          </a:xfrm>
          <a:prstGeom prst="rect">
            <a:avLst/>
          </a:prstGeom>
        </p:spPr>
        <p:txBody>
          <a:bodyPr vert="horz" lIns="91440" tIns="45720" rIns="91440" bIns="45720" rtlCol="0" anchor="ctr"/>
          <a:lstStyle>
            <a:lvl1pPr algn="l">
              <a:defRPr sz="700" spc="300">
                <a:solidFill>
                  <a:schemeClr val="tx1">
                    <a:lumMod val="50000"/>
                    <a:lumOff val="50000"/>
                  </a:schemeClr>
                </a:solidFill>
                <a:latin typeface="Arial" charset="0"/>
                <a:ea typeface="Arial" charset="0"/>
                <a:cs typeface="Arial" charset="0"/>
              </a:defRPr>
            </a:lvl1pPr>
          </a:lstStyle>
          <a:p>
            <a:fld id="{DBF582B0-241F-1F4B-AB5B-F72D8864BE98}" type="slidenum">
              <a:rPr lang="en-US" smtClean="0">
                <a:solidFill>
                  <a:srgbClr val="000000">
                    <a:lumMod val="50000"/>
                    <a:lumOff val="50000"/>
                  </a:srgbClr>
                </a:solidFill>
              </a:rPr>
              <a:pPr/>
              <a:t>‹#›</a:t>
            </a:fld>
            <a:r>
              <a:rPr lang="en-US" dirty="0">
                <a:solidFill>
                  <a:srgbClr val="000000">
                    <a:lumMod val="50000"/>
                    <a:lumOff val="50000"/>
                  </a:srgbClr>
                </a:solidFill>
              </a:rPr>
              <a:t>  |  PARTNERSHIP DISCUSSION</a:t>
            </a:r>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12615" y="317449"/>
            <a:ext cx="488188" cy="485299"/>
          </a:xfrm>
          <a:prstGeom prst="rect">
            <a:avLst/>
          </a:prstGeom>
        </p:spPr>
      </p:pic>
    </p:spTree>
    <p:extLst>
      <p:ext uri="{BB962C8B-B14F-4D97-AF65-F5344CB8AC3E}">
        <p14:creationId xmlns:p14="http://schemas.microsoft.com/office/powerpoint/2010/main" val="2774598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3600" kern="1200" spc="-150" baseline="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hemeOverride" Target="../theme/themeOverride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emf"/><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emf"/><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hyperlink" Target="https://www.meltwater.com/en/blog/social-media-analyt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alcon.io/insights-hub/how-to/elementary-guide/social-media-analytics/" TargetMode="External"/><Relationship Id="rId5" Type="http://schemas.openxmlformats.org/officeDocument/2006/relationships/hyperlink" Target="https://www.socialstatus.io/insights/social-media-benchmarks/" TargetMode="External"/><Relationship Id="rId4" Type="http://schemas.openxmlformats.org/officeDocument/2006/relationships/hyperlink" Target="https://www.rivaliq.com/blog/social-media-industry-benchmark-repo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73"/>
        </a:solidFill>
        <a:effectLst/>
      </p:bgPr>
    </p:bg>
    <p:spTree>
      <p:nvGrpSpPr>
        <p:cNvPr id="1" name=""/>
        <p:cNvGrpSpPr/>
        <p:nvPr/>
      </p:nvGrpSpPr>
      <p:grpSpPr>
        <a:xfrm>
          <a:off x="0" y="0"/>
          <a:ext cx="0" cy="0"/>
          <a:chOff x="0" y="0"/>
          <a:chExt cx="0" cy="0"/>
        </a:xfrm>
      </p:grpSpPr>
      <p:sp>
        <p:nvSpPr>
          <p:cNvPr id="7" name="TextBox 6"/>
          <p:cNvSpPr txBox="1"/>
          <p:nvPr/>
        </p:nvSpPr>
        <p:spPr>
          <a:xfrm>
            <a:off x="707011" y="4302163"/>
            <a:ext cx="10765410" cy="1782114"/>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4700" b="1" spc="-150" dirty="0">
                <a:latin typeface="Roboto" panose="02000000000000000000" pitchFamily="2" charset="0"/>
                <a:ea typeface="Roboto" panose="02000000000000000000" pitchFamily="2" charset="0"/>
                <a:cs typeface="Roboto" panose="02000000000000000000" pitchFamily="2" charset="0"/>
              </a:rPr>
              <a:t>Easterseals Training Series:</a:t>
            </a:r>
          </a:p>
          <a:p>
            <a:pPr algn="ctr">
              <a:lnSpc>
                <a:spcPct val="90000"/>
              </a:lnSpc>
              <a:spcBef>
                <a:spcPct val="0"/>
              </a:spcBef>
              <a:spcAft>
                <a:spcPts val="600"/>
              </a:spcAft>
            </a:pPr>
            <a:r>
              <a:rPr lang="en-US" sz="4700" b="1" spc="-150" dirty="0">
                <a:latin typeface="Roboto" panose="02000000000000000000" pitchFamily="2" charset="0"/>
                <a:ea typeface="Roboto" panose="02000000000000000000" pitchFamily="2" charset="0"/>
                <a:cs typeface="Roboto" panose="02000000000000000000" pitchFamily="2" charset="0"/>
              </a:rPr>
              <a:t>Social Media Analytics</a:t>
            </a:r>
          </a:p>
          <a:p>
            <a:pPr algn="ctr">
              <a:lnSpc>
                <a:spcPct val="90000"/>
              </a:lnSpc>
              <a:spcBef>
                <a:spcPct val="0"/>
              </a:spcBef>
              <a:spcAft>
                <a:spcPts val="600"/>
              </a:spcAft>
            </a:pPr>
            <a:r>
              <a:rPr lang="en-US" sz="3300" b="1" spc="-150" dirty="0">
                <a:latin typeface="Roboto" panose="02000000000000000000" pitchFamily="2" charset="0"/>
                <a:ea typeface="Roboto" panose="02000000000000000000" pitchFamily="2" charset="0"/>
                <a:cs typeface="Roboto" panose="02000000000000000000" pitchFamily="2" charset="0"/>
              </a:rPr>
              <a:t>October 13, 2021</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3540" r="16412" b="-1"/>
          <a:stretch/>
        </p:blipFill>
        <p:spPr>
          <a:xfrm>
            <a:off x="0" y="0"/>
            <a:ext cx="5967655" cy="3984259"/>
          </a:xfrm>
          <a:prstGeom prst="rect">
            <a:avLst/>
          </a:prstGeom>
        </p:spPr>
      </p:pic>
      <p:cxnSp>
        <p:nvCxnSpPr>
          <p:cNvPr id="33" name="Straight Connector 3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young girl playing a game of frisbee&#10;&#10;Description automatically generated">
            <a:extLst>
              <a:ext uri="{FF2B5EF4-FFF2-40B4-BE49-F238E27FC236}">
                <a16:creationId xmlns:a16="http://schemas.microsoft.com/office/drawing/2014/main" id="{20803E09-86AD-4B3D-AC19-3E0D4996307A}"/>
              </a:ext>
            </a:extLst>
          </p:cNvPr>
          <p:cNvPicPr>
            <a:picLocks noChangeAspect="1"/>
          </p:cNvPicPr>
          <p:nvPr/>
        </p:nvPicPr>
        <p:blipFill rotWithShape="1">
          <a:blip r:embed="rId4">
            <a:extLst>
              <a:ext uri="{28A0092B-C50C-407E-A947-70E740481C1C}">
                <a14:useLocalDpi xmlns:a14="http://schemas.microsoft.com/office/drawing/2010/main" val="0"/>
              </a:ext>
            </a:extLst>
          </a:blip>
          <a:srcRect t="22045" r="51655" b="1756"/>
          <a:stretch/>
        </p:blipFill>
        <p:spPr>
          <a:xfrm>
            <a:off x="7247343" y="321735"/>
            <a:ext cx="3787026" cy="398425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sp>
        <p:nvSpPr>
          <p:cNvPr id="8" name="TextBox 7">
            <a:extLst>
              <a:ext uri="{FF2B5EF4-FFF2-40B4-BE49-F238E27FC236}">
                <a16:creationId xmlns:a16="http://schemas.microsoft.com/office/drawing/2014/main" id="{ABF68910-87B3-4466-9DA3-CF9800EF84FD}"/>
              </a:ext>
            </a:extLst>
          </p:cNvPr>
          <p:cNvSpPr txBox="1"/>
          <p:nvPr/>
        </p:nvSpPr>
        <p:spPr>
          <a:xfrm>
            <a:off x="584950" y="4805281"/>
            <a:ext cx="10765410" cy="17821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b="1" spc="-150" dirty="0">
                <a:latin typeface="Roboto" panose="02000000000000000000" pitchFamily="2" charset="0"/>
                <a:ea typeface="Roboto" panose="02000000000000000000" pitchFamily="2" charset="0"/>
                <a:cs typeface="Roboto" panose="02000000000000000000" pitchFamily="2" charset="0"/>
              </a:rPr>
              <a:t>Questions? ygreen@easterseals.com</a:t>
            </a:r>
          </a:p>
        </p:txBody>
      </p:sp>
    </p:spTree>
    <p:extLst>
      <p:ext uri="{BB962C8B-B14F-4D97-AF65-F5344CB8AC3E}">
        <p14:creationId xmlns:p14="http://schemas.microsoft.com/office/powerpoint/2010/main" val="14614188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screen">
            <a:alphaModFix amt="13000"/>
            <a:extLst>
              <a:ext uri="{28A0092B-C50C-407E-A947-70E740481C1C}">
                <a14:useLocalDpi xmlns:a14="http://schemas.microsoft.com/office/drawing/2010/main"/>
              </a:ext>
            </a:extLst>
          </a:blip>
          <a:srcRect r="-6136"/>
          <a:stretch/>
        </p:blipFill>
        <p:spPr>
          <a:xfrm>
            <a:off x="0" y="10563"/>
            <a:ext cx="12192000" cy="68580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6955" y="5656814"/>
            <a:ext cx="2241349" cy="876710"/>
          </a:xfrm>
          <a:prstGeom prst="rect">
            <a:avLst/>
          </a:prstGeom>
        </p:spPr>
      </p:pic>
      <p:sp>
        <p:nvSpPr>
          <p:cNvPr id="7" name="TextBox 6"/>
          <p:cNvSpPr txBox="1"/>
          <p:nvPr/>
        </p:nvSpPr>
        <p:spPr>
          <a:xfrm>
            <a:off x="285145" y="3229186"/>
            <a:ext cx="11503159" cy="68326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4800" spc="-150" dirty="0">
                <a:solidFill>
                  <a:srgbClr val="FFFFFF"/>
                </a:solidFill>
                <a:latin typeface="Arial" charset="0"/>
                <a:ea typeface="Arial" charset="0"/>
                <a:cs typeface="Arial" charset="0"/>
              </a:rPr>
              <a:t>FAQs of Social Media Analytics</a:t>
            </a:r>
            <a:endParaRPr kumimoji="0" lang="en-US" sz="4800" b="0" i="0" u="none" strike="noStrike" kern="1200" cap="none" spc="-150" normalizeH="0" baseline="0" noProof="0" dirty="0">
              <a:ln>
                <a:noFill/>
              </a:ln>
              <a:solidFill>
                <a:srgbClr val="FFFFFF"/>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4841299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11</a:t>
            </a:fld>
            <a:endParaRPr kumimoji="0" lang="en-US" sz="700" b="0" i="0" u="none" strike="noStrike" kern="1200" cap="none" spc="300" normalizeH="0" baseline="0" noProof="0" dirty="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136527" y="245906"/>
            <a:ext cx="9918945" cy="1009233"/>
          </a:xfrm>
        </p:spPr>
        <p:txBody>
          <a:bodyPr>
            <a:normAutofit/>
          </a:bodyPr>
          <a:lstStyle/>
          <a:p>
            <a:r>
              <a:rPr lang="en-US" sz="3360" b="1" dirty="0">
                <a:latin typeface="Arial" panose="020B0604020202020204" pitchFamily="34" charset="0"/>
                <a:cs typeface="Arial" panose="020B0604020202020204" pitchFamily="34" charset="0"/>
              </a:rPr>
              <a:t>How do I determine which metrics to track?</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7" name="TextBox 6">
            <a:extLst>
              <a:ext uri="{FF2B5EF4-FFF2-40B4-BE49-F238E27FC236}">
                <a16:creationId xmlns:a16="http://schemas.microsoft.com/office/drawing/2014/main" id="{7B2387E3-9BD4-419B-8AB5-3B215F52F04C}"/>
              </a:ext>
            </a:extLst>
          </p:cNvPr>
          <p:cNvSpPr txBox="1"/>
          <p:nvPr/>
        </p:nvSpPr>
        <p:spPr>
          <a:xfrm>
            <a:off x="887153" y="1140497"/>
            <a:ext cx="4341412" cy="1200329"/>
          </a:xfrm>
          <a:prstGeom prst="rect">
            <a:avLst/>
          </a:prstGeom>
          <a:noFill/>
        </p:spPr>
        <p:txBody>
          <a:bodyPr wrap="square" rtlCol="0">
            <a:spAutoFit/>
          </a:bodyPr>
          <a:lstStyle/>
          <a:p>
            <a:pPr>
              <a:buClr>
                <a:srgbClr val="DB512D"/>
              </a:buClr>
            </a:pPr>
            <a:endParaRPr lang="en-US" b="1" dirty="0"/>
          </a:p>
          <a:p>
            <a:pPr>
              <a:buClr>
                <a:srgbClr val="DB512D"/>
              </a:buClr>
            </a:pPr>
            <a:endParaRPr lang="en-US" b="1" dirty="0"/>
          </a:p>
          <a:p>
            <a:pPr>
              <a:buClr>
                <a:srgbClr val="DB512D"/>
              </a:buClr>
            </a:pPr>
            <a:endParaRPr lang="en-US" b="1" dirty="0"/>
          </a:p>
          <a:p>
            <a:pPr>
              <a:buClr>
                <a:srgbClr val="DB512D"/>
              </a:buClr>
            </a:pPr>
            <a:endParaRPr lang="en-US" b="1" dirty="0"/>
          </a:p>
        </p:txBody>
      </p:sp>
      <p:sp>
        <p:nvSpPr>
          <p:cNvPr id="2" name="TextBox 1">
            <a:extLst>
              <a:ext uri="{FF2B5EF4-FFF2-40B4-BE49-F238E27FC236}">
                <a16:creationId xmlns:a16="http://schemas.microsoft.com/office/drawing/2014/main" id="{895E6473-29B7-493E-AAEB-1B03BF0BB3C5}"/>
              </a:ext>
            </a:extLst>
          </p:cNvPr>
          <p:cNvSpPr txBox="1"/>
          <p:nvPr/>
        </p:nvSpPr>
        <p:spPr>
          <a:xfrm>
            <a:off x="1009816" y="2133827"/>
            <a:ext cx="4691270"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What are your organizational goals?</a:t>
            </a:r>
          </a:p>
          <a:p>
            <a:pPr marL="285750" indent="-285750">
              <a:buFont typeface="Arial" panose="020B0604020202020204" pitchFamily="34" charset="0"/>
              <a:buChar char="•"/>
            </a:pPr>
            <a:r>
              <a:rPr lang="en-US" dirty="0"/>
              <a:t>What does your marketing funnel look like?</a:t>
            </a:r>
          </a:p>
          <a:p>
            <a:pPr marL="285750" indent="-285750">
              <a:buFont typeface="Arial" panose="020B0604020202020204" pitchFamily="34" charset="0"/>
              <a:buChar char="•"/>
            </a:pPr>
            <a:r>
              <a:rPr lang="en-US" dirty="0"/>
              <a:t>What are your strong points/weak points?</a:t>
            </a:r>
          </a:p>
        </p:txBody>
      </p:sp>
      <p:pic>
        <p:nvPicPr>
          <p:cNvPr id="10" name="Picture 9" descr="A picture containing text&#10;&#10;Description automatically generated">
            <a:extLst>
              <a:ext uri="{FF2B5EF4-FFF2-40B4-BE49-F238E27FC236}">
                <a16:creationId xmlns:a16="http://schemas.microsoft.com/office/drawing/2014/main" id="{C1D65AE9-97FB-4257-8C74-A9EAF72C2FD3}"/>
              </a:ext>
            </a:extLst>
          </p:cNvPr>
          <p:cNvPicPr>
            <a:picLocks noChangeAspect="1"/>
          </p:cNvPicPr>
          <p:nvPr/>
        </p:nvPicPr>
        <p:blipFill>
          <a:blip r:embed="rId4"/>
          <a:stretch>
            <a:fillRect/>
          </a:stretch>
        </p:blipFill>
        <p:spPr>
          <a:xfrm>
            <a:off x="6845881" y="1600102"/>
            <a:ext cx="4095751" cy="3077855"/>
          </a:xfrm>
          <a:prstGeom prst="rect">
            <a:avLst/>
          </a:prstGeom>
        </p:spPr>
      </p:pic>
      <p:sp>
        <p:nvSpPr>
          <p:cNvPr id="11" name="TextBox 10">
            <a:extLst>
              <a:ext uri="{FF2B5EF4-FFF2-40B4-BE49-F238E27FC236}">
                <a16:creationId xmlns:a16="http://schemas.microsoft.com/office/drawing/2014/main" id="{B4BD4CFD-FC0D-4926-B6AE-8F1D0F6F0108}"/>
              </a:ext>
            </a:extLst>
          </p:cNvPr>
          <p:cNvSpPr txBox="1">
            <a:spLocks noChangeAspect="1"/>
          </p:cNvSpPr>
          <p:nvPr/>
        </p:nvSpPr>
        <p:spPr>
          <a:xfrm>
            <a:off x="7810243" y="1686129"/>
            <a:ext cx="2167030" cy="265457"/>
          </a:xfrm>
          <a:prstGeom prst="rect">
            <a:avLst/>
          </a:prstGeom>
          <a:noFill/>
        </p:spPr>
        <p:txBody>
          <a:bodyPr wrap="square" rtlCol="0">
            <a:spAutoFit/>
          </a:bodyPr>
          <a:lstStyle/>
          <a:p>
            <a:pPr algn="ctr"/>
            <a:r>
              <a:rPr lang="en-US" sz="1125" dirty="0">
                <a:solidFill>
                  <a:schemeClr val="bg1"/>
                </a:solidFill>
                <a:latin typeface="Roboto" panose="02000000000000000000" pitchFamily="2" charset="0"/>
                <a:ea typeface="Roboto" panose="02000000000000000000" pitchFamily="2" charset="0"/>
                <a:cs typeface="ApercuPro-Light" charset="0"/>
              </a:rPr>
              <a:t>Awareness</a:t>
            </a:r>
          </a:p>
        </p:txBody>
      </p:sp>
      <p:sp>
        <p:nvSpPr>
          <p:cNvPr id="12" name="TextBox 11">
            <a:extLst>
              <a:ext uri="{FF2B5EF4-FFF2-40B4-BE49-F238E27FC236}">
                <a16:creationId xmlns:a16="http://schemas.microsoft.com/office/drawing/2014/main" id="{26E198E2-15E3-4CA4-BA64-50043FD9A06B}"/>
              </a:ext>
            </a:extLst>
          </p:cNvPr>
          <p:cNvSpPr txBox="1">
            <a:spLocks noChangeAspect="1"/>
          </p:cNvSpPr>
          <p:nvPr/>
        </p:nvSpPr>
        <p:spPr>
          <a:xfrm>
            <a:off x="7810243" y="2207425"/>
            <a:ext cx="2167030" cy="265457"/>
          </a:xfrm>
          <a:prstGeom prst="rect">
            <a:avLst/>
          </a:prstGeom>
          <a:noFill/>
        </p:spPr>
        <p:txBody>
          <a:bodyPr wrap="square" rtlCol="0">
            <a:spAutoFit/>
          </a:bodyPr>
          <a:lstStyle/>
          <a:p>
            <a:pPr algn="ctr"/>
            <a:r>
              <a:rPr lang="en-US" sz="1125" dirty="0">
                <a:latin typeface="Roboto" panose="02000000000000000000" pitchFamily="2" charset="0"/>
                <a:ea typeface="Roboto" panose="02000000000000000000" pitchFamily="2" charset="0"/>
                <a:cs typeface="ApercuPro-Light" charset="0"/>
              </a:rPr>
              <a:t>Familiarity</a:t>
            </a:r>
          </a:p>
        </p:txBody>
      </p:sp>
      <p:sp>
        <p:nvSpPr>
          <p:cNvPr id="13" name="TextBox 12">
            <a:extLst>
              <a:ext uri="{FF2B5EF4-FFF2-40B4-BE49-F238E27FC236}">
                <a16:creationId xmlns:a16="http://schemas.microsoft.com/office/drawing/2014/main" id="{56FCB42D-631F-4A45-8549-2DBD32573AFE}"/>
              </a:ext>
            </a:extLst>
          </p:cNvPr>
          <p:cNvSpPr txBox="1">
            <a:spLocks noChangeAspect="1"/>
          </p:cNvSpPr>
          <p:nvPr/>
        </p:nvSpPr>
        <p:spPr>
          <a:xfrm>
            <a:off x="7810243" y="2728720"/>
            <a:ext cx="2167030" cy="265457"/>
          </a:xfrm>
          <a:prstGeom prst="rect">
            <a:avLst/>
          </a:prstGeom>
          <a:noFill/>
        </p:spPr>
        <p:txBody>
          <a:bodyPr wrap="square" rtlCol="0">
            <a:spAutoFit/>
          </a:bodyPr>
          <a:lstStyle/>
          <a:p>
            <a:pPr algn="ctr"/>
            <a:r>
              <a:rPr lang="en-US" sz="1125" dirty="0">
                <a:latin typeface="Roboto" panose="02000000000000000000" pitchFamily="2" charset="0"/>
                <a:ea typeface="Roboto" panose="02000000000000000000" pitchFamily="2" charset="0"/>
                <a:cs typeface="ApercuPro-Light" charset="0"/>
              </a:rPr>
              <a:t>Consideration</a:t>
            </a:r>
          </a:p>
        </p:txBody>
      </p:sp>
      <p:sp>
        <p:nvSpPr>
          <p:cNvPr id="14" name="TextBox 13">
            <a:extLst>
              <a:ext uri="{FF2B5EF4-FFF2-40B4-BE49-F238E27FC236}">
                <a16:creationId xmlns:a16="http://schemas.microsoft.com/office/drawing/2014/main" id="{D04EFDE7-674C-4924-B096-4318AABD3831}"/>
              </a:ext>
            </a:extLst>
          </p:cNvPr>
          <p:cNvSpPr txBox="1">
            <a:spLocks noChangeAspect="1"/>
          </p:cNvSpPr>
          <p:nvPr/>
        </p:nvSpPr>
        <p:spPr>
          <a:xfrm>
            <a:off x="7810243" y="3250015"/>
            <a:ext cx="2167030" cy="265457"/>
          </a:xfrm>
          <a:prstGeom prst="rect">
            <a:avLst/>
          </a:prstGeom>
          <a:noFill/>
        </p:spPr>
        <p:txBody>
          <a:bodyPr wrap="square" rtlCol="0">
            <a:spAutoFit/>
          </a:bodyPr>
          <a:lstStyle/>
          <a:p>
            <a:pPr algn="ctr"/>
            <a:r>
              <a:rPr lang="en-US" sz="1125" dirty="0">
                <a:latin typeface="Roboto" panose="02000000000000000000" pitchFamily="2" charset="0"/>
                <a:ea typeface="Roboto" panose="02000000000000000000" pitchFamily="2" charset="0"/>
                <a:cs typeface="ApercuPro-Light" charset="0"/>
              </a:rPr>
              <a:t>Choice</a:t>
            </a:r>
          </a:p>
        </p:txBody>
      </p:sp>
      <p:sp>
        <p:nvSpPr>
          <p:cNvPr id="16" name="TextBox 15">
            <a:extLst>
              <a:ext uri="{FF2B5EF4-FFF2-40B4-BE49-F238E27FC236}">
                <a16:creationId xmlns:a16="http://schemas.microsoft.com/office/drawing/2014/main" id="{8B14A480-DA31-4625-8A88-2CC94034947F}"/>
              </a:ext>
            </a:extLst>
          </p:cNvPr>
          <p:cNvSpPr txBox="1">
            <a:spLocks noChangeAspect="1"/>
          </p:cNvSpPr>
          <p:nvPr/>
        </p:nvSpPr>
        <p:spPr>
          <a:xfrm>
            <a:off x="7810243" y="4292605"/>
            <a:ext cx="2167030" cy="265457"/>
          </a:xfrm>
          <a:prstGeom prst="rect">
            <a:avLst/>
          </a:prstGeom>
          <a:noFill/>
        </p:spPr>
        <p:txBody>
          <a:bodyPr wrap="square" rtlCol="0">
            <a:spAutoFit/>
          </a:bodyPr>
          <a:lstStyle/>
          <a:p>
            <a:pPr algn="ctr"/>
            <a:r>
              <a:rPr lang="en-US" sz="1125" dirty="0">
                <a:latin typeface="Roboto" panose="02000000000000000000" pitchFamily="2" charset="0"/>
                <a:ea typeface="Roboto" panose="02000000000000000000" pitchFamily="2" charset="0"/>
                <a:cs typeface="ApercuPro-Light" charset="0"/>
              </a:rPr>
              <a:t>Recommendation</a:t>
            </a:r>
          </a:p>
        </p:txBody>
      </p:sp>
      <p:sp>
        <p:nvSpPr>
          <p:cNvPr id="17" name="TextBox 16">
            <a:extLst>
              <a:ext uri="{FF2B5EF4-FFF2-40B4-BE49-F238E27FC236}">
                <a16:creationId xmlns:a16="http://schemas.microsoft.com/office/drawing/2014/main" id="{CE1213C3-C332-43DA-B355-C30FDCF3685A}"/>
              </a:ext>
            </a:extLst>
          </p:cNvPr>
          <p:cNvSpPr txBox="1">
            <a:spLocks noChangeAspect="1"/>
          </p:cNvSpPr>
          <p:nvPr/>
        </p:nvSpPr>
        <p:spPr>
          <a:xfrm>
            <a:off x="7810243" y="3771311"/>
            <a:ext cx="2167030" cy="265457"/>
          </a:xfrm>
          <a:prstGeom prst="rect">
            <a:avLst/>
          </a:prstGeom>
          <a:noFill/>
        </p:spPr>
        <p:txBody>
          <a:bodyPr wrap="square" rtlCol="0">
            <a:spAutoFit/>
          </a:bodyPr>
          <a:lstStyle/>
          <a:p>
            <a:pPr algn="ctr"/>
            <a:r>
              <a:rPr lang="en-US" sz="1125" dirty="0">
                <a:latin typeface="Roboto" panose="02000000000000000000" pitchFamily="2" charset="0"/>
                <a:ea typeface="Roboto" panose="02000000000000000000" pitchFamily="2" charset="0"/>
                <a:cs typeface="ApercuPro-Light" charset="0"/>
              </a:rPr>
              <a:t>Loyalty</a:t>
            </a:r>
          </a:p>
        </p:txBody>
      </p:sp>
      <p:grpSp>
        <p:nvGrpSpPr>
          <p:cNvPr id="18" name="Group 17">
            <a:extLst>
              <a:ext uri="{FF2B5EF4-FFF2-40B4-BE49-F238E27FC236}">
                <a16:creationId xmlns:a16="http://schemas.microsoft.com/office/drawing/2014/main" id="{6E62A7B6-E8EA-4934-8BD5-B42689A8CB62}"/>
              </a:ext>
            </a:extLst>
          </p:cNvPr>
          <p:cNvGrpSpPr/>
          <p:nvPr/>
        </p:nvGrpSpPr>
        <p:grpSpPr>
          <a:xfrm flipH="1">
            <a:off x="9751008" y="1680781"/>
            <a:ext cx="1303758" cy="2997181"/>
            <a:chOff x="6676988" y="2403920"/>
            <a:chExt cx="2086012" cy="4795490"/>
          </a:xfrm>
        </p:grpSpPr>
        <p:cxnSp>
          <p:nvCxnSpPr>
            <p:cNvPr id="19" name="Straight Arrow Connector 18">
              <a:extLst>
                <a:ext uri="{FF2B5EF4-FFF2-40B4-BE49-F238E27FC236}">
                  <a16:creationId xmlns:a16="http://schemas.microsoft.com/office/drawing/2014/main" id="{6B0F48EB-C0AE-4F45-AB0D-49EE3ECEAD92}"/>
                </a:ext>
              </a:extLst>
            </p:cNvPr>
            <p:cNvCxnSpPr/>
            <p:nvPr/>
          </p:nvCxnSpPr>
          <p:spPr>
            <a:xfrm>
              <a:off x="6676988" y="2403920"/>
              <a:ext cx="1905000" cy="4795490"/>
            </a:xfrm>
            <a:prstGeom prst="straightConnector1">
              <a:avLst/>
            </a:prstGeom>
            <a:ln w="38100" cap="rnd">
              <a:solidFill>
                <a:schemeClr val="tx1">
                  <a:lumMod val="65000"/>
                  <a:lumOff val="3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C3D950B-8A3E-4BFA-B815-EC6508CAD2F0}"/>
                </a:ext>
              </a:extLst>
            </p:cNvPr>
            <p:cNvCxnSpPr/>
            <p:nvPr/>
          </p:nvCxnSpPr>
          <p:spPr>
            <a:xfrm>
              <a:off x="7186596" y="2403920"/>
              <a:ext cx="1576404" cy="3968310"/>
            </a:xfrm>
            <a:prstGeom prst="straightConnector1">
              <a:avLst/>
            </a:prstGeom>
            <a:ln w="38100" cap="rnd">
              <a:solidFill>
                <a:schemeClr val="bg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DD423F4-BD5A-44C0-A977-F615E280DACE}"/>
                </a:ext>
              </a:extLst>
            </p:cNvPr>
            <p:cNvCxnSpPr/>
            <p:nvPr/>
          </p:nvCxnSpPr>
          <p:spPr>
            <a:xfrm>
              <a:off x="7506357" y="2403920"/>
              <a:ext cx="1245731" cy="3135902"/>
            </a:xfrm>
            <a:prstGeom prst="straightConnector1">
              <a:avLst/>
            </a:prstGeom>
            <a:ln w="38100" cap="rnd">
              <a:solidFill>
                <a:schemeClr val="bg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C111F11-B26A-4025-81D6-0781D7EFD463}"/>
                </a:ext>
              </a:extLst>
            </p:cNvPr>
            <p:cNvCxnSpPr/>
            <p:nvPr/>
          </p:nvCxnSpPr>
          <p:spPr>
            <a:xfrm>
              <a:off x="7837357" y="2403920"/>
              <a:ext cx="914731" cy="2302669"/>
            </a:xfrm>
            <a:prstGeom prst="straightConnector1">
              <a:avLst/>
            </a:prstGeom>
            <a:ln w="38100" cap="rnd">
              <a:solidFill>
                <a:schemeClr val="bg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0FCCF19-B804-4994-B8FB-CD9295968A84}"/>
                </a:ext>
              </a:extLst>
            </p:cNvPr>
            <p:cNvCxnSpPr/>
            <p:nvPr/>
          </p:nvCxnSpPr>
          <p:spPr>
            <a:xfrm>
              <a:off x="8153069" y="2403920"/>
              <a:ext cx="583064" cy="1467757"/>
            </a:xfrm>
            <a:prstGeom prst="straightConnector1">
              <a:avLst/>
            </a:prstGeom>
            <a:ln w="38100" cap="rnd">
              <a:solidFill>
                <a:schemeClr val="bg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BE46799-10FD-4B28-871F-4DF38C72386D}"/>
                </a:ext>
              </a:extLst>
            </p:cNvPr>
            <p:cNvCxnSpPr/>
            <p:nvPr/>
          </p:nvCxnSpPr>
          <p:spPr>
            <a:xfrm>
              <a:off x="8460556" y="2403920"/>
              <a:ext cx="251730" cy="633683"/>
            </a:xfrm>
            <a:prstGeom prst="straightConnector1">
              <a:avLst/>
            </a:prstGeom>
            <a:ln w="38100" cap="rnd">
              <a:solidFill>
                <a:schemeClr val="bg1"/>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28939356-7118-4EE3-92F3-B5DB7DE8E7FC}"/>
              </a:ext>
            </a:extLst>
          </p:cNvPr>
          <p:cNvSpPr txBox="1">
            <a:spLocks noChangeAspect="1"/>
          </p:cNvSpPr>
          <p:nvPr/>
        </p:nvSpPr>
        <p:spPr>
          <a:xfrm>
            <a:off x="7810242" y="1168125"/>
            <a:ext cx="2167030" cy="276999"/>
          </a:xfrm>
          <a:prstGeom prst="rect">
            <a:avLst/>
          </a:prstGeom>
          <a:noFill/>
        </p:spPr>
        <p:txBody>
          <a:bodyPr wrap="square" rtlCol="0">
            <a:spAutoFit/>
          </a:bodyPr>
          <a:lstStyle/>
          <a:p>
            <a:pPr algn="ctr"/>
            <a:r>
              <a:rPr lang="en-US" sz="1200" b="1" dirty="0">
                <a:solidFill>
                  <a:srgbClr val="004473"/>
                </a:solidFill>
                <a:latin typeface="Roboto" panose="02000000000000000000" pitchFamily="2" charset="0"/>
                <a:ea typeface="Roboto" panose="02000000000000000000" pitchFamily="2" charset="0"/>
                <a:cs typeface="ApercuPro-Light" charset="0"/>
              </a:rPr>
              <a:t>Societal Context</a:t>
            </a:r>
            <a:endParaRPr lang="en-US" sz="1125" b="1" dirty="0">
              <a:solidFill>
                <a:srgbClr val="004473"/>
              </a:solidFill>
              <a:latin typeface="Roboto" panose="02000000000000000000" pitchFamily="2" charset="0"/>
              <a:ea typeface="Roboto" panose="02000000000000000000" pitchFamily="2" charset="0"/>
              <a:cs typeface="ApercuPro-Light" charset="0"/>
            </a:endParaRPr>
          </a:p>
        </p:txBody>
      </p:sp>
      <p:cxnSp>
        <p:nvCxnSpPr>
          <p:cNvPr id="26" name="Straight Connector 25">
            <a:extLst>
              <a:ext uri="{FF2B5EF4-FFF2-40B4-BE49-F238E27FC236}">
                <a16:creationId xmlns:a16="http://schemas.microsoft.com/office/drawing/2014/main" id="{3B2A8A7A-F366-4D82-A9EE-BC7F59502135}"/>
              </a:ext>
            </a:extLst>
          </p:cNvPr>
          <p:cNvCxnSpPr>
            <a:cxnSpLocks/>
          </p:cNvCxnSpPr>
          <p:nvPr/>
        </p:nvCxnSpPr>
        <p:spPr>
          <a:xfrm>
            <a:off x="6845882" y="1497027"/>
            <a:ext cx="4095751" cy="0"/>
          </a:xfrm>
          <a:prstGeom prst="line">
            <a:avLst/>
          </a:prstGeom>
          <a:ln w="38100" cap="rnd">
            <a:solidFill>
              <a:srgbClr val="00447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18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360" b="1" dirty="0">
                <a:latin typeface="Arial" panose="020B0604020202020204" pitchFamily="34" charset="0"/>
                <a:cs typeface="Arial" panose="020B0604020202020204" pitchFamily="34" charset="0"/>
              </a:rPr>
              <a:t>How do I use data to optimize my content/posts?</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solidFill>
                  <a:schemeClr val="tx1">
                    <a:tint val="75000"/>
                  </a:schemeClr>
                </a:solidFill>
                <a:effectLst/>
                <a:uLnTx/>
                <a:uFillTx/>
                <a:latin typeface="+mn-lt"/>
                <a:ea typeface="+mn-ea"/>
                <a:cs typeface="+mn-cs"/>
              </a:rPr>
              <a:pPr marR="0" lvl="0" indent="0" algn="r" fontAlgn="auto">
                <a:spcBef>
                  <a:spcPts val="0"/>
                </a:spcBef>
                <a:spcAft>
                  <a:spcPts val="720"/>
                </a:spcAft>
                <a:buClrTx/>
                <a:buSzTx/>
                <a:buFontTx/>
                <a:buNone/>
                <a:tabLst/>
                <a:defRPr/>
              </a:pPr>
              <a:t>12</a:t>
            </a:fld>
            <a:endParaRPr kumimoji="0" lang="en-US" sz="1200" b="0" i="0" u="none" strike="noStrike" cap="none" spc="300" normalizeH="0" baseline="0" noProof="0">
              <a:ln>
                <a:noFill/>
              </a:ln>
              <a:solidFill>
                <a:schemeClr val="tx1">
                  <a:tint val="75000"/>
                </a:schemeClr>
              </a:solidFill>
              <a:effectLst/>
              <a:uLnTx/>
              <a:uFillTx/>
              <a:latin typeface="+mn-lt"/>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7" name="TextBox 6">
            <a:extLst>
              <a:ext uri="{FF2B5EF4-FFF2-40B4-BE49-F238E27FC236}">
                <a16:creationId xmlns:a16="http://schemas.microsoft.com/office/drawing/2014/main" id="{7B2387E3-9BD4-419B-8AB5-3B215F52F04C}"/>
              </a:ext>
            </a:extLst>
          </p:cNvPr>
          <p:cNvSpPr txBox="1"/>
          <p:nvPr/>
        </p:nvSpPr>
        <p:spPr>
          <a:xfrm>
            <a:off x="887153" y="1140497"/>
            <a:ext cx="4341412" cy="1431161"/>
          </a:xfrm>
          <a:prstGeom prst="rect">
            <a:avLst/>
          </a:prstGeom>
          <a:noFill/>
        </p:spPr>
        <p:txBody>
          <a:bodyPr wrap="square" rtlCol="0">
            <a:spAutoFit/>
          </a:bodyPr>
          <a:lstStyle/>
          <a:p>
            <a:pPr>
              <a:spcAft>
                <a:spcPts val="600"/>
              </a:spcAft>
              <a:buClr>
                <a:srgbClr val="DB512D"/>
              </a:buClr>
            </a:pPr>
            <a:endParaRPr lang="en-US" b="1"/>
          </a:p>
          <a:p>
            <a:pPr>
              <a:spcAft>
                <a:spcPts val="600"/>
              </a:spcAft>
              <a:buClr>
                <a:srgbClr val="DB512D"/>
              </a:buClr>
            </a:pPr>
            <a:endParaRPr lang="en-US" b="1"/>
          </a:p>
          <a:p>
            <a:pPr>
              <a:spcAft>
                <a:spcPts val="600"/>
              </a:spcAft>
              <a:buClr>
                <a:srgbClr val="DB512D"/>
              </a:buClr>
            </a:pPr>
            <a:endParaRPr lang="en-US" b="1"/>
          </a:p>
          <a:p>
            <a:pPr>
              <a:spcAft>
                <a:spcPts val="600"/>
              </a:spcAft>
              <a:buClr>
                <a:srgbClr val="DB512D"/>
              </a:buClr>
            </a:pPr>
            <a:endParaRPr lang="en-US" b="1"/>
          </a:p>
        </p:txBody>
      </p:sp>
      <p:graphicFrame>
        <p:nvGraphicFramePr>
          <p:cNvPr id="17" name="TextBox 1">
            <a:extLst>
              <a:ext uri="{FF2B5EF4-FFF2-40B4-BE49-F238E27FC236}">
                <a16:creationId xmlns:a16="http://schemas.microsoft.com/office/drawing/2014/main" id="{CDDF0892-95E4-4EDD-BE92-46A20EB53F1F}"/>
              </a:ext>
            </a:extLst>
          </p:cNvPr>
          <p:cNvGraphicFramePr/>
          <p:nvPr>
            <p:extLst>
              <p:ext uri="{D42A27DB-BD31-4B8C-83A1-F6EECF244321}">
                <p14:modId xmlns:p14="http://schemas.microsoft.com/office/powerpoint/2010/main" val="304702527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099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4400" b="1" kern="1200" dirty="0">
                <a:solidFill>
                  <a:srgbClr val="FFFFFF"/>
                </a:solidFill>
                <a:latin typeface="Arial" panose="020B0604020202020204" pitchFamily="34" charset="0"/>
                <a:ea typeface="+mj-ea"/>
                <a:cs typeface="Arial" panose="020B0604020202020204" pitchFamily="34" charset="0"/>
              </a:rPr>
              <a:t>How do I know if my content is doing well?</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solidFill>
                  <a:srgbClr val="898989"/>
                </a:solidFill>
                <a:effectLst/>
                <a:uLnTx/>
                <a:uFillTx/>
                <a:latin typeface="+mn-lt"/>
                <a:ea typeface="+mn-ea"/>
                <a:cs typeface="+mn-cs"/>
              </a:rPr>
              <a:pPr marR="0" lvl="0" indent="0" algn="r" fontAlgn="auto">
                <a:spcBef>
                  <a:spcPts val="0"/>
                </a:spcBef>
                <a:spcAft>
                  <a:spcPts val="720"/>
                </a:spcAft>
                <a:buClrTx/>
                <a:buSzTx/>
                <a:buFontTx/>
                <a:buNone/>
                <a:tabLst/>
                <a:defRPr/>
              </a:pPr>
              <a:t>13</a:t>
            </a:fld>
            <a:endParaRPr kumimoji="0" lang="en-US" sz="1200" b="0" i="0" u="none" strike="noStrike" cap="none" spc="300" normalizeH="0" baseline="0" noProof="0">
              <a:ln>
                <a:noFill/>
              </a:ln>
              <a:solidFill>
                <a:srgbClr val="898989"/>
              </a:solidFill>
              <a:effectLst/>
              <a:uLnTx/>
              <a:uFillTx/>
              <a:latin typeface="+mn-lt"/>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7" name="TextBox 6">
            <a:extLst>
              <a:ext uri="{FF2B5EF4-FFF2-40B4-BE49-F238E27FC236}">
                <a16:creationId xmlns:a16="http://schemas.microsoft.com/office/drawing/2014/main" id="{7B2387E3-9BD4-419B-8AB5-3B215F52F04C}"/>
              </a:ext>
            </a:extLst>
          </p:cNvPr>
          <p:cNvSpPr txBox="1"/>
          <p:nvPr/>
        </p:nvSpPr>
        <p:spPr>
          <a:xfrm>
            <a:off x="887153" y="1140497"/>
            <a:ext cx="4341412" cy="1431161"/>
          </a:xfrm>
          <a:prstGeom prst="rect">
            <a:avLst/>
          </a:prstGeom>
          <a:noFill/>
        </p:spPr>
        <p:txBody>
          <a:bodyPr wrap="square" rtlCol="0">
            <a:spAutoFit/>
          </a:bodyPr>
          <a:lstStyle/>
          <a:p>
            <a:pPr>
              <a:spcAft>
                <a:spcPts val="600"/>
              </a:spcAft>
              <a:buClr>
                <a:srgbClr val="DB512D"/>
              </a:buClr>
            </a:pPr>
            <a:endParaRPr lang="en-US" b="1"/>
          </a:p>
          <a:p>
            <a:pPr>
              <a:spcAft>
                <a:spcPts val="600"/>
              </a:spcAft>
              <a:buClr>
                <a:srgbClr val="DB512D"/>
              </a:buClr>
            </a:pPr>
            <a:endParaRPr lang="en-US" b="1"/>
          </a:p>
          <a:p>
            <a:pPr>
              <a:spcAft>
                <a:spcPts val="600"/>
              </a:spcAft>
              <a:buClr>
                <a:srgbClr val="DB512D"/>
              </a:buClr>
            </a:pPr>
            <a:endParaRPr lang="en-US" b="1"/>
          </a:p>
          <a:p>
            <a:pPr>
              <a:spcAft>
                <a:spcPts val="600"/>
              </a:spcAft>
              <a:buClr>
                <a:srgbClr val="DB512D"/>
              </a:buClr>
            </a:pPr>
            <a:endParaRPr lang="en-US" b="1"/>
          </a:p>
        </p:txBody>
      </p:sp>
      <p:graphicFrame>
        <p:nvGraphicFramePr>
          <p:cNvPr id="17" name="TextBox 1">
            <a:extLst>
              <a:ext uri="{FF2B5EF4-FFF2-40B4-BE49-F238E27FC236}">
                <a16:creationId xmlns:a16="http://schemas.microsoft.com/office/drawing/2014/main" id="{12282124-BCD2-4CAC-BBE3-BD406B13526F}"/>
              </a:ext>
            </a:extLst>
          </p:cNvPr>
          <p:cNvGraphicFramePr/>
          <p:nvPr>
            <p:extLst>
              <p:ext uri="{D42A27DB-BD31-4B8C-83A1-F6EECF244321}">
                <p14:modId xmlns:p14="http://schemas.microsoft.com/office/powerpoint/2010/main" val="10969903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372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355600" y="643467"/>
            <a:ext cx="3433805" cy="5571066"/>
          </a:xfrm>
        </p:spPr>
        <p:txBody>
          <a:bodyPr vert="horz" lIns="91440" tIns="45720" rIns="91440" bIns="45720" rtlCol="0" anchor="ctr">
            <a:normAutofit/>
          </a:bodyPr>
          <a:lstStyle/>
          <a:p>
            <a:r>
              <a:rPr lang="en-US" sz="4400" b="1" kern="1200" dirty="0">
                <a:solidFill>
                  <a:srgbClr val="FFFFFF"/>
                </a:solidFill>
                <a:latin typeface="Arial" panose="020B0604020202020204" pitchFamily="34" charset="0"/>
                <a:ea typeface="+mj-ea"/>
                <a:cs typeface="Arial" panose="020B0604020202020204" pitchFamily="34" charset="0"/>
              </a:rPr>
              <a:t>Were do I find metrics on my platforms?</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solidFill>
                  <a:srgbClr val="898989"/>
                </a:solidFill>
                <a:effectLst/>
                <a:uLnTx/>
                <a:uFillTx/>
                <a:latin typeface="+mn-lt"/>
                <a:ea typeface="+mn-ea"/>
                <a:cs typeface="+mn-cs"/>
              </a:rPr>
              <a:pPr marR="0" lvl="0" indent="0" algn="r" fontAlgn="auto">
                <a:spcBef>
                  <a:spcPts val="0"/>
                </a:spcBef>
                <a:spcAft>
                  <a:spcPts val="720"/>
                </a:spcAft>
                <a:buClrTx/>
                <a:buSzTx/>
                <a:buFontTx/>
                <a:buNone/>
                <a:tabLst/>
                <a:defRPr/>
              </a:pPr>
              <a:t>14</a:t>
            </a:fld>
            <a:endParaRPr kumimoji="0" lang="en-US" sz="1200" b="0" i="0" u="none" strike="noStrike" cap="none" spc="300" normalizeH="0" baseline="0" noProof="0">
              <a:ln>
                <a:noFill/>
              </a:ln>
              <a:solidFill>
                <a:srgbClr val="898989"/>
              </a:solidFill>
              <a:effectLst/>
              <a:uLnTx/>
              <a:uFillTx/>
              <a:latin typeface="+mn-lt"/>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7" name="TextBox 6">
            <a:extLst>
              <a:ext uri="{FF2B5EF4-FFF2-40B4-BE49-F238E27FC236}">
                <a16:creationId xmlns:a16="http://schemas.microsoft.com/office/drawing/2014/main" id="{7B2387E3-9BD4-419B-8AB5-3B215F52F04C}"/>
              </a:ext>
            </a:extLst>
          </p:cNvPr>
          <p:cNvSpPr txBox="1"/>
          <p:nvPr/>
        </p:nvSpPr>
        <p:spPr>
          <a:xfrm>
            <a:off x="887153" y="1140497"/>
            <a:ext cx="4341412" cy="1431161"/>
          </a:xfrm>
          <a:prstGeom prst="rect">
            <a:avLst/>
          </a:prstGeom>
          <a:noFill/>
        </p:spPr>
        <p:txBody>
          <a:bodyPr wrap="square" rtlCol="0">
            <a:spAutoFit/>
          </a:bodyPr>
          <a:lstStyle/>
          <a:p>
            <a:pPr>
              <a:spcAft>
                <a:spcPts val="600"/>
              </a:spcAft>
              <a:buClr>
                <a:srgbClr val="DB512D"/>
              </a:buClr>
            </a:pPr>
            <a:endParaRPr lang="en-US" b="1"/>
          </a:p>
          <a:p>
            <a:pPr>
              <a:spcAft>
                <a:spcPts val="600"/>
              </a:spcAft>
              <a:buClr>
                <a:srgbClr val="DB512D"/>
              </a:buClr>
            </a:pPr>
            <a:endParaRPr lang="en-US" b="1"/>
          </a:p>
          <a:p>
            <a:pPr>
              <a:spcAft>
                <a:spcPts val="600"/>
              </a:spcAft>
              <a:buClr>
                <a:srgbClr val="DB512D"/>
              </a:buClr>
            </a:pPr>
            <a:endParaRPr lang="en-US" b="1"/>
          </a:p>
          <a:p>
            <a:pPr>
              <a:spcAft>
                <a:spcPts val="600"/>
              </a:spcAft>
              <a:buClr>
                <a:srgbClr val="DB512D"/>
              </a:buClr>
            </a:pPr>
            <a:endParaRPr lang="en-US" b="1"/>
          </a:p>
        </p:txBody>
      </p:sp>
      <p:graphicFrame>
        <p:nvGraphicFramePr>
          <p:cNvPr id="17" name="TextBox 1">
            <a:extLst>
              <a:ext uri="{FF2B5EF4-FFF2-40B4-BE49-F238E27FC236}">
                <a16:creationId xmlns:a16="http://schemas.microsoft.com/office/drawing/2014/main" id="{74DBDD53-DB9B-4DC2-A69E-7FC5BBFB05C5}"/>
              </a:ext>
            </a:extLst>
          </p:cNvPr>
          <p:cNvGraphicFramePr/>
          <p:nvPr>
            <p:extLst>
              <p:ext uri="{D42A27DB-BD31-4B8C-83A1-F6EECF244321}">
                <p14:modId xmlns:p14="http://schemas.microsoft.com/office/powerpoint/2010/main" val="39315506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307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15</a:t>
            </a:fld>
            <a:endParaRPr kumimoji="0" lang="en-US" sz="700" b="0" i="0" u="none" strike="noStrike" kern="1200" cap="none" spc="300" normalizeH="0" baseline="0" noProof="0" dirty="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136527" y="230587"/>
            <a:ext cx="9918945" cy="1009233"/>
          </a:xfrm>
        </p:spPr>
        <p:txBody>
          <a:bodyPr>
            <a:normAutofit/>
          </a:bodyPr>
          <a:lstStyle/>
          <a:p>
            <a:r>
              <a:rPr lang="en-US" sz="3360" b="1" dirty="0">
                <a:latin typeface="Arial" panose="020B0604020202020204" pitchFamily="34" charset="0"/>
                <a:cs typeface="Arial" panose="020B0604020202020204" pitchFamily="34" charset="0"/>
              </a:rPr>
              <a:t>Resources / Learn More</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7" name="TextBox 6">
            <a:extLst>
              <a:ext uri="{FF2B5EF4-FFF2-40B4-BE49-F238E27FC236}">
                <a16:creationId xmlns:a16="http://schemas.microsoft.com/office/drawing/2014/main" id="{7B2387E3-9BD4-419B-8AB5-3B215F52F04C}"/>
              </a:ext>
            </a:extLst>
          </p:cNvPr>
          <p:cNvSpPr txBox="1"/>
          <p:nvPr/>
        </p:nvSpPr>
        <p:spPr>
          <a:xfrm>
            <a:off x="887152" y="1484626"/>
            <a:ext cx="8777957" cy="3693319"/>
          </a:xfrm>
          <a:prstGeom prst="rect">
            <a:avLst/>
          </a:prstGeom>
          <a:noFill/>
        </p:spPr>
        <p:txBody>
          <a:bodyPr wrap="square" rtlCol="0">
            <a:spAutoFit/>
          </a:bodyPr>
          <a:lstStyle/>
          <a:p>
            <a:pPr>
              <a:buClr>
                <a:srgbClr val="DB512D"/>
              </a:buClr>
            </a:pPr>
            <a:endParaRPr lang="en-US" b="1" dirty="0"/>
          </a:p>
          <a:p>
            <a:pPr>
              <a:buClr>
                <a:srgbClr val="DB512D"/>
              </a:buClr>
            </a:pPr>
            <a:r>
              <a:rPr lang="en-US" b="1" dirty="0"/>
              <a:t>Social Media Benchmarking:</a:t>
            </a:r>
          </a:p>
          <a:p>
            <a:pPr marL="285750" indent="-285750">
              <a:buClr>
                <a:srgbClr val="DB512D"/>
              </a:buClr>
              <a:buFont typeface="Arial" panose="020B0604020202020204" pitchFamily="34" charset="0"/>
              <a:buChar char="•"/>
            </a:pPr>
            <a:r>
              <a:rPr lang="en-US" dirty="0">
                <a:hlinkClick r:id="rId4"/>
              </a:rPr>
              <a:t>https://www.rivaliq.com/blog/social-media-industry-benchmark-report/</a:t>
            </a:r>
            <a:endParaRPr lang="en-US" dirty="0"/>
          </a:p>
          <a:p>
            <a:pPr marL="285750" indent="-285750">
              <a:buClr>
                <a:srgbClr val="DB512D"/>
              </a:buClr>
              <a:buFont typeface="Arial" panose="020B0604020202020204" pitchFamily="34" charset="0"/>
              <a:buChar char="•"/>
            </a:pPr>
            <a:r>
              <a:rPr lang="en-US" dirty="0">
                <a:hlinkClick r:id="rId5"/>
              </a:rPr>
              <a:t>https://www.socialstatus.io/insights/social-media-benchmarks/</a:t>
            </a:r>
            <a:r>
              <a:rPr lang="en-US" dirty="0"/>
              <a:t> </a:t>
            </a:r>
          </a:p>
          <a:p>
            <a:pPr>
              <a:buClr>
                <a:srgbClr val="DB512D"/>
              </a:buClr>
            </a:pPr>
            <a:endParaRPr lang="en-US" b="1" dirty="0"/>
          </a:p>
          <a:p>
            <a:pPr>
              <a:buClr>
                <a:srgbClr val="DB512D"/>
              </a:buClr>
            </a:pPr>
            <a:r>
              <a:rPr lang="en-US" b="1" dirty="0"/>
              <a:t>How to Use Social Media Analytics to Reach Your Audience: </a:t>
            </a:r>
            <a:r>
              <a:rPr lang="en-US" dirty="0">
                <a:hlinkClick r:id="rId6"/>
              </a:rPr>
              <a:t>https://www.falcon.io/insights-hub/how-to/elementary-guide/social-media-analytics/</a:t>
            </a:r>
            <a:endParaRPr lang="en-US" dirty="0"/>
          </a:p>
          <a:p>
            <a:pPr>
              <a:buClr>
                <a:srgbClr val="DB512D"/>
              </a:buClr>
            </a:pPr>
            <a:endParaRPr lang="en-US" b="1" dirty="0"/>
          </a:p>
          <a:p>
            <a:pPr>
              <a:buClr>
                <a:srgbClr val="DB512D"/>
              </a:buClr>
            </a:pPr>
            <a:r>
              <a:rPr lang="en-US" b="1" dirty="0"/>
              <a:t>Complete Guide to Social Media Analytics: </a:t>
            </a:r>
            <a:r>
              <a:rPr lang="en-US" dirty="0">
                <a:hlinkClick r:id="rId7"/>
              </a:rPr>
              <a:t>https://www.meltwater.com/en/blog/social-media-analytics</a:t>
            </a:r>
            <a:r>
              <a:rPr lang="en-US" dirty="0"/>
              <a:t> </a:t>
            </a:r>
          </a:p>
          <a:p>
            <a:pPr>
              <a:buClr>
                <a:srgbClr val="DB512D"/>
              </a:buClr>
            </a:pPr>
            <a:endParaRPr lang="en-US" dirty="0"/>
          </a:p>
          <a:p>
            <a:pPr>
              <a:buClr>
                <a:srgbClr val="DB512D"/>
              </a:buClr>
            </a:pPr>
            <a:endParaRPr lang="en-US" dirty="0"/>
          </a:p>
          <a:p>
            <a:pPr>
              <a:buClr>
                <a:srgbClr val="DB512D"/>
              </a:buClr>
            </a:pPr>
            <a:endParaRPr lang="en-US" b="1" dirty="0"/>
          </a:p>
        </p:txBody>
      </p:sp>
    </p:spTree>
    <p:extLst>
      <p:ext uri="{BB962C8B-B14F-4D97-AF65-F5344CB8AC3E}">
        <p14:creationId xmlns:p14="http://schemas.microsoft.com/office/powerpoint/2010/main" val="129245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alphaModFix amt="13000"/>
            <a:extLst>
              <a:ext uri="{28A0092B-C50C-407E-A947-70E740481C1C}">
                <a14:useLocalDpi xmlns:a14="http://schemas.microsoft.com/office/drawing/2010/main"/>
              </a:ext>
            </a:extLst>
          </a:blip>
          <a:srcRect r="-6136"/>
          <a:stretch/>
        </p:blipFill>
        <p:spPr>
          <a:xfrm>
            <a:off x="68652" y="-49180"/>
            <a:ext cx="12192000" cy="6858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6961" y="5656814"/>
            <a:ext cx="2241349" cy="876710"/>
          </a:xfrm>
          <a:prstGeom prst="rect">
            <a:avLst/>
          </a:prstGeom>
        </p:spPr>
      </p:pic>
      <p:sp>
        <p:nvSpPr>
          <p:cNvPr id="7" name="TextBox 6"/>
          <p:cNvSpPr txBox="1"/>
          <p:nvPr/>
        </p:nvSpPr>
        <p:spPr>
          <a:xfrm>
            <a:off x="387788" y="3464414"/>
            <a:ext cx="11503159" cy="2677656"/>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150" normalizeH="0" baseline="0" noProof="0" dirty="0">
                <a:ln>
                  <a:noFill/>
                </a:ln>
                <a:solidFill>
                  <a:srgbClr val="FFFFFF"/>
                </a:solidFill>
                <a:effectLst/>
                <a:uLnTx/>
                <a:uFillTx/>
                <a:latin typeface="Arial" charset="0"/>
                <a:ea typeface="Arial" charset="0"/>
                <a:cs typeface="Arial" charset="0"/>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150" normalizeH="0" baseline="0" noProof="0" dirty="0">
              <a:ln>
                <a:noFill/>
              </a:ln>
              <a:solidFill>
                <a:srgbClr val="FFFFFF"/>
              </a:solidFill>
              <a:effectLst/>
              <a:uLnTx/>
              <a:uFillTx/>
              <a:latin typeface="Arial" charset="0"/>
              <a:ea typeface="Arial" charset="0"/>
              <a:cs typeface="Arial"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5400" b="0" i="0" u="none" strike="noStrike" kern="1200" cap="none" spc="-150" normalizeH="0" baseline="0" noProof="0" dirty="0">
              <a:ln>
                <a:noFill/>
              </a:ln>
              <a:solidFill>
                <a:srgbClr val="FFFFFF"/>
              </a:solidFill>
              <a:effectLst/>
              <a:uLnTx/>
              <a:uFillTx/>
              <a:latin typeface="Arial" charset="0"/>
              <a:ea typeface="Arial" charset="0"/>
              <a:cs typeface="Arial"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4800" b="0" i="0" u="none" strike="noStrike" kern="1200" cap="none" spc="-150" normalizeH="0" baseline="0" noProof="0" dirty="0">
              <a:ln>
                <a:noFill/>
              </a:ln>
              <a:solidFill>
                <a:srgbClr val="FFFFFF"/>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74218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screen">
            <a:alphaModFix amt="13000"/>
            <a:extLst>
              <a:ext uri="{28A0092B-C50C-407E-A947-70E740481C1C}">
                <a14:useLocalDpi xmlns:a14="http://schemas.microsoft.com/office/drawing/2010/main"/>
              </a:ext>
            </a:extLst>
          </a:blip>
          <a:srcRect r="-6136"/>
          <a:stretch/>
        </p:blipFill>
        <p:spPr>
          <a:xfrm>
            <a:off x="0" y="10563"/>
            <a:ext cx="12192000" cy="68580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073" y="317904"/>
            <a:ext cx="487730" cy="484844"/>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6955" y="5656814"/>
            <a:ext cx="2241349" cy="876710"/>
          </a:xfrm>
          <a:prstGeom prst="rect">
            <a:avLst/>
          </a:prstGeom>
        </p:spPr>
      </p:pic>
      <p:sp>
        <p:nvSpPr>
          <p:cNvPr id="7" name="TextBox 6"/>
          <p:cNvSpPr txBox="1"/>
          <p:nvPr/>
        </p:nvSpPr>
        <p:spPr>
          <a:xfrm>
            <a:off x="285145" y="3229186"/>
            <a:ext cx="11503159" cy="68326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4800" spc="-150" dirty="0">
                <a:solidFill>
                  <a:srgbClr val="FFFFFF"/>
                </a:solidFill>
                <a:latin typeface="Arial" charset="0"/>
                <a:ea typeface="Arial" charset="0"/>
                <a:cs typeface="Arial" charset="0"/>
              </a:rPr>
              <a:t>Overview of KPIs</a:t>
            </a:r>
            <a:endParaRPr kumimoji="0" lang="en-US" sz="4800" b="0" i="0" u="none" strike="noStrike" kern="1200" cap="none" spc="-150" normalizeH="0" baseline="0" noProof="0" dirty="0">
              <a:ln>
                <a:noFill/>
              </a:ln>
              <a:solidFill>
                <a:srgbClr val="FFFFFF"/>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420606041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517700" y="210406"/>
            <a:ext cx="3595678" cy="1330839"/>
          </a:xfrm>
        </p:spPr>
        <p:txBody>
          <a:bodyPr vert="horz" lIns="91440" tIns="45720" rIns="91440" bIns="45720" rtlCol="0" anchor="ctr">
            <a:normAutofit/>
          </a:bodyPr>
          <a:lstStyle/>
          <a:p>
            <a:r>
              <a:rPr lang="en-US" sz="4400" b="1" dirty="0">
                <a:solidFill>
                  <a:srgbClr val="F16336"/>
                </a:solidFill>
                <a:latin typeface="Roboto" panose="02000000000000000000" pitchFamily="2" charset="0"/>
                <a:ea typeface="Roboto" panose="02000000000000000000" pitchFamily="2" charset="0"/>
                <a:cs typeface="Roboto" panose="02000000000000000000" pitchFamily="2" charset="0"/>
              </a:rPr>
              <a:t>Engagement</a:t>
            </a:r>
          </a:p>
        </p:txBody>
      </p:sp>
      <p:sp>
        <p:nvSpPr>
          <p:cNvPr id="4" name="TextBox 3">
            <a:extLst>
              <a:ext uri="{FF2B5EF4-FFF2-40B4-BE49-F238E27FC236}">
                <a16:creationId xmlns:a16="http://schemas.microsoft.com/office/drawing/2014/main" id="{5CF541EB-34A2-4FBC-ACD9-D91FBA894AF8}"/>
              </a:ext>
            </a:extLst>
          </p:cNvPr>
          <p:cNvSpPr txBox="1"/>
          <p:nvPr/>
        </p:nvSpPr>
        <p:spPr>
          <a:xfrm>
            <a:off x="736169" y="1751651"/>
            <a:ext cx="3931247" cy="3908586"/>
          </a:xfrm>
          <a:prstGeom prst="rect">
            <a:avLst/>
          </a:prstGeom>
        </p:spPr>
        <p:txBody>
          <a:bodyPr vert="horz" lIns="91440" tIns="45720" rIns="91440" bIns="45720" rtlCol="0">
            <a:normAutofit/>
          </a:bodyPr>
          <a:lstStyle/>
          <a:p>
            <a:pPr marL="285750" indent="-228600">
              <a:lnSpc>
                <a:spcPct val="90000"/>
              </a:lnSpc>
              <a:spcAft>
                <a:spcPts val="600"/>
              </a:spcAft>
              <a:buClr>
                <a:srgbClr val="DB512D"/>
              </a:buClr>
              <a:buFont typeface="Arial" panose="020B0604020202020204" pitchFamily="34" charset="0"/>
              <a:buChar char="•"/>
            </a:pPr>
            <a:r>
              <a:rPr lang="en-US" sz="1300" dirty="0">
                <a:effectLst/>
              </a:rPr>
              <a:t>The total number of actions users took on a page or post (likes, shares, comments).</a:t>
            </a:r>
          </a:p>
          <a:p>
            <a:pPr indent="-228600">
              <a:lnSpc>
                <a:spcPct val="90000"/>
              </a:lnSpc>
              <a:spcAft>
                <a:spcPts val="600"/>
              </a:spcAft>
              <a:buClr>
                <a:srgbClr val="DB512D"/>
              </a:buClr>
              <a:buFont typeface="Arial" panose="020B0604020202020204" pitchFamily="34" charset="0"/>
              <a:buChar char="•"/>
            </a:pPr>
            <a:endParaRPr lang="en-US" sz="1300" dirty="0">
              <a:effectLst/>
            </a:endParaRPr>
          </a:p>
          <a:p>
            <a:pPr marL="285750" indent="-228600">
              <a:lnSpc>
                <a:spcPct val="90000"/>
              </a:lnSpc>
              <a:spcAft>
                <a:spcPts val="600"/>
              </a:spcAft>
              <a:buClr>
                <a:srgbClr val="DB512D"/>
              </a:buClr>
              <a:buFont typeface="Arial" panose="020B0604020202020204" pitchFamily="34" charset="0"/>
              <a:buChar char="•"/>
            </a:pPr>
            <a:r>
              <a:rPr lang="en-US" sz="1300" u="sng" dirty="0">
                <a:effectLst/>
              </a:rPr>
              <a:t>Why is it important?</a:t>
            </a:r>
            <a:r>
              <a:rPr lang="en-US" sz="1300" dirty="0">
                <a:effectLst/>
              </a:rPr>
              <a:t> It shows that people care about the content/brand/mission enough to react to it in some way. </a:t>
            </a:r>
          </a:p>
          <a:p>
            <a:pPr marL="285750" indent="-228600">
              <a:lnSpc>
                <a:spcPct val="90000"/>
              </a:lnSpc>
              <a:spcAft>
                <a:spcPts val="600"/>
              </a:spcAft>
              <a:buClr>
                <a:srgbClr val="DB512D"/>
              </a:buClr>
              <a:buFont typeface="Arial" panose="020B0604020202020204" pitchFamily="34" charset="0"/>
              <a:buChar char="•"/>
            </a:pPr>
            <a:endParaRPr lang="en-US" sz="1300" dirty="0"/>
          </a:p>
          <a:p>
            <a:pPr marL="57150">
              <a:lnSpc>
                <a:spcPct val="90000"/>
              </a:lnSpc>
              <a:spcAft>
                <a:spcPts val="600"/>
              </a:spcAft>
              <a:buClr>
                <a:srgbClr val="DB512D"/>
              </a:buClr>
            </a:pPr>
            <a:r>
              <a:rPr lang="en-US" sz="1300" dirty="0"/>
              <a:t>Metrics:</a:t>
            </a:r>
          </a:p>
          <a:p>
            <a:pPr marL="57150" marR="0" lvl="0" indent="-285750">
              <a:lnSpc>
                <a:spcPct val="90000"/>
              </a:lnSpc>
              <a:spcBef>
                <a:spcPts val="0"/>
              </a:spcBef>
              <a:spcAft>
                <a:spcPts val="600"/>
              </a:spcAft>
              <a:buFont typeface="Arial" panose="020B0604020202020204" pitchFamily="34" charset="0"/>
              <a:buChar char="•"/>
            </a:pPr>
            <a:endParaRPr lang="en-US" sz="1300" b="1" dirty="0">
              <a:effectLst/>
            </a:endParaRPr>
          </a:p>
          <a:p>
            <a:pPr marL="57150" marR="0" lvl="0" indent="-285750">
              <a:lnSpc>
                <a:spcPct val="90000"/>
              </a:lnSpc>
              <a:spcBef>
                <a:spcPts val="0"/>
              </a:spcBef>
              <a:spcAft>
                <a:spcPts val="600"/>
              </a:spcAft>
              <a:buClr>
                <a:srgbClr val="DB512D"/>
              </a:buClr>
              <a:buFont typeface="Arial" panose="020B0604020202020204" pitchFamily="34" charset="0"/>
              <a:buChar char="•"/>
            </a:pPr>
            <a:r>
              <a:rPr lang="en-US" sz="1300" dirty="0">
                <a:effectLst/>
              </a:rPr>
              <a:t>Validation (likes, favorites)</a:t>
            </a:r>
          </a:p>
          <a:p>
            <a:pPr marL="57150" marR="0" lvl="0" indent="-285750">
              <a:lnSpc>
                <a:spcPct val="90000"/>
              </a:lnSpc>
              <a:spcBef>
                <a:spcPts val="0"/>
              </a:spcBef>
              <a:spcAft>
                <a:spcPts val="600"/>
              </a:spcAft>
              <a:buClr>
                <a:srgbClr val="DB512D"/>
              </a:buClr>
              <a:buFont typeface="Arial" panose="020B0604020202020204" pitchFamily="34" charset="0"/>
              <a:buChar char="•"/>
            </a:pPr>
            <a:endParaRPr lang="en-US" sz="1300" dirty="0">
              <a:effectLst/>
            </a:endParaRPr>
          </a:p>
          <a:p>
            <a:pPr marL="57150" marR="0" lvl="0" indent="-285750">
              <a:lnSpc>
                <a:spcPct val="90000"/>
              </a:lnSpc>
              <a:spcBef>
                <a:spcPts val="0"/>
              </a:spcBef>
              <a:spcAft>
                <a:spcPts val="600"/>
              </a:spcAft>
              <a:buClr>
                <a:srgbClr val="DB512D"/>
              </a:buClr>
              <a:buFont typeface="Arial" panose="020B0604020202020204" pitchFamily="34" charset="0"/>
              <a:buChar char="•"/>
            </a:pPr>
            <a:r>
              <a:rPr lang="en-US" sz="1300" dirty="0">
                <a:effectLst/>
              </a:rPr>
              <a:t>Sharing (or retweeting/reposting)</a:t>
            </a:r>
          </a:p>
          <a:p>
            <a:pPr marL="57150" marR="0" lvl="0" indent="-285750">
              <a:lnSpc>
                <a:spcPct val="90000"/>
              </a:lnSpc>
              <a:spcBef>
                <a:spcPts val="0"/>
              </a:spcBef>
              <a:spcAft>
                <a:spcPts val="600"/>
              </a:spcAft>
              <a:buClr>
                <a:srgbClr val="DB512D"/>
              </a:buClr>
              <a:buFont typeface="Arial" panose="020B0604020202020204" pitchFamily="34" charset="0"/>
              <a:buChar char="•"/>
            </a:pPr>
            <a:endParaRPr lang="en-US" sz="1300" dirty="0">
              <a:effectLst/>
            </a:endParaRPr>
          </a:p>
          <a:p>
            <a:pPr marL="57150" marR="0" lvl="0" indent="-285750">
              <a:lnSpc>
                <a:spcPct val="90000"/>
              </a:lnSpc>
              <a:spcBef>
                <a:spcPts val="0"/>
              </a:spcBef>
              <a:spcAft>
                <a:spcPts val="600"/>
              </a:spcAft>
              <a:buClr>
                <a:srgbClr val="DB512D"/>
              </a:buClr>
              <a:buFont typeface="Arial" panose="020B0604020202020204" pitchFamily="34" charset="0"/>
              <a:buChar char="•"/>
            </a:pPr>
            <a:r>
              <a:rPr lang="en-US" sz="1300" dirty="0">
                <a:effectLst/>
              </a:rPr>
              <a:t>Conversation (replies/@mentions)</a:t>
            </a:r>
            <a:endParaRPr lang="en-US" sz="1300" dirty="0"/>
          </a:p>
        </p:txBody>
      </p:sp>
      <p:pic>
        <p:nvPicPr>
          <p:cNvPr id="1026" name="Picture 2" descr="Does Social Media Really Boost Employee Engagement? | HR Technologist">
            <a:extLst>
              <a:ext uri="{FF2B5EF4-FFF2-40B4-BE49-F238E27FC236}">
                <a16:creationId xmlns:a16="http://schemas.microsoft.com/office/drawing/2014/main" id="{CD184840-0E19-4763-B385-ED42A5DA4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1" r="20278" b="-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2EF00467-2C26-C343-9763-9BDDADED9A2F}" type="slidenum">
              <a:rPr lang="en-US" sz="1000" spc="0">
                <a:solidFill>
                  <a:srgbClr val="FFFFFF"/>
                </a:solidFill>
                <a:latin typeface="Calibri" panose="020F0502020204030204"/>
                <a:ea typeface="+mn-ea"/>
                <a:cs typeface="+mn-cs"/>
              </a:rPr>
              <a:pPr algn="r">
                <a:spcAft>
                  <a:spcPts val="600"/>
                </a:spcAft>
                <a:defRPr/>
              </a:pPr>
              <a:t>3</a:t>
            </a:fld>
            <a:endParaRPr lang="en-US" sz="1000" spc="0">
              <a:solidFill>
                <a:srgbClr val="FFFFFF"/>
              </a:solidFill>
              <a:latin typeface="Calibri" panose="020F0502020204030204"/>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0538" y="6243950"/>
            <a:ext cx="1355462" cy="530192"/>
          </a:xfrm>
          <a:prstGeom prst="rect">
            <a:avLst/>
          </a:prstGeom>
        </p:spPr>
      </p:pic>
    </p:spTree>
    <p:extLst>
      <p:ext uri="{BB962C8B-B14F-4D97-AF65-F5344CB8AC3E}">
        <p14:creationId xmlns:p14="http://schemas.microsoft.com/office/powerpoint/2010/main" val="16232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259434" y="530087"/>
            <a:ext cx="3595678" cy="1330839"/>
          </a:xfrm>
        </p:spPr>
        <p:txBody>
          <a:bodyPr vert="horz" lIns="91440" tIns="45720" rIns="91440" bIns="45720" rtlCol="0" anchor="ctr">
            <a:normAutofit/>
          </a:bodyPr>
          <a:lstStyle/>
          <a:p>
            <a:r>
              <a:rPr lang="en-US" sz="4400" b="1" dirty="0">
                <a:solidFill>
                  <a:srgbClr val="F16336"/>
                </a:solidFill>
                <a:latin typeface="Roboto" panose="02000000000000000000" pitchFamily="2" charset="0"/>
                <a:ea typeface="Roboto" panose="02000000000000000000" pitchFamily="2" charset="0"/>
                <a:cs typeface="Roboto" panose="02000000000000000000" pitchFamily="2" charset="0"/>
              </a:rPr>
              <a:t>Reach</a:t>
            </a:r>
          </a:p>
        </p:txBody>
      </p:sp>
      <p:sp>
        <p:nvSpPr>
          <p:cNvPr id="6" name="TextBox 5">
            <a:extLst>
              <a:ext uri="{FF2B5EF4-FFF2-40B4-BE49-F238E27FC236}">
                <a16:creationId xmlns:a16="http://schemas.microsoft.com/office/drawing/2014/main" id="{33269F24-8990-498B-AEC5-ACE30A7B1679}"/>
              </a:ext>
            </a:extLst>
          </p:cNvPr>
          <p:cNvSpPr txBox="1"/>
          <p:nvPr/>
        </p:nvSpPr>
        <p:spPr>
          <a:xfrm>
            <a:off x="199178" y="1661365"/>
            <a:ext cx="4390807" cy="3908586"/>
          </a:xfrm>
          <a:prstGeom prst="rect">
            <a:avLst/>
          </a:prstGeom>
        </p:spPr>
        <p:txBody>
          <a:bodyPr vert="horz" lIns="91440" tIns="45720" rIns="91440" bIns="45720" rtlCol="0">
            <a:normAutofit/>
          </a:bodyPr>
          <a:lstStyle/>
          <a:p>
            <a:pPr marL="57150">
              <a:lnSpc>
                <a:spcPct val="90000"/>
              </a:lnSpc>
              <a:spcAft>
                <a:spcPts val="600"/>
              </a:spcAft>
              <a:buClr>
                <a:srgbClr val="DB512D"/>
              </a:buClr>
            </a:pPr>
            <a:r>
              <a:rPr lang="en-US" sz="1300" dirty="0">
                <a:effectLst/>
              </a:rPr>
              <a:t>General:</a:t>
            </a:r>
          </a:p>
          <a:p>
            <a:pPr marL="228600" indent="-171450">
              <a:lnSpc>
                <a:spcPct val="90000"/>
              </a:lnSpc>
              <a:spcAft>
                <a:spcPts val="600"/>
              </a:spcAft>
              <a:buClr>
                <a:srgbClr val="DB512D"/>
              </a:buClr>
              <a:buFont typeface="Arial" panose="020B0604020202020204" pitchFamily="34" charset="0"/>
              <a:buChar char="•"/>
            </a:pPr>
            <a:r>
              <a:rPr lang="en-US" sz="1300" dirty="0">
                <a:effectLst/>
              </a:rPr>
              <a:t>The number of</a:t>
            </a:r>
            <a:r>
              <a:rPr lang="en-US" sz="1300" u="sng" dirty="0">
                <a:effectLst/>
              </a:rPr>
              <a:t> people</a:t>
            </a:r>
            <a:r>
              <a:rPr lang="en-US" sz="1300" dirty="0">
                <a:effectLst/>
              </a:rPr>
              <a:t> that have seen your post/page.</a:t>
            </a:r>
          </a:p>
          <a:p>
            <a:pPr marL="228600" indent="-171450">
              <a:lnSpc>
                <a:spcPct val="90000"/>
              </a:lnSpc>
              <a:spcAft>
                <a:spcPts val="600"/>
              </a:spcAft>
              <a:buClr>
                <a:srgbClr val="DB512D"/>
              </a:buClr>
              <a:buFont typeface="Arial" panose="020B0604020202020204" pitchFamily="34" charset="0"/>
              <a:buChar char="•"/>
            </a:pPr>
            <a:r>
              <a:rPr lang="en-US" sz="1300" u="sng" dirty="0">
                <a:effectLst/>
              </a:rPr>
              <a:t>Why is it important? </a:t>
            </a:r>
            <a:r>
              <a:rPr lang="en-US" sz="1300" dirty="0">
                <a:effectLst/>
              </a:rPr>
              <a:t>This tells you how far your message is traveling. </a:t>
            </a:r>
          </a:p>
          <a:p>
            <a:pPr marL="285750" indent="-228600">
              <a:lnSpc>
                <a:spcPct val="90000"/>
              </a:lnSpc>
              <a:spcAft>
                <a:spcPts val="600"/>
              </a:spcAft>
              <a:buClr>
                <a:srgbClr val="DB512D"/>
              </a:buClr>
              <a:buFont typeface="Arial" panose="020B0604020202020204" pitchFamily="34" charset="0"/>
              <a:buChar char="•"/>
            </a:pPr>
            <a:endParaRPr lang="en-US" sz="1300" dirty="0"/>
          </a:p>
          <a:p>
            <a:pPr>
              <a:lnSpc>
                <a:spcPct val="90000"/>
              </a:lnSpc>
              <a:spcAft>
                <a:spcPts val="600"/>
              </a:spcAft>
              <a:buClr>
                <a:srgbClr val="DB512D"/>
              </a:buClr>
            </a:pPr>
            <a:r>
              <a:rPr lang="en-US" sz="1300" dirty="0"/>
              <a:t>Fan Reach: </a:t>
            </a:r>
          </a:p>
          <a:p>
            <a:pPr marL="285750" indent="-228600">
              <a:lnSpc>
                <a:spcPct val="90000"/>
              </a:lnSpc>
              <a:spcAft>
                <a:spcPts val="600"/>
              </a:spcAft>
              <a:buClr>
                <a:srgbClr val="DB512D"/>
              </a:buClr>
              <a:buFont typeface="Arial" panose="020B0604020202020204" pitchFamily="34" charset="0"/>
              <a:buChar char="•"/>
            </a:pPr>
            <a:r>
              <a:rPr lang="en-US" sz="1300" dirty="0">
                <a:effectLst/>
              </a:rPr>
              <a:t>The number of people ONLY within your follower/fan network that has seen your post.</a:t>
            </a:r>
            <a:endParaRPr lang="en-US" sz="1300" dirty="0"/>
          </a:p>
          <a:p>
            <a:pPr marL="285750" indent="-228600">
              <a:lnSpc>
                <a:spcPct val="90000"/>
              </a:lnSpc>
              <a:spcAft>
                <a:spcPts val="600"/>
              </a:spcAft>
              <a:buClr>
                <a:srgbClr val="DB512D"/>
              </a:buClr>
              <a:buFont typeface="Arial" panose="020B0604020202020204" pitchFamily="34" charset="0"/>
              <a:buChar char="•"/>
            </a:pPr>
            <a:r>
              <a:rPr lang="en-US" sz="1300" u="sng" dirty="0">
                <a:effectLst/>
              </a:rPr>
              <a:t>Why is it important? </a:t>
            </a:r>
            <a:r>
              <a:rPr lang="en-US" sz="1300" dirty="0">
                <a:effectLst/>
              </a:rPr>
              <a:t>You want to engage the people who made the choice to join your community as much as possible – they are your most valued audience and are the most likely to interact and share with your content. If your fan reach is low, your content isn’t getting to your core audience. </a:t>
            </a:r>
          </a:p>
          <a:p>
            <a:pPr marL="285750" indent="-228600">
              <a:lnSpc>
                <a:spcPct val="90000"/>
              </a:lnSpc>
              <a:spcAft>
                <a:spcPts val="600"/>
              </a:spcAft>
              <a:buClr>
                <a:srgbClr val="DB512D"/>
              </a:buClr>
              <a:buFont typeface="Arial" panose="020B0604020202020204" pitchFamily="34" charset="0"/>
              <a:buChar char="•"/>
            </a:pPr>
            <a:endParaRPr lang="en-US" sz="1100" dirty="0"/>
          </a:p>
        </p:txBody>
      </p:sp>
      <p:pic>
        <p:nvPicPr>
          <p:cNvPr id="2050" name="Picture 2" descr="5 Ways To Increase Your Social Media Reach">
            <a:extLst>
              <a:ext uri="{FF2B5EF4-FFF2-40B4-BE49-F238E27FC236}">
                <a16:creationId xmlns:a16="http://schemas.microsoft.com/office/drawing/2014/main" id="{3947FC5F-3D7E-4E53-804B-B96B6581D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9" r="24294" b="-2"/>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2EF00467-2C26-C343-9763-9BDDADED9A2F}" type="slidenum">
              <a:rPr lang="en-US" sz="1000" spc="0">
                <a:solidFill>
                  <a:srgbClr val="FFFFFF"/>
                </a:solidFill>
                <a:latin typeface="Calibri" panose="020F0502020204030204"/>
                <a:ea typeface="+mn-ea"/>
                <a:cs typeface="+mn-cs"/>
              </a:rPr>
              <a:pPr algn="r">
                <a:spcAft>
                  <a:spcPts val="600"/>
                </a:spcAft>
                <a:defRPr/>
              </a:pPr>
              <a:t>4</a:t>
            </a:fld>
            <a:endParaRPr lang="en-US" sz="1000" spc="0">
              <a:solidFill>
                <a:srgbClr val="FFFFFF"/>
              </a:solidFill>
              <a:latin typeface="Calibri" panose="020F0502020204030204"/>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1856" y="6273816"/>
            <a:ext cx="1355462" cy="530192"/>
          </a:xfrm>
          <a:prstGeom prst="rect">
            <a:avLst/>
          </a:prstGeom>
        </p:spPr>
      </p:pic>
    </p:spTree>
    <p:extLst>
      <p:ext uri="{BB962C8B-B14F-4D97-AF65-F5344CB8AC3E}">
        <p14:creationId xmlns:p14="http://schemas.microsoft.com/office/powerpoint/2010/main" val="144643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4400" b="1" dirty="0">
                <a:solidFill>
                  <a:srgbClr val="F16336"/>
                </a:solidFill>
                <a:latin typeface="Roboto" panose="02000000000000000000" pitchFamily="2" charset="0"/>
                <a:ea typeface="Roboto" panose="02000000000000000000" pitchFamily="2" charset="0"/>
                <a:cs typeface="Roboto" panose="02000000000000000000" pitchFamily="2" charset="0"/>
              </a:rPr>
              <a:t>Impressions</a:t>
            </a:r>
          </a:p>
        </p:txBody>
      </p:sp>
      <p:grpSp>
        <p:nvGrpSpPr>
          <p:cNvPr id="144" name="Group 14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5" name="Rectangle 14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109D19-1FBD-48C4-AD4B-7625A54AB311}"/>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marL="285750" marR="0" indent="-228600">
              <a:lnSpc>
                <a:spcPct val="90000"/>
              </a:lnSpc>
              <a:spcBef>
                <a:spcPts val="0"/>
              </a:spcBef>
              <a:spcAft>
                <a:spcPts val="1000"/>
              </a:spcAft>
              <a:buClr>
                <a:srgbClr val="DB512D"/>
              </a:buClr>
              <a:buFont typeface="Arial" panose="020B0604020202020204" pitchFamily="34" charset="0"/>
              <a:buChar char="•"/>
            </a:pPr>
            <a:r>
              <a:rPr lang="en-US" sz="2000" dirty="0">
                <a:effectLst/>
              </a:rPr>
              <a:t>The number of times your post/page was </a:t>
            </a:r>
            <a:r>
              <a:rPr lang="en-US" sz="2000" u="sng" dirty="0">
                <a:effectLst/>
              </a:rPr>
              <a:t>displayed</a:t>
            </a:r>
            <a:r>
              <a:rPr lang="en-US" sz="2000" dirty="0">
                <a:effectLst/>
              </a:rPr>
              <a:t> on someone’s feed. </a:t>
            </a:r>
          </a:p>
          <a:p>
            <a:pPr marL="285750" indent="-228600">
              <a:lnSpc>
                <a:spcPct val="90000"/>
              </a:lnSpc>
              <a:spcAft>
                <a:spcPts val="1000"/>
              </a:spcAft>
              <a:buClr>
                <a:srgbClr val="DB512D"/>
              </a:buClr>
              <a:buFont typeface="Arial" panose="020B0604020202020204" pitchFamily="34" charset="0"/>
              <a:buChar char="•"/>
            </a:pPr>
            <a:r>
              <a:rPr lang="en-US" sz="2000" u="sng" dirty="0"/>
              <a:t>W</a:t>
            </a:r>
            <a:r>
              <a:rPr lang="en-US" sz="2000" u="sng" dirty="0">
                <a:effectLst/>
              </a:rPr>
              <a:t>hy is it important? </a:t>
            </a:r>
            <a:r>
              <a:rPr lang="en-US" sz="2000" dirty="0">
                <a:effectLst/>
              </a:rPr>
              <a:t> The more impressions you have, the more your content is being seen.</a:t>
            </a:r>
          </a:p>
          <a:p>
            <a:pPr>
              <a:lnSpc>
                <a:spcPct val="90000"/>
              </a:lnSpc>
              <a:spcAft>
                <a:spcPts val="1000"/>
              </a:spcAft>
              <a:buClr>
                <a:srgbClr val="DB512D"/>
              </a:buClr>
            </a:pPr>
            <a:r>
              <a:rPr lang="en-US" sz="2000" dirty="0"/>
              <a:t>Metrics:</a:t>
            </a:r>
          </a:p>
          <a:p>
            <a:pPr marL="342900" marR="0" lvl="0" indent="-228600">
              <a:lnSpc>
                <a:spcPct val="90000"/>
              </a:lnSpc>
              <a:spcBef>
                <a:spcPts val="0"/>
              </a:spcBef>
              <a:spcAft>
                <a:spcPts val="0"/>
              </a:spcAft>
              <a:buClr>
                <a:srgbClr val="DB512D"/>
              </a:buClr>
              <a:buFont typeface="Arial" panose="020B0604020202020204" pitchFamily="34" charset="0"/>
              <a:buChar char="•"/>
            </a:pPr>
            <a:r>
              <a:rPr lang="en-US" sz="2000" b="1" dirty="0">
                <a:effectLst/>
              </a:rPr>
              <a:t>Organic Reach/Impressions</a:t>
            </a:r>
            <a:endParaRPr lang="en-US" sz="2000" dirty="0">
              <a:effectLst/>
            </a:endParaRPr>
          </a:p>
          <a:p>
            <a:pPr marL="342900" marR="0" lvl="0" indent="-228600">
              <a:lnSpc>
                <a:spcPct val="90000"/>
              </a:lnSpc>
              <a:spcBef>
                <a:spcPts val="0"/>
              </a:spcBef>
              <a:spcAft>
                <a:spcPts val="0"/>
              </a:spcAft>
              <a:buClr>
                <a:srgbClr val="DB512D"/>
              </a:buClr>
              <a:buFont typeface="Arial" panose="020B0604020202020204" pitchFamily="34" charset="0"/>
              <a:buChar char="•"/>
            </a:pPr>
            <a:r>
              <a:rPr lang="en-US" sz="2000" b="1" dirty="0">
                <a:effectLst/>
              </a:rPr>
              <a:t>Viral Reach/Impressions</a:t>
            </a:r>
          </a:p>
          <a:p>
            <a:pPr marL="342900" marR="0" lvl="0" indent="-228600">
              <a:lnSpc>
                <a:spcPct val="90000"/>
              </a:lnSpc>
              <a:spcBef>
                <a:spcPts val="0"/>
              </a:spcBef>
              <a:spcAft>
                <a:spcPts val="0"/>
              </a:spcAft>
              <a:buClr>
                <a:srgbClr val="DB512D"/>
              </a:buClr>
              <a:buFont typeface="Arial" panose="020B0604020202020204" pitchFamily="34" charset="0"/>
              <a:buChar char="•"/>
            </a:pPr>
            <a:r>
              <a:rPr lang="en-US" sz="2000" b="1" dirty="0">
                <a:effectLst/>
              </a:rPr>
              <a:t>Paid Reach/Impressions</a:t>
            </a:r>
            <a:endParaRPr lang="en-US" sz="2000" dirty="0">
              <a:effectLst/>
            </a:endParaRPr>
          </a:p>
          <a:p>
            <a:pPr indent="-228600">
              <a:lnSpc>
                <a:spcPct val="90000"/>
              </a:lnSpc>
              <a:spcAft>
                <a:spcPts val="1000"/>
              </a:spcAft>
              <a:buClr>
                <a:srgbClr val="DB512D"/>
              </a:buClr>
              <a:buFont typeface="Arial" panose="020B0604020202020204" pitchFamily="34" charset="0"/>
              <a:buChar char="•"/>
            </a:pPr>
            <a:endParaRPr lang="en-US" sz="2000" dirty="0">
              <a:effectLst/>
            </a:endParaRPr>
          </a:p>
          <a:p>
            <a:pPr indent="-228600">
              <a:lnSpc>
                <a:spcPct val="90000"/>
              </a:lnSpc>
              <a:buClr>
                <a:srgbClr val="DB512D"/>
              </a:buClr>
              <a:buFont typeface="Arial" panose="020B0604020202020204" pitchFamily="34" charset="0"/>
              <a:buChar char="•"/>
            </a:pPr>
            <a:endParaRPr lang="en-US" sz="2000" dirty="0"/>
          </a:p>
        </p:txBody>
      </p:sp>
      <p:sp>
        <p:nvSpPr>
          <p:cNvPr id="150" name="Rectangle 14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76B87AB-B8F8-4CDB-B8F9-7E8533337B75}"/>
              </a:ext>
            </a:extLst>
          </p:cNvPr>
          <p:cNvPicPr>
            <a:picLocks noChangeAspect="1"/>
          </p:cNvPicPr>
          <p:nvPr/>
        </p:nvPicPr>
        <p:blipFill rotWithShape="1">
          <a:blip r:embed="rId3"/>
          <a:srcRect l="6330" r="2444" b="-4"/>
          <a:stretch/>
        </p:blipFill>
        <p:spPr>
          <a:xfrm>
            <a:off x="7083423" y="581892"/>
            <a:ext cx="4397433" cy="2518756"/>
          </a:xfrm>
          <a:prstGeom prst="rect">
            <a:avLst/>
          </a:prstGeom>
        </p:spPr>
      </p:pic>
      <p:sp>
        <p:nvSpPr>
          <p:cNvPr id="5" name="Slide Number Placeholder 4"/>
          <p:cNvSpPr>
            <a:spLocks noGrp="1"/>
          </p:cNvSpPr>
          <p:nvPr>
            <p:ph type="sldNum" sz="quarter" idx="12"/>
          </p:nvPr>
        </p:nvSpPr>
        <p:spPr>
          <a:xfrm>
            <a:off x="9385070" y="6492240"/>
            <a:ext cx="1055716"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solidFill>
                  <a:schemeClr val="tx1">
                    <a:tint val="75000"/>
                  </a:schemeClr>
                </a:solidFill>
                <a:effectLst/>
                <a:uLnTx/>
                <a:uFillTx/>
                <a:latin typeface="+mn-lt"/>
                <a:ea typeface="+mn-ea"/>
                <a:cs typeface="+mn-cs"/>
              </a:rPr>
              <a:pPr marR="0" lvl="0" indent="0" algn="r" fontAlgn="auto">
                <a:spcBef>
                  <a:spcPts val="0"/>
                </a:spcBef>
                <a:spcAft>
                  <a:spcPts val="720"/>
                </a:spcAft>
                <a:buClrTx/>
                <a:buSzTx/>
                <a:buFontTx/>
                <a:buNone/>
                <a:tabLst/>
                <a:defRPr/>
              </a:pPr>
              <a:t>5</a:t>
            </a:fld>
            <a:endParaRPr kumimoji="0" lang="en-US" sz="1200" b="0" i="0" u="none" strike="noStrike" cap="none" spc="300" normalizeH="0" baseline="0" noProof="0">
              <a:ln>
                <a:noFill/>
              </a:ln>
              <a:solidFill>
                <a:schemeClr val="tx1">
                  <a:tint val="75000"/>
                </a:schemeClr>
              </a:solidFill>
              <a:effectLst/>
              <a:uLnTx/>
              <a:uFillTx/>
              <a:latin typeface="+mn-lt"/>
              <a:ea typeface="+mn-ea"/>
              <a:cs typeface="+mn-cs"/>
            </a:endParaRPr>
          </a:p>
        </p:txBody>
      </p:sp>
      <p:sp>
        <p:nvSpPr>
          <p:cNvPr id="154" name="Rectangle 15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ach vs. Impressions and the Importance of Both Metrics">
            <a:extLst>
              <a:ext uri="{FF2B5EF4-FFF2-40B4-BE49-F238E27FC236}">
                <a16:creationId xmlns:a16="http://schemas.microsoft.com/office/drawing/2014/main" id="{18B3C4AF-F7F3-4785-A4EC-3E47392773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30" r="3415" b="2"/>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12262" y="6470948"/>
            <a:ext cx="933460" cy="365125"/>
          </a:xfrm>
          <a:prstGeom prst="rect">
            <a:avLst/>
          </a:prstGeom>
        </p:spPr>
      </p:pic>
    </p:spTree>
    <p:extLst>
      <p:ext uri="{BB962C8B-B14F-4D97-AF65-F5344CB8AC3E}">
        <p14:creationId xmlns:p14="http://schemas.microsoft.com/office/powerpoint/2010/main" val="50351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2800" b="1" dirty="0">
                <a:solidFill>
                  <a:srgbClr val="F16336"/>
                </a:solidFill>
                <a:latin typeface="Roboto" panose="02000000000000000000" pitchFamily="2" charset="0"/>
                <a:ea typeface="Roboto" panose="02000000000000000000" pitchFamily="2" charset="0"/>
                <a:cs typeface="Roboto" panose="02000000000000000000" pitchFamily="2" charset="0"/>
              </a:rPr>
              <a:t>Fans/Follower Growth</a:t>
            </a:r>
          </a:p>
        </p:txBody>
      </p:sp>
      <p:sp>
        <p:nvSpPr>
          <p:cNvPr id="24" name="Rectangle 2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7B2387E3-9BD4-419B-8AB5-3B215F52F04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marR="0">
              <a:lnSpc>
                <a:spcPct val="90000"/>
              </a:lnSpc>
              <a:spcBef>
                <a:spcPts val="0"/>
              </a:spcBef>
              <a:spcAft>
                <a:spcPts val="1000"/>
              </a:spcAft>
            </a:pPr>
            <a:r>
              <a:rPr lang="en-US" dirty="0">
                <a:effectLst/>
              </a:rPr>
              <a:t>The total amount of followers gained over a period of time.</a:t>
            </a:r>
          </a:p>
        </p:txBody>
      </p:sp>
      <p:pic>
        <p:nvPicPr>
          <p:cNvPr id="2" name="Picture 1">
            <a:extLst>
              <a:ext uri="{FF2B5EF4-FFF2-40B4-BE49-F238E27FC236}">
                <a16:creationId xmlns:a16="http://schemas.microsoft.com/office/drawing/2014/main" id="{64E1A388-B947-495F-8098-24927208E728}"/>
              </a:ext>
            </a:extLst>
          </p:cNvPr>
          <p:cNvPicPr>
            <a:picLocks noChangeAspect="1"/>
          </p:cNvPicPr>
          <p:nvPr/>
        </p:nvPicPr>
        <p:blipFill>
          <a:blip r:embed="rId3"/>
          <a:stretch>
            <a:fillRect/>
          </a:stretch>
        </p:blipFill>
        <p:spPr>
          <a:xfrm>
            <a:off x="1196486" y="2817494"/>
            <a:ext cx="9883306" cy="3483864"/>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effectLst/>
                <a:uLnTx/>
                <a:uFillTx/>
                <a:latin typeface="+mn-lt"/>
                <a:ea typeface="+mn-ea"/>
                <a:cs typeface="+mn-cs"/>
              </a:rPr>
              <a:pPr marR="0" lvl="0" indent="0" algn="r" fontAlgn="auto">
                <a:spcBef>
                  <a:spcPts val="0"/>
                </a:spcBef>
                <a:spcAft>
                  <a:spcPts val="720"/>
                </a:spcAft>
                <a:buClrTx/>
                <a:buSzTx/>
                <a:buFontTx/>
                <a:buNone/>
                <a:tabLst/>
                <a:defRPr/>
              </a:pPr>
              <a:t>6</a:t>
            </a:fld>
            <a:endParaRPr kumimoji="0" lang="en-US" sz="1200" b="0" i="0" u="none" strike="noStrike" cap="none" spc="300" normalizeH="0" baseline="0" noProof="0">
              <a:ln>
                <a:noFill/>
              </a:ln>
              <a:effectLst/>
              <a:uLnTx/>
              <a:uFillTx/>
              <a:latin typeface="+mn-lt"/>
              <a:ea typeface="+mn-ea"/>
              <a:cs typeface="+mn-cs"/>
            </a:endParaRPr>
          </a:p>
        </p:txBody>
      </p:sp>
      <p:sp>
        <p:nvSpPr>
          <p:cNvPr id="3" name="Rectangle 2">
            <a:extLst>
              <a:ext uri="{FF2B5EF4-FFF2-40B4-BE49-F238E27FC236}">
                <a16:creationId xmlns:a16="http://schemas.microsoft.com/office/drawing/2014/main" id="{F5C0BE18-E9E3-435C-BC17-BA3AB53DAFE0}"/>
              </a:ext>
            </a:extLst>
          </p:cNvPr>
          <p:cNvSpPr/>
          <p:nvPr/>
        </p:nvSpPr>
        <p:spPr>
          <a:xfrm>
            <a:off x="2398713" y="4981899"/>
            <a:ext cx="8163115" cy="141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2FF2443-A4AA-4C78-97DB-8827D9F546B6}"/>
              </a:ext>
            </a:extLst>
          </p:cNvPr>
          <p:cNvPicPr>
            <a:picLocks noChangeAspect="1"/>
          </p:cNvPicPr>
          <p:nvPr/>
        </p:nvPicPr>
        <p:blipFill rotWithShape="1">
          <a:blip r:embed="rId3"/>
          <a:srcRect l="39265" t="57653"/>
          <a:stretch/>
        </p:blipFill>
        <p:spPr>
          <a:xfrm>
            <a:off x="3207027" y="4881051"/>
            <a:ext cx="6002636" cy="1475299"/>
          </a:xfrm>
          <a:prstGeom prst="rect">
            <a:avLst/>
          </a:prstGeom>
        </p:spPr>
      </p:pic>
    </p:spTree>
    <p:extLst>
      <p:ext uri="{BB962C8B-B14F-4D97-AF65-F5344CB8AC3E}">
        <p14:creationId xmlns:p14="http://schemas.microsoft.com/office/powerpoint/2010/main" val="51887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2800" b="1" dirty="0">
                <a:solidFill>
                  <a:srgbClr val="F16336"/>
                </a:solidFill>
                <a:latin typeface="Roboto" panose="02000000000000000000" pitchFamily="2" charset="0"/>
                <a:ea typeface="Roboto" panose="02000000000000000000" pitchFamily="2" charset="0"/>
                <a:cs typeface="Roboto" panose="02000000000000000000" pitchFamily="2" charset="0"/>
              </a:rPr>
              <a:t>Click Throughs / </a:t>
            </a:r>
            <a:br>
              <a:rPr lang="en-US" sz="2800" b="1" dirty="0">
                <a:solidFill>
                  <a:srgbClr val="F16336"/>
                </a:solidFill>
                <a:latin typeface="Roboto" panose="02000000000000000000" pitchFamily="2" charset="0"/>
                <a:ea typeface="Roboto" panose="02000000000000000000" pitchFamily="2" charset="0"/>
                <a:cs typeface="Roboto" panose="02000000000000000000" pitchFamily="2" charset="0"/>
              </a:rPr>
            </a:br>
            <a:r>
              <a:rPr lang="en-US" sz="2800" b="1" dirty="0">
                <a:solidFill>
                  <a:srgbClr val="F16336"/>
                </a:solidFill>
                <a:latin typeface="Roboto" panose="02000000000000000000" pitchFamily="2" charset="0"/>
                <a:ea typeface="Roboto" panose="02000000000000000000" pitchFamily="2" charset="0"/>
                <a:cs typeface="Roboto" panose="02000000000000000000" pitchFamily="2" charset="0"/>
              </a:rPr>
              <a:t>Page Traffic</a:t>
            </a:r>
          </a:p>
        </p:txBody>
      </p:sp>
      <p:sp>
        <p:nvSpPr>
          <p:cNvPr id="75" name="Rectangle 7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7B2387E3-9BD4-419B-8AB5-3B215F52F04C}"/>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a:lnSpc>
                <a:spcPct val="90000"/>
              </a:lnSpc>
              <a:spcAft>
                <a:spcPts val="600"/>
              </a:spcAft>
              <a:buClr>
                <a:srgbClr val="DB512D"/>
              </a:buClr>
            </a:pPr>
            <a:r>
              <a:rPr lang="en-US" dirty="0">
                <a:effectLst/>
              </a:rPr>
              <a:t>The number of times users have visited your page. </a:t>
            </a:r>
            <a:endParaRPr lang="en-US" b="1" dirty="0"/>
          </a:p>
        </p:txBody>
      </p:sp>
      <p:pic>
        <p:nvPicPr>
          <p:cNvPr id="5122" name="Picture 2" descr="19 Social Media Metrics That Really Matter—And How to Track Them">
            <a:extLst>
              <a:ext uri="{FF2B5EF4-FFF2-40B4-BE49-F238E27FC236}">
                <a16:creationId xmlns:a16="http://schemas.microsoft.com/office/drawing/2014/main" id="{380B705D-F07D-490F-8799-B9395FD64C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0398" y="2734056"/>
            <a:ext cx="10399595" cy="34838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effectLst/>
                <a:uLnTx/>
                <a:uFillTx/>
                <a:latin typeface="+mn-lt"/>
                <a:ea typeface="+mn-ea"/>
                <a:cs typeface="+mn-cs"/>
              </a:rPr>
              <a:pPr marR="0" lvl="0" indent="0" algn="r" fontAlgn="auto">
                <a:spcBef>
                  <a:spcPts val="0"/>
                </a:spcBef>
                <a:spcAft>
                  <a:spcPts val="720"/>
                </a:spcAft>
                <a:buClrTx/>
                <a:buSzTx/>
                <a:buFontTx/>
                <a:buNone/>
                <a:tabLst/>
                <a:defRPr/>
              </a:pPr>
              <a:t>7</a:t>
            </a:fld>
            <a:endParaRPr kumimoji="0" lang="en-US" sz="1200" b="0" i="0" u="none" strike="noStrike" cap="none" spc="300" normalizeH="0" baseline="0" noProof="0">
              <a:ln>
                <a:noFill/>
              </a:ln>
              <a:effectLst/>
              <a:uLnTx/>
              <a:uFillTx/>
              <a:latin typeface="+mn-lt"/>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Tree>
    <p:extLst>
      <p:ext uri="{BB962C8B-B14F-4D97-AF65-F5344CB8AC3E}">
        <p14:creationId xmlns:p14="http://schemas.microsoft.com/office/powerpoint/2010/main" val="425815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266110" y="316807"/>
            <a:ext cx="1038736" cy="1090789"/>
          </a:xfrm>
        </p:spPr>
        <p:txBody>
          <a:bodyPr>
            <a:normAutofit/>
          </a:bodyPr>
          <a:lstStyle/>
          <a:p>
            <a:pPr marL="0" marR="0" lvl="0" indent="0" algn="l" defTabSz="914400" rtl="0" eaLnBrk="1" fontAlgn="auto" latinLnBrk="0" hangingPunct="1">
              <a:lnSpc>
                <a:spcPct val="100000"/>
              </a:lnSpc>
              <a:spcBef>
                <a:spcPts val="0"/>
              </a:spcBef>
              <a:spcAft>
                <a:spcPts val="720"/>
              </a:spcAft>
              <a:buClrTx/>
              <a:buSzTx/>
              <a:buFontTx/>
              <a:buNone/>
              <a:tabLst/>
              <a:defRPr/>
            </a:pPr>
            <a:fld id="{2EF00467-2C26-C343-9763-9BDDADED9A2F}" type="slidenum">
              <a:rPr kumimoji="0" lang="en-US" sz="700" b="0" i="0" u="none" strike="noStrike" kern="1200" cap="none" spc="300" normalizeH="0" baseline="0" noProof="0">
                <a:ln>
                  <a:noFill/>
                </a:ln>
                <a:solidFill>
                  <a:srgbClr val="FFFFFF"/>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720"/>
                </a:spcAft>
                <a:buClrTx/>
                <a:buSzTx/>
                <a:buFontTx/>
                <a:buNone/>
                <a:tabLst/>
                <a:defRPr/>
              </a:pPr>
              <a:t>8</a:t>
            </a:fld>
            <a:endParaRPr kumimoji="0" lang="en-US" sz="700" b="0" i="0" u="none" strike="noStrike" kern="1200" cap="none" spc="300" normalizeH="0" baseline="0" noProof="0" dirty="0">
              <a:ln>
                <a:noFill/>
              </a:ln>
              <a:solidFill>
                <a:srgbClr val="FFFFFF"/>
              </a:solidFill>
              <a:effectLst/>
              <a:uLnTx/>
              <a:uFillTx/>
              <a:latin typeface="Arial" charset="0"/>
              <a:cs typeface="Arial" charset="0"/>
            </a:endParaRPr>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1136527" y="245906"/>
            <a:ext cx="9918945" cy="1009233"/>
          </a:xfrm>
        </p:spPr>
        <p:txBody>
          <a:bodyPr>
            <a:normAutofit/>
          </a:bodyPr>
          <a:lstStyle/>
          <a:p>
            <a:r>
              <a:rPr lang="en-US" sz="3360" b="1" dirty="0">
                <a:latin typeface="Arial" panose="020B0604020202020204" pitchFamily="34" charset="0"/>
                <a:cs typeface="Arial" panose="020B0604020202020204" pitchFamily="34" charset="0"/>
              </a:rPr>
              <a:t>Ads</a:t>
            </a: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sp>
        <p:nvSpPr>
          <p:cNvPr id="7" name="TextBox 6">
            <a:extLst>
              <a:ext uri="{FF2B5EF4-FFF2-40B4-BE49-F238E27FC236}">
                <a16:creationId xmlns:a16="http://schemas.microsoft.com/office/drawing/2014/main" id="{7B2387E3-9BD4-419B-8AB5-3B215F52F04C}"/>
              </a:ext>
            </a:extLst>
          </p:cNvPr>
          <p:cNvSpPr txBox="1"/>
          <p:nvPr/>
        </p:nvSpPr>
        <p:spPr>
          <a:xfrm>
            <a:off x="964875" y="535110"/>
            <a:ext cx="4341412" cy="2308324"/>
          </a:xfrm>
          <a:prstGeom prst="rect">
            <a:avLst/>
          </a:prstGeom>
          <a:noFill/>
        </p:spPr>
        <p:txBody>
          <a:bodyPr wrap="square" rtlCol="0">
            <a:spAutoFit/>
          </a:bodyPr>
          <a:lstStyle/>
          <a:p>
            <a:pPr>
              <a:buClr>
                <a:srgbClr val="DB512D"/>
              </a:buClr>
            </a:pPr>
            <a:endParaRPr lang="en-US" b="1" dirty="0"/>
          </a:p>
          <a:p>
            <a:pPr>
              <a:buClr>
                <a:srgbClr val="DB512D"/>
              </a:buClr>
            </a:pPr>
            <a:endParaRPr lang="en-US" b="1" dirty="0"/>
          </a:p>
          <a:p>
            <a:pPr>
              <a:buClr>
                <a:srgbClr val="DB512D"/>
              </a:buClr>
            </a:pPr>
            <a:endParaRPr lang="en-US" b="1" dirty="0"/>
          </a:p>
          <a:p>
            <a:pPr marL="285750" indent="-285750">
              <a:buClr>
                <a:srgbClr val="DB512D"/>
              </a:buClr>
              <a:buFont typeface="Arial" panose="020B0604020202020204" pitchFamily="34" charset="0"/>
              <a:buChar char="•"/>
            </a:pPr>
            <a:r>
              <a:rPr lang="en-US" b="1" dirty="0"/>
              <a:t>Impressions</a:t>
            </a:r>
          </a:p>
          <a:p>
            <a:pPr marL="285750" indent="-285750">
              <a:buClr>
                <a:srgbClr val="DB512D"/>
              </a:buClr>
              <a:buFont typeface="Arial" panose="020B0604020202020204" pitchFamily="34" charset="0"/>
              <a:buChar char="•"/>
            </a:pPr>
            <a:r>
              <a:rPr lang="en-US" b="1" dirty="0"/>
              <a:t>Click Throughs</a:t>
            </a:r>
          </a:p>
          <a:p>
            <a:pPr marL="285750" indent="-285750">
              <a:buClr>
                <a:srgbClr val="DB512D"/>
              </a:buClr>
              <a:buFont typeface="Arial" panose="020B0604020202020204" pitchFamily="34" charset="0"/>
              <a:buChar char="•"/>
            </a:pPr>
            <a:r>
              <a:rPr lang="en-US" b="1" dirty="0"/>
              <a:t>Engagement</a:t>
            </a:r>
          </a:p>
          <a:p>
            <a:pPr marL="285750" indent="-285750">
              <a:buClr>
                <a:srgbClr val="DB512D"/>
              </a:buClr>
              <a:buFont typeface="Arial" panose="020B0604020202020204" pitchFamily="34" charset="0"/>
              <a:buChar char="•"/>
            </a:pPr>
            <a:endParaRPr lang="en-US" b="1" dirty="0"/>
          </a:p>
          <a:p>
            <a:pPr marL="285750" indent="-285750">
              <a:buClr>
                <a:srgbClr val="DB512D"/>
              </a:buClr>
              <a:buFontTx/>
              <a:buChar char="-"/>
            </a:pPr>
            <a:endParaRPr lang="en-US" b="1" dirty="0"/>
          </a:p>
        </p:txBody>
      </p:sp>
      <p:sp>
        <p:nvSpPr>
          <p:cNvPr id="8" name="TextBox 7">
            <a:extLst>
              <a:ext uri="{FF2B5EF4-FFF2-40B4-BE49-F238E27FC236}">
                <a16:creationId xmlns:a16="http://schemas.microsoft.com/office/drawing/2014/main" id="{C2AF3475-8AE9-471D-9BA0-B3A49729CFF1}"/>
              </a:ext>
            </a:extLst>
          </p:cNvPr>
          <p:cNvSpPr txBox="1"/>
          <p:nvPr/>
        </p:nvSpPr>
        <p:spPr>
          <a:xfrm>
            <a:off x="964875" y="2699148"/>
            <a:ext cx="4233412" cy="2031325"/>
          </a:xfrm>
          <a:prstGeom prst="rect">
            <a:avLst/>
          </a:prstGeom>
          <a:noFill/>
        </p:spPr>
        <p:txBody>
          <a:bodyPr wrap="square">
            <a:spAutoFit/>
          </a:bodyPr>
          <a:lstStyle/>
          <a:p>
            <a:pPr>
              <a:buClr>
                <a:srgbClr val="DB512D"/>
              </a:buClr>
            </a:pPr>
            <a:endParaRPr lang="en-US" b="1" dirty="0"/>
          </a:p>
          <a:p>
            <a:pPr marL="285750" indent="-285750">
              <a:buClr>
                <a:srgbClr val="DB512D"/>
              </a:buClr>
              <a:buFont typeface="Arial" panose="020B0604020202020204" pitchFamily="34" charset="0"/>
              <a:buChar char="•"/>
            </a:pPr>
            <a:r>
              <a:rPr lang="en-US" b="1" dirty="0"/>
              <a:t>Cost Per X (CPC/CPR/CPA): Showing you how much you are spending to land each result or conversion.</a:t>
            </a:r>
          </a:p>
          <a:p>
            <a:pPr marL="285750" indent="-285750">
              <a:buClr>
                <a:srgbClr val="DB512D"/>
              </a:buClr>
              <a:buFont typeface="Arial" panose="020B0604020202020204" pitchFamily="34" charset="0"/>
              <a:buChar char="•"/>
            </a:pPr>
            <a:r>
              <a:rPr lang="en-US" b="1" dirty="0"/>
              <a:t>Return on Ad Spend:  Measures the amount of revenue earned for every dollar spent on advertising.</a:t>
            </a:r>
          </a:p>
        </p:txBody>
      </p:sp>
      <p:pic>
        <p:nvPicPr>
          <p:cNvPr id="4" name="Picture 3" descr="Graphical user interface&#10;&#10;Description automatically generated">
            <a:extLst>
              <a:ext uri="{FF2B5EF4-FFF2-40B4-BE49-F238E27FC236}">
                <a16:creationId xmlns:a16="http://schemas.microsoft.com/office/drawing/2014/main" id="{3CE7075A-71A3-404D-AE7C-7F37CCC137D3}"/>
              </a:ext>
            </a:extLst>
          </p:cNvPr>
          <p:cNvPicPr>
            <a:picLocks noChangeAspect="1"/>
          </p:cNvPicPr>
          <p:nvPr/>
        </p:nvPicPr>
        <p:blipFill>
          <a:blip r:embed="rId4"/>
          <a:stretch>
            <a:fillRect/>
          </a:stretch>
        </p:blipFill>
        <p:spPr>
          <a:xfrm>
            <a:off x="5909979" y="1326040"/>
            <a:ext cx="5709608" cy="3367205"/>
          </a:xfrm>
          <a:prstGeom prst="rect">
            <a:avLst/>
          </a:prstGeom>
        </p:spPr>
      </p:pic>
      <p:cxnSp>
        <p:nvCxnSpPr>
          <p:cNvPr id="10" name="Straight Connector 9">
            <a:extLst>
              <a:ext uri="{FF2B5EF4-FFF2-40B4-BE49-F238E27FC236}">
                <a16:creationId xmlns:a16="http://schemas.microsoft.com/office/drawing/2014/main" id="{2CE6C0D9-075D-4DA6-A9C7-3C21F52118AD}"/>
              </a:ext>
            </a:extLst>
          </p:cNvPr>
          <p:cNvCxnSpPr/>
          <p:nvPr/>
        </p:nvCxnSpPr>
        <p:spPr>
          <a:xfrm>
            <a:off x="964875" y="2699148"/>
            <a:ext cx="3413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71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E7DD859-D6E8-470D-B812-D75C1A56155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360" b="1" dirty="0">
                <a:latin typeface="Arial" panose="020B0604020202020204" pitchFamily="34" charset="0"/>
                <a:cs typeface="Arial" panose="020B0604020202020204" pitchFamily="34" charset="0"/>
              </a:rPr>
              <a:t>Other Metrics</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2387E3-9BD4-419B-8AB5-3B215F52F04C}"/>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Clr>
                <a:srgbClr val="DB512D"/>
              </a:buClr>
              <a:buFont typeface="Arial" panose="020B0604020202020204" pitchFamily="34" charset="0"/>
              <a:buChar char="•"/>
            </a:pPr>
            <a:endParaRPr lang="en-US" sz="2200" b="1" dirty="0"/>
          </a:p>
          <a:p>
            <a:pPr marL="285750" indent="-228600">
              <a:lnSpc>
                <a:spcPct val="90000"/>
              </a:lnSpc>
              <a:spcAft>
                <a:spcPts val="600"/>
              </a:spcAft>
              <a:buClr>
                <a:srgbClr val="DB512D"/>
              </a:buClr>
              <a:buFont typeface="Arial" panose="020B0604020202020204" pitchFamily="34" charset="0"/>
              <a:buChar char="•"/>
            </a:pPr>
            <a:r>
              <a:rPr lang="en-US" sz="2200" b="1" dirty="0"/>
              <a:t>Negative feedback</a:t>
            </a:r>
          </a:p>
          <a:p>
            <a:pPr marL="285750" indent="-228600">
              <a:lnSpc>
                <a:spcPct val="90000"/>
              </a:lnSpc>
              <a:spcAft>
                <a:spcPts val="600"/>
              </a:spcAft>
              <a:buClr>
                <a:srgbClr val="DB512D"/>
              </a:buClr>
              <a:buFont typeface="Arial" panose="020B0604020202020204" pitchFamily="34" charset="0"/>
              <a:buChar char="•"/>
            </a:pPr>
            <a:r>
              <a:rPr lang="en-US" sz="2200" b="1" dirty="0"/>
              <a:t>Best times to post</a:t>
            </a:r>
          </a:p>
          <a:p>
            <a:pPr marL="285750" indent="-228600">
              <a:lnSpc>
                <a:spcPct val="90000"/>
              </a:lnSpc>
              <a:spcAft>
                <a:spcPts val="600"/>
              </a:spcAft>
              <a:buClr>
                <a:srgbClr val="DB512D"/>
              </a:buClr>
              <a:buFont typeface="Arial" panose="020B0604020202020204" pitchFamily="34" charset="0"/>
              <a:buChar char="•"/>
            </a:pPr>
            <a:r>
              <a:rPr lang="en-US" sz="2200" b="1" dirty="0"/>
              <a:t>Demographics</a:t>
            </a:r>
          </a:p>
          <a:p>
            <a:pPr indent="-228600">
              <a:lnSpc>
                <a:spcPct val="90000"/>
              </a:lnSpc>
              <a:spcAft>
                <a:spcPts val="600"/>
              </a:spcAft>
              <a:buClr>
                <a:srgbClr val="DB512D"/>
              </a:buClr>
              <a:buFont typeface="Arial" panose="020B0604020202020204" pitchFamily="34" charset="0"/>
              <a:buChar char="•"/>
            </a:pPr>
            <a:endParaRPr lang="en-US" sz="2200" b="1" dirty="0"/>
          </a:p>
          <a:p>
            <a:pPr indent="-228600">
              <a:lnSpc>
                <a:spcPct val="90000"/>
              </a:lnSpc>
              <a:spcAft>
                <a:spcPts val="600"/>
              </a:spcAft>
              <a:buClr>
                <a:srgbClr val="DB512D"/>
              </a:buClr>
              <a:buFont typeface="Arial" panose="020B0604020202020204" pitchFamily="34" charset="0"/>
              <a:buChar char="•"/>
            </a:pPr>
            <a:endParaRPr lang="en-US" sz="2200" b="1" dirty="0"/>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720"/>
              </a:spcAft>
              <a:buClrTx/>
              <a:buSzTx/>
              <a:buFontTx/>
              <a:buNone/>
              <a:tabLst/>
              <a:defRPr/>
            </a:pPr>
            <a:fld id="{2EF00467-2C26-C343-9763-9BDDADED9A2F}" type="slidenum">
              <a:rPr kumimoji="0" lang="en-US" sz="1200" b="0" i="0" u="none" strike="noStrike" cap="none" spc="300" normalizeH="0" baseline="0" noProof="0">
                <a:ln>
                  <a:noFill/>
                </a:ln>
                <a:solidFill>
                  <a:schemeClr val="tx1">
                    <a:tint val="75000"/>
                  </a:schemeClr>
                </a:solidFill>
                <a:effectLst/>
                <a:uLnTx/>
                <a:uFillTx/>
                <a:latin typeface="+mn-lt"/>
                <a:ea typeface="+mn-ea"/>
                <a:cs typeface="+mn-cs"/>
              </a:rPr>
              <a:pPr marR="0" lvl="0" indent="0" algn="r" fontAlgn="auto">
                <a:spcBef>
                  <a:spcPts val="0"/>
                </a:spcBef>
                <a:spcAft>
                  <a:spcPts val="720"/>
                </a:spcAft>
                <a:buClrTx/>
                <a:buSzTx/>
                <a:buFontTx/>
                <a:buNone/>
                <a:tabLst/>
                <a:defRPr/>
              </a:pPr>
              <a:t>9</a:t>
            </a:fld>
            <a:endParaRPr kumimoji="0" lang="en-US" sz="1200" b="0" i="0" u="none" strike="noStrike" cap="none" spc="300" normalizeH="0" baseline="0" noProof="0">
              <a:ln>
                <a:noFill/>
              </a:ln>
              <a:solidFill>
                <a:schemeClr val="tx1">
                  <a:tint val="75000"/>
                </a:schemeClr>
              </a:solidFill>
              <a:effectLst/>
              <a:uLnTx/>
              <a:uFillTx/>
              <a:latin typeface="+mn-lt"/>
              <a:ea typeface="+mn-ea"/>
              <a:cs typeface="+mn-cs"/>
            </a:endParaRPr>
          </a:p>
        </p:txBody>
      </p:sp>
      <p:pic>
        <p:nvPicPr>
          <p:cNvPr id="9" name="Picture 8">
            <a:extLst>
              <a:ext uri="{FF2B5EF4-FFF2-40B4-BE49-F238E27FC236}">
                <a16:creationId xmlns:a16="http://schemas.microsoft.com/office/drawing/2014/main" id="{6699A4E7-85A6-45BC-98FE-D885DC873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1" y="6219793"/>
            <a:ext cx="1355462" cy="530192"/>
          </a:xfrm>
          <a:prstGeom prst="rect">
            <a:avLst/>
          </a:prstGeom>
        </p:spPr>
      </p:pic>
      <p:pic>
        <p:nvPicPr>
          <p:cNvPr id="3" name="Picture 2" descr="Table&#10;&#10;Description automatically generated">
            <a:extLst>
              <a:ext uri="{FF2B5EF4-FFF2-40B4-BE49-F238E27FC236}">
                <a16:creationId xmlns:a16="http://schemas.microsoft.com/office/drawing/2014/main" id="{68953CC3-9C89-4C39-A44A-18C1623BAC84}"/>
              </a:ext>
            </a:extLst>
          </p:cNvPr>
          <p:cNvPicPr>
            <a:picLocks noChangeAspect="1"/>
          </p:cNvPicPr>
          <p:nvPr/>
        </p:nvPicPr>
        <p:blipFill rotWithShape="1">
          <a:blip r:embed="rId4"/>
          <a:srcRect r="26371" b="75776"/>
          <a:stretch/>
        </p:blipFill>
        <p:spPr>
          <a:xfrm>
            <a:off x="4549043" y="2517929"/>
            <a:ext cx="7166045" cy="547517"/>
          </a:xfrm>
          <a:prstGeom prst="rect">
            <a:avLst/>
          </a:prstGeom>
        </p:spPr>
      </p:pic>
      <p:pic>
        <p:nvPicPr>
          <p:cNvPr id="11" name="Picture 10" descr="Table&#10;&#10;Description automatically generated">
            <a:extLst>
              <a:ext uri="{FF2B5EF4-FFF2-40B4-BE49-F238E27FC236}">
                <a16:creationId xmlns:a16="http://schemas.microsoft.com/office/drawing/2014/main" id="{3505C897-7993-4412-B458-E2CFF75DC79E}"/>
              </a:ext>
            </a:extLst>
          </p:cNvPr>
          <p:cNvPicPr>
            <a:picLocks noChangeAspect="1"/>
          </p:cNvPicPr>
          <p:nvPr/>
        </p:nvPicPr>
        <p:blipFill rotWithShape="1">
          <a:blip r:embed="rId4"/>
          <a:srcRect t="65657" r="26371" b="1627"/>
          <a:stretch/>
        </p:blipFill>
        <p:spPr>
          <a:xfrm>
            <a:off x="4567228" y="3061241"/>
            <a:ext cx="7128196" cy="735517"/>
          </a:xfrm>
          <a:prstGeom prst="rect">
            <a:avLst/>
          </a:prstGeom>
        </p:spPr>
      </p:pic>
    </p:spTree>
    <p:extLst>
      <p:ext uri="{BB962C8B-B14F-4D97-AF65-F5344CB8AC3E}">
        <p14:creationId xmlns:p14="http://schemas.microsoft.com/office/powerpoint/2010/main" val="73500754"/>
      </p:ext>
    </p:extLst>
  </p:cSld>
  <p:clrMapOvr>
    <a:masterClrMapping/>
  </p:clrMapOvr>
</p:sld>
</file>

<file path=ppt/theme/theme1.xml><?xml version="1.0" encoding="utf-8"?>
<a:theme xmlns:a="http://schemas.openxmlformats.org/drawingml/2006/main" name="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Custom 61">
    <a:dk1>
      <a:srgbClr val="000000"/>
    </a:dk1>
    <a:lt1>
      <a:srgbClr val="FFFFFF"/>
    </a:lt1>
    <a:dk2>
      <a:srgbClr val="44546A"/>
    </a:dk2>
    <a:lt2>
      <a:srgbClr val="E7E6E6"/>
    </a:lt2>
    <a:accent1>
      <a:srgbClr val="F16336"/>
    </a:accent1>
    <a:accent2>
      <a:srgbClr val="FFA300"/>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A49CD7500F0940BCA3134D594DACB7" ma:contentTypeVersion="7" ma:contentTypeDescription="Create a new document." ma:contentTypeScope="" ma:versionID="e9f53437847b56997349f95a19544d74">
  <xsd:schema xmlns:xsd="http://www.w3.org/2001/XMLSchema" xmlns:xs="http://www.w3.org/2001/XMLSchema" xmlns:p="http://schemas.microsoft.com/office/2006/metadata/properties" xmlns:ns2="7e432cec-8214-427c-807b-b02c961cf4b3" targetNamespace="http://schemas.microsoft.com/office/2006/metadata/properties" ma:root="true" ma:fieldsID="8356d060a0a70802b3334341afbfad3d" ns2:_="">
    <xsd:import namespace="7e432cec-8214-427c-807b-b02c961cf4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32cec-8214-427c-807b-b02c961cf4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EBEFFB-13AC-431E-8D89-ADA650BF4F90}">
  <ds:schemaRefs>
    <ds:schemaRef ds:uri="http://schemas.microsoft.com/sharepoint/v3/contenttype/forms"/>
  </ds:schemaRefs>
</ds:datastoreItem>
</file>

<file path=customXml/itemProps2.xml><?xml version="1.0" encoding="utf-8"?>
<ds:datastoreItem xmlns:ds="http://schemas.openxmlformats.org/officeDocument/2006/customXml" ds:itemID="{545D74E4-0815-4274-AD68-2B21B06AA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32cec-8214-427c-807b-b02c961cf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FE0C30-9342-44F7-A4E2-C21B369D7337}">
  <ds:schemaRefs>
    <ds:schemaRef ds:uri="http://purl.org/dc/elements/1.1/"/>
    <ds:schemaRef ds:uri="http://schemas.microsoft.com/office/2006/metadata/properties"/>
    <ds:schemaRef ds:uri="http://purl.org/dc/terms/"/>
    <ds:schemaRef ds:uri="http://schemas.microsoft.com/office/2006/documentManagement/types"/>
    <ds:schemaRef ds:uri="7e432cec-8214-427c-807b-b02c961cf4b3"/>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17918</TotalTime>
  <Words>1857</Words>
  <Application>Microsoft Office PowerPoint</Application>
  <PresentationFormat>Widescreen</PresentationFormat>
  <Paragraphs>214</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Roboto</vt:lpstr>
      <vt:lpstr>Symbol</vt:lpstr>
      <vt:lpstr>Office Theme</vt:lpstr>
      <vt:lpstr>4_Office Theme</vt:lpstr>
      <vt:lpstr>2_Office Theme</vt:lpstr>
      <vt:lpstr>PowerPoint Presentation</vt:lpstr>
      <vt:lpstr>PowerPoint Presentation</vt:lpstr>
      <vt:lpstr>Engagement</vt:lpstr>
      <vt:lpstr>Reach</vt:lpstr>
      <vt:lpstr>Impressions</vt:lpstr>
      <vt:lpstr>Fans/Follower Growth</vt:lpstr>
      <vt:lpstr>Click Throughs /  Page Traffic</vt:lpstr>
      <vt:lpstr>Ads</vt:lpstr>
      <vt:lpstr>Other Metrics</vt:lpstr>
      <vt:lpstr>PowerPoint Presentation</vt:lpstr>
      <vt:lpstr>How do I determine which metrics to track?</vt:lpstr>
      <vt:lpstr>How do I use data to optimize my content/posts?</vt:lpstr>
      <vt:lpstr>How do I know if my content is doing well?</vt:lpstr>
      <vt:lpstr>Were do I find metrics on my platforms?</vt:lpstr>
      <vt:lpstr>Resources / Learn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Williams</dc:creator>
  <cp:lastModifiedBy>Yolanda Green</cp:lastModifiedBy>
  <cp:revision>58</cp:revision>
  <cp:lastPrinted>2021-06-08T23:54:40Z</cp:lastPrinted>
  <dcterms:created xsi:type="dcterms:W3CDTF">2020-10-30T00:25:33Z</dcterms:created>
  <dcterms:modified xsi:type="dcterms:W3CDTF">2021-10-14T21:49:55Z</dcterms:modified>
</cp:coreProperties>
</file>