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2" r:id="rId6"/>
  </p:sldMasterIdLst>
  <p:notesMasterIdLst>
    <p:notesMasterId r:id="rId35"/>
  </p:notesMasterIdLst>
  <p:sldIdLst>
    <p:sldId id="260" r:id="rId7"/>
    <p:sldId id="272" r:id="rId8"/>
    <p:sldId id="268" r:id="rId9"/>
    <p:sldId id="270" r:id="rId10"/>
    <p:sldId id="267" r:id="rId11"/>
    <p:sldId id="279" r:id="rId12"/>
    <p:sldId id="276" r:id="rId13"/>
    <p:sldId id="283" r:id="rId14"/>
    <p:sldId id="286" r:id="rId15"/>
    <p:sldId id="320" r:id="rId16"/>
    <p:sldId id="284" r:id="rId17"/>
    <p:sldId id="313" r:id="rId18"/>
    <p:sldId id="314" r:id="rId19"/>
    <p:sldId id="285" r:id="rId20"/>
    <p:sldId id="275" r:id="rId21"/>
    <p:sldId id="291" r:id="rId22"/>
    <p:sldId id="287" r:id="rId23"/>
    <p:sldId id="288" r:id="rId24"/>
    <p:sldId id="289" r:id="rId25"/>
    <p:sldId id="293" r:id="rId26"/>
    <p:sldId id="292" r:id="rId27"/>
    <p:sldId id="319" r:id="rId28"/>
    <p:sldId id="315" r:id="rId29"/>
    <p:sldId id="294" r:id="rId30"/>
    <p:sldId id="295" r:id="rId31"/>
    <p:sldId id="296" r:id="rId32"/>
    <p:sldId id="297" r:id="rId33"/>
    <p:sldId id="316"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7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W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73"/>
    <a:srgbClr val="99CC00"/>
    <a:srgbClr val="FFA300"/>
    <a:srgbClr val="F16336"/>
    <a:srgbClr val="DB51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94"/>
    <p:restoredTop sz="99351" autoAdjust="0"/>
  </p:normalViewPr>
  <p:slideViewPr>
    <p:cSldViewPr snapToGrid="0" snapToObjects="1">
      <p:cViewPr varScale="1">
        <p:scale>
          <a:sx n="67" d="100"/>
          <a:sy n="67" d="100"/>
        </p:scale>
        <p:origin x="696" y="44"/>
      </p:cViewPr>
      <p:guideLst>
        <p:guide orient="horz" pos="2160"/>
        <p:guide pos="4704"/>
      </p:guideLst>
    </p:cSldViewPr>
  </p:slideViewPr>
  <p:notesTextViewPr>
    <p:cViewPr>
      <p:scale>
        <a:sx n="1" d="1"/>
        <a:sy n="1" d="1"/>
      </p:scale>
      <p:origin x="0" y="0"/>
    </p:cViewPr>
  </p:notesTextViewPr>
  <p:sorterViewPr>
    <p:cViewPr>
      <p:scale>
        <a:sx n="197" d="100"/>
        <a:sy n="19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EA64586-DB4C-D744-A4FD-68B4BBE3C6FB}" type="datetimeFigureOut">
              <a:rPr lang="en-US" smtClean="0"/>
              <a:t>9/17/2021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D1DC8D-C25D-B34A-91E0-1694B1BB318F}" type="slidenum">
              <a:rPr lang="en-US" smtClean="0"/>
              <a:t>‹#›</a:t>
            </a:fld>
            <a:endParaRPr lang="en-US" dirty="0"/>
          </a:p>
        </p:txBody>
      </p:sp>
    </p:spTree>
    <p:extLst>
      <p:ext uri="{BB962C8B-B14F-4D97-AF65-F5344CB8AC3E}">
        <p14:creationId xmlns:p14="http://schemas.microsoft.com/office/powerpoint/2010/main" val="199462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1DC8D-C25D-B34A-91E0-1694B1BB318F}" type="slidenum">
              <a:rPr lang="en-US" smtClean="0"/>
              <a:t>9</a:t>
            </a:fld>
            <a:endParaRPr lang="en-US" dirty="0"/>
          </a:p>
        </p:txBody>
      </p:sp>
    </p:spTree>
    <p:extLst>
      <p:ext uri="{BB962C8B-B14F-4D97-AF65-F5344CB8AC3E}">
        <p14:creationId xmlns:p14="http://schemas.microsoft.com/office/powerpoint/2010/main" val="421199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Our mission is to ensure that it's possible for veterans and military families to live their lives to the fullest in every community. We work to break down barriers, engage organizations and communities, and connect veterans and military families with what they need for meaningful employment, education and overall wellness. Our grassroots outreach – through 72 local affiliates in communities nationwide– provide unmatched, accessible, and indispensable resources and support for veterans and military families.</a:t>
            </a:r>
          </a:p>
          <a:p>
            <a:r>
              <a:rPr lang="en-US" altLang="en-US" dirty="0"/>
              <a:t> </a:t>
            </a:r>
          </a:p>
          <a:p>
            <a:r>
              <a:rPr lang="en-US" altLang="en-US" dirty="0"/>
              <a:t>Easterseals Military and Veterans Services include:</a:t>
            </a:r>
          </a:p>
          <a:p>
            <a:r>
              <a:rPr lang="en-US" altLang="en-US" dirty="0"/>
              <a:t> </a:t>
            </a:r>
          </a:p>
          <a:p>
            <a:r>
              <a:rPr lang="en-US" altLang="en-US" dirty="0"/>
              <a:t>Advocacy &amp; Education</a:t>
            </a:r>
          </a:p>
          <a:p>
            <a:r>
              <a:rPr lang="en-US" altLang="en-US" dirty="0"/>
              <a:t>Employment Programs and Job Training</a:t>
            </a:r>
          </a:p>
          <a:p>
            <a:r>
              <a:rPr lang="en-US" altLang="en-US" dirty="0"/>
              <a:t>Military and Veterans Caregiver Services</a:t>
            </a:r>
          </a:p>
          <a:p>
            <a:r>
              <a:rPr lang="en-US" altLang="en-US" dirty="0"/>
              <a:t>Veteran Community Services &amp; Support</a:t>
            </a:r>
          </a:p>
          <a:p>
            <a:r>
              <a:rPr lang="en-US" altLang="en-US" dirty="0"/>
              <a:t>Health and Wellness Programs</a:t>
            </a:r>
          </a:p>
        </p:txBody>
      </p:sp>
      <p:sp>
        <p:nvSpPr>
          <p:cNvPr id="4" name="Slide Number Placeholder 3"/>
          <p:cNvSpPr>
            <a:spLocks noGrp="1"/>
          </p:cNvSpPr>
          <p:nvPr>
            <p:ph type="sldNum" sz="quarter" idx="10"/>
          </p:nvPr>
        </p:nvSpPr>
        <p:spPr/>
        <p:txBody>
          <a:bodyPr/>
          <a:lstStyle/>
          <a:p>
            <a:fld id="{DBD1DC8D-C25D-B34A-91E0-1694B1BB318F}" type="slidenum">
              <a:rPr lang="en-US" smtClean="0"/>
              <a:t>27</a:t>
            </a:fld>
            <a:endParaRPr lang="en-US" dirty="0"/>
          </a:p>
        </p:txBody>
      </p:sp>
    </p:spTree>
    <p:extLst>
      <p:ext uri="{BB962C8B-B14F-4D97-AF65-F5344CB8AC3E}">
        <p14:creationId xmlns:p14="http://schemas.microsoft.com/office/powerpoint/2010/main" val="146572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t>Just a topline on our early intervention services for children</a:t>
            </a:r>
            <a:r>
              <a:rPr lang="is-IS" altLang="en-US" dirty="0"/>
              <a:t>…</a:t>
            </a:r>
            <a:endParaRPr lang="en-US" altLang="en-US" dirty="0"/>
          </a:p>
          <a:p>
            <a:endParaRPr lang="en-US" dirty="0"/>
          </a:p>
        </p:txBody>
      </p:sp>
      <p:sp>
        <p:nvSpPr>
          <p:cNvPr id="4" name="Slide Number Placeholder 3"/>
          <p:cNvSpPr>
            <a:spLocks noGrp="1"/>
          </p:cNvSpPr>
          <p:nvPr>
            <p:ph type="sldNum" sz="quarter" idx="10"/>
          </p:nvPr>
        </p:nvSpPr>
        <p:spPr/>
        <p:txBody>
          <a:bodyPr/>
          <a:lstStyle/>
          <a:p>
            <a:fld id="{DBD1DC8D-C25D-B34A-91E0-1694B1BB318F}" type="slidenum">
              <a:rPr lang="en-US" smtClean="0"/>
              <a:t>16</a:t>
            </a:fld>
            <a:endParaRPr lang="en-US" dirty="0"/>
          </a:p>
        </p:txBody>
      </p:sp>
    </p:spTree>
    <p:extLst>
      <p:ext uri="{BB962C8B-B14F-4D97-AF65-F5344CB8AC3E}">
        <p14:creationId xmlns:p14="http://schemas.microsoft.com/office/powerpoint/2010/main" val="135186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t>Just a topline on our early intervention services for children</a:t>
            </a:r>
            <a:r>
              <a:rPr lang="is-IS" altLang="en-US" dirty="0"/>
              <a:t>…</a:t>
            </a:r>
            <a:endParaRPr lang="en-US" altLang="en-US" dirty="0"/>
          </a:p>
          <a:p>
            <a:endParaRPr lang="en-US" dirty="0"/>
          </a:p>
        </p:txBody>
      </p:sp>
      <p:sp>
        <p:nvSpPr>
          <p:cNvPr id="4" name="Slide Number Placeholder 3"/>
          <p:cNvSpPr>
            <a:spLocks noGrp="1"/>
          </p:cNvSpPr>
          <p:nvPr>
            <p:ph type="sldNum" sz="quarter" idx="10"/>
          </p:nvPr>
        </p:nvSpPr>
        <p:spPr/>
        <p:txBody>
          <a:bodyPr/>
          <a:lstStyle/>
          <a:p>
            <a:fld id="{DBD1DC8D-C25D-B34A-91E0-1694B1BB318F}" type="slidenum">
              <a:rPr lang="en-US" smtClean="0"/>
              <a:t>19</a:t>
            </a:fld>
            <a:endParaRPr lang="en-US" dirty="0"/>
          </a:p>
        </p:txBody>
      </p:sp>
    </p:spTree>
    <p:extLst>
      <p:ext uri="{BB962C8B-B14F-4D97-AF65-F5344CB8AC3E}">
        <p14:creationId xmlns:p14="http://schemas.microsoft.com/office/powerpoint/2010/main" val="1489889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Easterseals Child Development Center Network responds to the needs and concerns of parents with children of all abilities. Our Centers are designed to provide young children with the optimal setting for successful learning and development. </a:t>
            </a:r>
          </a:p>
        </p:txBody>
      </p:sp>
      <p:sp>
        <p:nvSpPr>
          <p:cNvPr id="4" name="Slide Number Placeholder 3"/>
          <p:cNvSpPr>
            <a:spLocks noGrp="1"/>
          </p:cNvSpPr>
          <p:nvPr>
            <p:ph type="sldNum" sz="quarter" idx="10"/>
          </p:nvPr>
        </p:nvSpPr>
        <p:spPr/>
        <p:txBody>
          <a:bodyPr/>
          <a:lstStyle/>
          <a:p>
            <a:fld id="{DBD1DC8D-C25D-B34A-91E0-1694B1BB318F}" type="slidenum">
              <a:rPr lang="en-US" smtClean="0"/>
              <a:t>20</a:t>
            </a:fld>
            <a:endParaRPr lang="en-US" dirty="0"/>
          </a:p>
        </p:txBody>
      </p:sp>
    </p:spTree>
    <p:extLst>
      <p:ext uri="{BB962C8B-B14F-4D97-AF65-F5344CB8AC3E}">
        <p14:creationId xmlns:p14="http://schemas.microsoft.com/office/powerpoint/2010/main" val="1273281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solidFill>
                  <a:srgbClr val="000000"/>
                </a:solidFill>
                <a:latin typeface="Roboto" panose="02000000000000000000" pitchFamily="2" charset="0"/>
              </a:rPr>
              <a:t>We have developed vast resources like First Five Count</a:t>
            </a:r>
            <a:r>
              <a:rPr lang="is-IS" altLang="en-US" dirty="0">
                <a:solidFill>
                  <a:srgbClr val="000000"/>
                </a:solidFill>
                <a:latin typeface="Roboto" panose="02000000000000000000" pitchFamily="2" charset="0"/>
              </a:rPr>
              <a:t>…and the ASQ (Ages and Stages) screen tool...</a:t>
            </a:r>
          </a:p>
          <a:p>
            <a:pPr eaLnBrk="1" hangingPunct="1">
              <a:spcBef>
                <a:spcPct val="0"/>
              </a:spcBef>
            </a:pPr>
            <a:endParaRPr lang="is-IS" altLang="en-US" dirty="0">
              <a:solidFill>
                <a:srgbClr val="000000"/>
              </a:solidFill>
              <a:latin typeface="Roboto" panose="02000000000000000000" pitchFamily="2" charset="0"/>
            </a:endParaRPr>
          </a:p>
          <a:p>
            <a:pPr eaLnBrk="1" hangingPunct="1">
              <a:spcBef>
                <a:spcPct val="0"/>
              </a:spcBef>
            </a:pPr>
            <a:r>
              <a:rPr lang="en-US" altLang="en-US" dirty="0">
                <a:solidFill>
                  <a:srgbClr val="000000"/>
                </a:solidFill>
                <a:latin typeface="Roboto" panose="02000000000000000000" pitchFamily="2" charset="0"/>
              </a:rPr>
              <a:t>Every year in America, more than one million young children with unidentified disabilities enter school with learning and health issues that put them far behind their peers and have a lasting, negative effect on their ability to meet their full potential.</a:t>
            </a:r>
          </a:p>
          <a:p>
            <a:pPr eaLnBrk="1" hangingPunct="1">
              <a:spcBef>
                <a:spcPct val="50000"/>
              </a:spcBef>
            </a:pPr>
            <a:endParaRPr lang="en-US" altLang="en-US" dirty="0">
              <a:solidFill>
                <a:srgbClr val="000000"/>
              </a:solidFill>
              <a:latin typeface="Roboto" panose="02000000000000000000" pitchFamily="2" charset="0"/>
            </a:endParaRPr>
          </a:p>
          <a:p>
            <a:pPr eaLnBrk="1" hangingPunct="1">
              <a:spcBef>
                <a:spcPct val="50000"/>
              </a:spcBef>
            </a:pPr>
            <a:r>
              <a:rPr lang="en-US" altLang="en-US" dirty="0">
                <a:solidFill>
                  <a:srgbClr val="000000"/>
                </a:solidFill>
                <a:latin typeface="Roboto" panose="02000000000000000000" pitchFamily="2" charset="0"/>
              </a:rPr>
              <a:t>That’s why it’s important for children at risk of developmental delays, autism or other disabilities to get the treatment and therapy they need before the age of five.</a:t>
            </a:r>
          </a:p>
        </p:txBody>
      </p:sp>
      <p:sp>
        <p:nvSpPr>
          <p:cNvPr id="4" name="Slide Number Placeholder 3"/>
          <p:cNvSpPr>
            <a:spLocks noGrp="1"/>
          </p:cNvSpPr>
          <p:nvPr>
            <p:ph type="sldNum" sz="quarter" idx="10"/>
          </p:nvPr>
        </p:nvSpPr>
        <p:spPr/>
        <p:txBody>
          <a:bodyPr/>
          <a:lstStyle/>
          <a:p>
            <a:fld id="{DBD1DC8D-C25D-B34A-91E0-1694B1BB318F}" type="slidenum">
              <a:rPr lang="en-US" smtClean="0"/>
              <a:t>21</a:t>
            </a:fld>
            <a:endParaRPr lang="en-US" dirty="0"/>
          </a:p>
        </p:txBody>
      </p:sp>
    </p:spTree>
    <p:extLst>
      <p:ext uri="{BB962C8B-B14F-4D97-AF65-F5344CB8AC3E}">
        <p14:creationId xmlns:p14="http://schemas.microsoft.com/office/powerpoint/2010/main" val="117592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solidFill>
                  <a:srgbClr val="000000"/>
                </a:solidFill>
                <a:latin typeface="Roboto" panose="02000000000000000000" pitchFamily="2" charset="0"/>
              </a:rPr>
              <a:t>We have developed vast resources like First Five Count</a:t>
            </a:r>
            <a:r>
              <a:rPr lang="is-IS" altLang="en-US" dirty="0">
                <a:solidFill>
                  <a:srgbClr val="000000"/>
                </a:solidFill>
                <a:latin typeface="Roboto" panose="02000000000000000000" pitchFamily="2" charset="0"/>
              </a:rPr>
              <a:t>…and the ASQ (Ages and Stages) screen tool...</a:t>
            </a:r>
          </a:p>
          <a:p>
            <a:pPr eaLnBrk="1" hangingPunct="1">
              <a:spcBef>
                <a:spcPct val="0"/>
              </a:spcBef>
            </a:pPr>
            <a:endParaRPr lang="is-IS" altLang="en-US" dirty="0">
              <a:solidFill>
                <a:srgbClr val="000000"/>
              </a:solidFill>
              <a:latin typeface="Roboto" panose="02000000000000000000" pitchFamily="2" charset="0"/>
            </a:endParaRPr>
          </a:p>
          <a:p>
            <a:pPr eaLnBrk="1" hangingPunct="1">
              <a:spcBef>
                <a:spcPct val="0"/>
              </a:spcBef>
            </a:pPr>
            <a:r>
              <a:rPr lang="en-US" altLang="en-US" dirty="0">
                <a:solidFill>
                  <a:srgbClr val="000000"/>
                </a:solidFill>
                <a:latin typeface="Roboto" panose="02000000000000000000" pitchFamily="2" charset="0"/>
              </a:rPr>
              <a:t>Every year in America, more than one million young children with unidentified disabilities enter school with learning and health issues that put them far behind their peers and have a lasting, negative effect on their ability to meet their full potential.</a:t>
            </a:r>
          </a:p>
          <a:p>
            <a:pPr eaLnBrk="1" hangingPunct="1">
              <a:spcBef>
                <a:spcPct val="50000"/>
              </a:spcBef>
            </a:pPr>
            <a:endParaRPr lang="en-US" altLang="en-US" dirty="0">
              <a:solidFill>
                <a:srgbClr val="000000"/>
              </a:solidFill>
              <a:latin typeface="Roboto" panose="02000000000000000000" pitchFamily="2" charset="0"/>
            </a:endParaRPr>
          </a:p>
          <a:p>
            <a:pPr eaLnBrk="1" hangingPunct="1">
              <a:spcBef>
                <a:spcPct val="50000"/>
              </a:spcBef>
            </a:pPr>
            <a:r>
              <a:rPr lang="en-US" altLang="en-US" dirty="0">
                <a:solidFill>
                  <a:srgbClr val="000000"/>
                </a:solidFill>
                <a:latin typeface="Roboto" panose="02000000000000000000" pitchFamily="2" charset="0"/>
              </a:rPr>
              <a:t>That’s why it’s important for children at risk of developmental delays, autism or other disabilities to get the treatment and therapy they need before the age of five.</a:t>
            </a:r>
          </a:p>
        </p:txBody>
      </p:sp>
      <p:sp>
        <p:nvSpPr>
          <p:cNvPr id="4" name="Slide Number Placeholder 3"/>
          <p:cNvSpPr>
            <a:spLocks noGrp="1"/>
          </p:cNvSpPr>
          <p:nvPr>
            <p:ph type="sldNum" sz="quarter" idx="10"/>
          </p:nvPr>
        </p:nvSpPr>
        <p:spPr/>
        <p:txBody>
          <a:bodyPr/>
          <a:lstStyle/>
          <a:p>
            <a:fld id="{DBD1DC8D-C25D-B34A-91E0-1694B1BB318F}" type="slidenum">
              <a:rPr lang="en-US" smtClean="0"/>
              <a:t>22</a:t>
            </a:fld>
            <a:endParaRPr lang="en-US" dirty="0"/>
          </a:p>
        </p:txBody>
      </p:sp>
    </p:spTree>
    <p:extLst>
      <p:ext uri="{BB962C8B-B14F-4D97-AF65-F5344CB8AC3E}">
        <p14:creationId xmlns:p14="http://schemas.microsoft.com/office/powerpoint/2010/main" val="896588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Whether looking for the next step after graduation; seeking employment; or making friends and having fun in a social setting, Easterseals offers a variety of robust, supportive, and exciting programs to help young adults reach for and realize their full potential.</a:t>
            </a:r>
          </a:p>
          <a:p>
            <a:r>
              <a:rPr lang="en-US" altLang="en-US" dirty="0"/>
              <a:t> </a:t>
            </a:r>
          </a:p>
          <a:p>
            <a:r>
              <a:rPr lang="en-US" altLang="en-US" dirty="0"/>
              <a:t>Programs for young adults include:  In-Home Care, Camping and Recreation, Employment and Medical Support Services</a:t>
            </a:r>
          </a:p>
        </p:txBody>
      </p:sp>
      <p:sp>
        <p:nvSpPr>
          <p:cNvPr id="4" name="Slide Number Placeholder 3"/>
          <p:cNvSpPr>
            <a:spLocks noGrp="1"/>
          </p:cNvSpPr>
          <p:nvPr>
            <p:ph type="sldNum" sz="quarter" idx="10"/>
          </p:nvPr>
        </p:nvSpPr>
        <p:spPr/>
        <p:txBody>
          <a:bodyPr/>
          <a:lstStyle/>
          <a:p>
            <a:fld id="{DBD1DC8D-C25D-B34A-91E0-1694B1BB318F}" type="slidenum">
              <a:rPr lang="en-US" smtClean="0"/>
              <a:t>24</a:t>
            </a:fld>
            <a:endParaRPr lang="en-US" dirty="0"/>
          </a:p>
        </p:txBody>
      </p:sp>
    </p:spTree>
    <p:extLst>
      <p:ext uri="{BB962C8B-B14F-4D97-AF65-F5344CB8AC3E}">
        <p14:creationId xmlns:p14="http://schemas.microsoft.com/office/powerpoint/2010/main" val="771675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For decades, Easterseals' Adult Day Care Services have put hope within reach for thousands of adults.  Services for adults include:</a:t>
            </a:r>
          </a:p>
          <a:p>
            <a:r>
              <a:rPr lang="en-US" altLang="en-US" dirty="0"/>
              <a:t> </a:t>
            </a:r>
          </a:p>
          <a:p>
            <a:r>
              <a:rPr lang="en-US" altLang="en-US" dirty="0"/>
              <a:t>Older Adult Services</a:t>
            </a:r>
          </a:p>
          <a:p>
            <a:r>
              <a:rPr lang="en-US" altLang="en-US" dirty="0"/>
              <a:t>In-Home Services</a:t>
            </a:r>
          </a:p>
          <a:p>
            <a:r>
              <a:rPr lang="en-US" altLang="en-US" dirty="0"/>
              <a:t>Caregiver Services</a:t>
            </a:r>
          </a:p>
        </p:txBody>
      </p:sp>
      <p:sp>
        <p:nvSpPr>
          <p:cNvPr id="4" name="Slide Number Placeholder 3"/>
          <p:cNvSpPr>
            <a:spLocks noGrp="1"/>
          </p:cNvSpPr>
          <p:nvPr>
            <p:ph type="sldNum" sz="quarter" idx="10"/>
          </p:nvPr>
        </p:nvSpPr>
        <p:spPr/>
        <p:txBody>
          <a:bodyPr/>
          <a:lstStyle/>
          <a:p>
            <a:fld id="{DBD1DC8D-C25D-B34A-91E0-1694B1BB318F}" type="slidenum">
              <a:rPr lang="en-US" smtClean="0"/>
              <a:t>25</a:t>
            </a:fld>
            <a:endParaRPr lang="en-US" dirty="0"/>
          </a:p>
        </p:txBody>
      </p:sp>
    </p:spTree>
    <p:extLst>
      <p:ext uri="{BB962C8B-B14F-4D97-AF65-F5344CB8AC3E}">
        <p14:creationId xmlns:p14="http://schemas.microsoft.com/office/powerpoint/2010/main" val="1133190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the next decade, over 71 million Americans will be 65 years of age and older. With the increasing numbers of older persons and persons with life-long disabilities living longer, we will see a broader demand for home and community-based services. These services will help manage activities of daily living that may be limited as a result of acute or chronic conditions, and will keep people integrated in their communities.</a:t>
            </a:r>
          </a:p>
          <a:p>
            <a:r>
              <a:rPr lang="en-US" altLang="en-US" dirty="0"/>
              <a:t> </a:t>
            </a:r>
          </a:p>
          <a:p>
            <a:r>
              <a:rPr lang="en-US" altLang="en-US" dirty="0"/>
              <a:t>The Easterseals family of services is ever expanding to meet the needs and help promote wellness, independence and connectivity among the growing number of older Americans.</a:t>
            </a:r>
          </a:p>
        </p:txBody>
      </p:sp>
      <p:sp>
        <p:nvSpPr>
          <p:cNvPr id="4" name="Slide Number Placeholder 3"/>
          <p:cNvSpPr>
            <a:spLocks noGrp="1"/>
          </p:cNvSpPr>
          <p:nvPr>
            <p:ph type="sldNum" sz="quarter" idx="10"/>
          </p:nvPr>
        </p:nvSpPr>
        <p:spPr/>
        <p:txBody>
          <a:bodyPr/>
          <a:lstStyle/>
          <a:p>
            <a:fld id="{DBD1DC8D-C25D-B34A-91E0-1694B1BB318F}" type="slidenum">
              <a:rPr lang="en-US" smtClean="0"/>
              <a:t>26</a:t>
            </a:fld>
            <a:endParaRPr lang="en-US" dirty="0"/>
          </a:p>
        </p:txBody>
      </p:sp>
    </p:spTree>
    <p:extLst>
      <p:ext uri="{BB962C8B-B14F-4D97-AF65-F5344CB8AC3E}">
        <p14:creationId xmlns:p14="http://schemas.microsoft.com/office/powerpoint/2010/main" val="1577925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BF582B0-241F-1F4B-AB5B-F72D8864BE98}" type="slidenum">
              <a:rPr lang="en-US" smtClean="0"/>
              <a:t>‹#›</a:t>
            </a:fld>
            <a:r>
              <a:rPr lang="en-US" dirty="0"/>
              <a:t> |  PARTNERSHIP DISCUSSION</a:t>
            </a:r>
          </a:p>
        </p:txBody>
      </p:sp>
    </p:spTree>
    <p:extLst>
      <p:ext uri="{BB962C8B-B14F-4D97-AF65-F5344CB8AC3E}">
        <p14:creationId xmlns:p14="http://schemas.microsoft.com/office/powerpoint/2010/main" val="113000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851841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1772771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1499484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3636387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782253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563876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9" name="Slide Number Placeholder 8"/>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589465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1759638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4" name="Slide Number Placeholder 3"/>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477630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69932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BF582B0-241F-1F4B-AB5B-F72D8864BE98}" type="slidenum">
              <a:rPr lang="en-US" smtClean="0"/>
              <a:t>‹#›</a:t>
            </a:fld>
            <a:r>
              <a:rPr lang="en-US" dirty="0"/>
              <a:t> |  PARTNERSHIP DISCUSSION</a:t>
            </a:r>
          </a:p>
        </p:txBody>
      </p:sp>
    </p:spTree>
    <p:extLst>
      <p:ext uri="{BB962C8B-B14F-4D97-AF65-F5344CB8AC3E}">
        <p14:creationId xmlns:p14="http://schemas.microsoft.com/office/powerpoint/2010/main" val="1473360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868813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2867013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130231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1912056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250585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6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6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243797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6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6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035550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60"/>
            <a:ext cx="2743200" cy="365125"/>
          </a:xfrm>
          <a:prstGeom prst="rect">
            <a:avLst/>
          </a:prstGeom>
        </p:spPr>
        <p:txBody>
          <a:bodyPr/>
          <a:lstStyle/>
          <a:p>
            <a:endParaRPr lang="en-US" dirty="0">
              <a:solidFill>
                <a:srgbClr val="000000"/>
              </a:solidFill>
              <a:latin typeface="Calibri"/>
            </a:endParaRPr>
          </a:p>
        </p:txBody>
      </p:sp>
      <p:sp>
        <p:nvSpPr>
          <p:cNvPr id="8" name="Footer Placeholder 7"/>
          <p:cNvSpPr>
            <a:spLocks noGrp="1"/>
          </p:cNvSpPr>
          <p:nvPr>
            <p:ph type="ftr" sz="quarter" idx="11"/>
          </p:nvPr>
        </p:nvSpPr>
        <p:spPr>
          <a:xfrm>
            <a:off x="4038600" y="6356360"/>
            <a:ext cx="4114800" cy="365125"/>
          </a:xfrm>
          <a:prstGeom prst="rect">
            <a:avLst/>
          </a:prstGeom>
        </p:spPr>
        <p:txBody>
          <a:bodyPr/>
          <a:lstStyle/>
          <a:p>
            <a:endParaRPr lang="en-US" dirty="0">
              <a:solidFill>
                <a:srgbClr val="000000"/>
              </a:solidFill>
              <a:latin typeface="Calibri"/>
            </a:endParaRPr>
          </a:p>
        </p:txBody>
      </p:sp>
      <p:sp>
        <p:nvSpPr>
          <p:cNvPr id="9" name="Slide Number Placeholder 8"/>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5776089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3686733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60"/>
            <a:ext cx="2743200" cy="365125"/>
          </a:xfrm>
          <a:prstGeom prst="rect">
            <a:avLst/>
          </a:prstGeom>
        </p:spPr>
        <p:txBody>
          <a:bodyPr/>
          <a:lstStyle/>
          <a:p>
            <a:endParaRPr lang="en-US" dirty="0">
              <a:solidFill>
                <a:srgbClr val="000000"/>
              </a:solidFill>
              <a:latin typeface="Calibri"/>
            </a:endParaRPr>
          </a:p>
        </p:txBody>
      </p:sp>
      <p:sp>
        <p:nvSpPr>
          <p:cNvPr id="3" name="Footer Placeholder 2"/>
          <p:cNvSpPr>
            <a:spLocks noGrp="1"/>
          </p:cNvSpPr>
          <p:nvPr>
            <p:ph type="ftr" sz="quarter" idx="11"/>
          </p:nvPr>
        </p:nvSpPr>
        <p:spPr>
          <a:xfrm>
            <a:off x="4038600" y="6356360"/>
            <a:ext cx="4114800" cy="365125"/>
          </a:xfrm>
          <a:prstGeom prst="rect">
            <a:avLst/>
          </a:prstGeom>
        </p:spPr>
        <p:txBody>
          <a:bodyPr/>
          <a:lstStyle/>
          <a:p>
            <a:endParaRPr lang="en-US" dirty="0">
              <a:solidFill>
                <a:srgbClr val="000000"/>
              </a:solidFill>
              <a:latin typeface="Calibri"/>
            </a:endParaRPr>
          </a:p>
        </p:txBody>
      </p:sp>
      <p:sp>
        <p:nvSpPr>
          <p:cNvPr id="4" name="Slide Number Placeholder 3"/>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10370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1342252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6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6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730152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6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6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994978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6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6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6516273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5" y="365125"/>
            <a:ext cx="262890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6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6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995718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1065241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2090309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BF582B0-241F-1F4B-AB5B-F72D8864BE98}" type="slidenum">
              <a:rPr lang="en-US" smtClean="0"/>
              <a:t>‹#›</a:t>
            </a:fld>
            <a:r>
              <a:rPr lang="en-US" dirty="0"/>
              <a:t> |  PARTNERSHIP DISCUSSION</a:t>
            </a:r>
          </a:p>
        </p:txBody>
      </p:sp>
    </p:spTree>
    <p:extLst>
      <p:ext uri="{BB962C8B-B14F-4D97-AF65-F5344CB8AC3E}">
        <p14:creationId xmlns:p14="http://schemas.microsoft.com/office/powerpoint/2010/main" val="1154348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765905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552405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705230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 y="804672"/>
            <a:ext cx="11375136" cy="53949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11480" y="6172200"/>
            <a:ext cx="8229600" cy="246888"/>
          </a:xfrm>
          <a:prstGeom prst="rect">
            <a:avLst/>
          </a:prstGeom>
        </p:spPr>
        <p:txBody>
          <a:bodyPr vert="horz" lIns="91440" tIns="45720" rIns="91440" bIns="45720" rtlCol="0" anchor="ctr"/>
          <a:lstStyle>
            <a:lvl1pPr algn="l">
              <a:defRPr sz="700" spc="300">
                <a:solidFill>
                  <a:schemeClr val="tx1">
                    <a:lumMod val="50000"/>
                    <a:lumOff val="50000"/>
                  </a:schemeClr>
                </a:solidFill>
                <a:latin typeface="Arial" charset="0"/>
                <a:ea typeface="Arial" charset="0"/>
                <a:cs typeface="Arial" charset="0"/>
              </a:defRPr>
            </a:lvl1pPr>
          </a:lstStyle>
          <a:p>
            <a:fld id="{DBF582B0-241F-1F4B-AB5B-F72D8864BE98}" type="slidenum">
              <a:rPr lang="en-US" smtClean="0"/>
              <a:pPr/>
              <a:t>‹#›</a:t>
            </a:fld>
            <a:r>
              <a:rPr lang="en-US" dirty="0"/>
              <a:t>  |  PARTNERSHIP DISCUSSION</a:t>
            </a:r>
          </a:p>
        </p:txBody>
      </p:sp>
      <p:pic>
        <p:nvPicPr>
          <p:cNvPr id="8" name="Picture 7"/>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546955" y="5656813"/>
            <a:ext cx="2241349" cy="876709"/>
          </a:xfrm>
          <a:prstGeom prst="rect">
            <a:avLst/>
          </a:prstGeom>
        </p:spPr>
      </p:pic>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Tree>
    <p:extLst>
      <p:ext uri="{BB962C8B-B14F-4D97-AF65-F5344CB8AC3E}">
        <p14:creationId xmlns:p14="http://schemas.microsoft.com/office/powerpoint/2010/main" val="1993073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 y="804672"/>
            <a:ext cx="11375136" cy="53949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11480" y="6172200"/>
            <a:ext cx="8229600" cy="246888"/>
          </a:xfrm>
          <a:prstGeom prst="rect">
            <a:avLst/>
          </a:prstGeom>
        </p:spPr>
        <p:txBody>
          <a:bodyPr vert="horz" lIns="91440" tIns="45720" rIns="91440" bIns="45720" rtlCol="0" anchor="ctr"/>
          <a:lstStyle>
            <a:lvl1pPr algn="l">
              <a:defRPr sz="700" spc="300">
                <a:solidFill>
                  <a:schemeClr val="tx1">
                    <a:lumMod val="50000"/>
                    <a:lumOff val="50000"/>
                  </a:schemeClr>
                </a:solidFill>
                <a:latin typeface="Arial" charset="0"/>
                <a:ea typeface="Arial" charset="0"/>
                <a:cs typeface="Arial" charset="0"/>
              </a:defRPr>
            </a:lvl1p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pic>
        <p:nvPicPr>
          <p:cNvPr id="8" name="Picture 7"/>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546955" y="5656813"/>
            <a:ext cx="2241349" cy="876709"/>
          </a:xfrm>
          <a:prstGeom prst="rect">
            <a:avLst/>
          </a:prstGeom>
        </p:spPr>
      </p:pic>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Tree>
    <p:extLst>
      <p:ext uri="{BB962C8B-B14F-4D97-AF65-F5344CB8AC3E}">
        <p14:creationId xmlns:p14="http://schemas.microsoft.com/office/powerpoint/2010/main" val="22038330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 y="804672"/>
            <a:ext cx="11375136" cy="53949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11480" y="6172200"/>
            <a:ext cx="8229600" cy="246888"/>
          </a:xfrm>
          <a:prstGeom prst="rect">
            <a:avLst/>
          </a:prstGeom>
        </p:spPr>
        <p:txBody>
          <a:bodyPr vert="horz" lIns="91440" tIns="45720" rIns="91440" bIns="45720" rtlCol="0" anchor="ctr"/>
          <a:lstStyle>
            <a:lvl1pPr algn="l">
              <a:defRPr sz="700" spc="300">
                <a:solidFill>
                  <a:schemeClr val="tx1">
                    <a:lumMod val="50000"/>
                    <a:lumOff val="50000"/>
                  </a:schemeClr>
                </a:solidFill>
                <a:latin typeface="Arial" charset="0"/>
                <a:ea typeface="Arial" charset="0"/>
                <a:cs typeface="Arial" charset="0"/>
              </a:defRPr>
            </a:lvl1p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pic>
        <p:nvPicPr>
          <p:cNvPr id="8" name="Picture 7"/>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546961" y="5656823"/>
            <a:ext cx="2241349" cy="876709"/>
          </a:xfrm>
          <a:prstGeom prst="rect">
            <a:avLst/>
          </a:prstGeom>
        </p:spPr>
      </p:pic>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12615" y="317459"/>
            <a:ext cx="488188" cy="485299"/>
          </a:xfrm>
          <a:prstGeom prst="rect">
            <a:avLst/>
          </a:prstGeom>
        </p:spPr>
      </p:pic>
    </p:spTree>
    <p:extLst>
      <p:ext uri="{BB962C8B-B14F-4D97-AF65-F5344CB8AC3E}">
        <p14:creationId xmlns:p14="http://schemas.microsoft.com/office/powerpoint/2010/main" val="2353326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23.emf"/><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www.easterseals.com/mtffc/" TargetMode="External"/><Relationship Id="rId5" Type="http://schemas.openxmlformats.org/officeDocument/2006/relationships/image" Target="../media/image23.emf"/><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23.emf"/></Relationships>
</file>

<file path=ppt/slides/_rels/slide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23.emf"/></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23.emf"/></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23.emf"/><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4.xml"/><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emf"/><Relationship Id="rId7"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emf"/><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2.tiff"/><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tiff"/><Relationship Id="rId5" Type="http://schemas.openxmlformats.org/officeDocument/2006/relationships/image" Target="../media/image7.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iStock-902827434_super.jpg"/>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Rectangle 1"/>
          <p:cNvSpPr/>
          <p:nvPr/>
        </p:nvSpPr>
        <p:spPr>
          <a:xfrm>
            <a:off x="7129220" y="-1"/>
            <a:ext cx="5062780" cy="6858000"/>
          </a:xfrm>
          <a:prstGeom prst="rect">
            <a:avLst/>
          </a:prstGeom>
          <a:gradFill>
            <a:gsLst>
              <a:gs pos="0">
                <a:schemeClr val="bg1">
                  <a:alpha val="91000"/>
                </a:schemeClr>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6790763" y="3263516"/>
            <a:ext cx="5579820" cy="2086725"/>
          </a:xfrm>
          <a:prstGeom prst="rect">
            <a:avLst/>
          </a:prstGeom>
          <a:noFill/>
        </p:spPr>
        <p:txBody>
          <a:bodyPr wrap="square" rtlCol="0">
            <a:spAutoFit/>
          </a:bodyPr>
          <a:lstStyle/>
          <a:p>
            <a:pPr algn="ctr">
              <a:lnSpc>
                <a:spcPct val="80000"/>
              </a:lnSpc>
            </a:pPr>
            <a:endParaRPr lang="en-US" sz="5400" spc="-150" dirty="0">
              <a:solidFill>
                <a:srgbClr val="F16336"/>
              </a:solidFill>
              <a:latin typeface="Arial" charset="0"/>
              <a:ea typeface="Arial" charset="0"/>
              <a:cs typeface="Arial" charset="0"/>
            </a:endParaRPr>
          </a:p>
          <a:p>
            <a:pPr algn="ctr">
              <a:lnSpc>
                <a:spcPct val="80000"/>
              </a:lnSpc>
            </a:pPr>
            <a:endParaRPr lang="en-US" sz="5400" spc="-150" dirty="0">
              <a:solidFill>
                <a:srgbClr val="F16336"/>
              </a:solidFill>
              <a:latin typeface="Arial" charset="0"/>
              <a:ea typeface="Arial" charset="0"/>
              <a:cs typeface="Arial" charset="0"/>
            </a:endParaRPr>
          </a:p>
          <a:p>
            <a:pPr algn="ctr">
              <a:lnSpc>
                <a:spcPct val="80000"/>
              </a:lnSpc>
            </a:pPr>
            <a:endParaRPr lang="en-US" sz="5400" spc="-150" dirty="0">
              <a:solidFill>
                <a:srgbClr val="F16336"/>
              </a:solidFill>
              <a:latin typeface="Arial" charset="0"/>
              <a:ea typeface="Arial" charset="0"/>
              <a:cs typeface="Arial"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55040" y="3629025"/>
            <a:ext cx="3963540" cy="1550348"/>
          </a:xfrm>
          <a:prstGeom prst="rect">
            <a:avLst/>
          </a:prstGeom>
        </p:spPr>
      </p:pic>
      <p:sp>
        <p:nvSpPr>
          <p:cNvPr id="6" name="Slide Number Placeholder 5"/>
          <p:cNvSpPr>
            <a:spLocks noGrp="1"/>
          </p:cNvSpPr>
          <p:nvPr>
            <p:ph type="sldNum" sz="quarter" idx="12"/>
          </p:nvPr>
        </p:nvSpPr>
        <p:spPr/>
        <p:txBody>
          <a:bodyPr/>
          <a:lstStyle/>
          <a:p>
            <a:fld id="{DBF582B0-241F-1F4B-AB5B-F72D8864BE98}" type="slidenum">
              <a:rPr lang="en-US" smtClean="0"/>
              <a:t>1</a:t>
            </a:fld>
            <a:r>
              <a:rPr lang="en-US" dirty="0"/>
              <a:t> |  PARTNERSHIP DISCUSSION</a:t>
            </a:r>
          </a:p>
        </p:txBody>
      </p:sp>
    </p:spTree>
    <p:extLst>
      <p:ext uri="{BB962C8B-B14F-4D97-AF65-F5344CB8AC3E}">
        <p14:creationId xmlns:p14="http://schemas.microsoft.com/office/powerpoint/2010/main" val="537204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D15D1-0E7B-455F-9CC7-7E44A12C5AAC}"/>
              </a:ext>
            </a:extLst>
          </p:cNvPr>
          <p:cNvSpPr>
            <a:spLocks noGrp="1"/>
          </p:cNvSpPr>
          <p:nvPr>
            <p:ph type="title"/>
          </p:nvPr>
        </p:nvSpPr>
        <p:spPr/>
        <p:txBody>
          <a:bodyPr/>
          <a:lstStyle/>
          <a:p>
            <a:r>
              <a:rPr lang="en-US" dirty="0"/>
              <a:t>Leading the way to 100% equity, inclusion, and access by:</a:t>
            </a:r>
          </a:p>
        </p:txBody>
      </p:sp>
      <p:sp>
        <p:nvSpPr>
          <p:cNvPr id="3" name="Content Placeholder 2">
            <a:extLst>
              <a:ext uri="{FF2B5EF4-FFF2-40B4-BE49-F238E27FC236}">
                <a16:creationId xmlns:a16="http://schemas.microsoft.com/office/drawing/2014/main" id="{6A338A94-130E-4679-9C71-34E750667F33}"/>
              </a:ext>
            </a:extLst>
          </p:cNvPr>
          <p:cNvSpPr>
            <a:spLocks noGrp="1"/>
          </p:cNvSpPr>
          <p:nvPr>
            <p:ph idx="1"/>
          </p:nvPr>
        </p:nvSpPr>
        <p:spPr/>
        <p:txBody>
          <a:bodyPr/>
          <a:lstStyle/>
          <a:p>
            <a:r>
              <a:rPr lang="en-US" dirty="0"/>
              <a:t>Enriching education</a:t>
            </a:r>
          </a:p>
          <a:p>
            <a:endParaRPr lang="en-US" dirty="0"/>
          </a:p>
          <a:p>
            <a:r>
              <a:rPr lang="en-US" dirty="0"/>
              <a:t>Enhancing health</a:t>
            </a:r>
          </a:p>
          <a:p>
            <a:endParaRPr lang="en-US" dirty="0"/>
          </a:p>
          <a:p>
            <a:r>
              <a:rPr lang="en-US" dirty="0"/>
              <a:t>Expanding employment</a:t>
            </a:r>
          </a:p>
          <a:p>
            <a:endParaRPr lang="en-US" dirty="0"/>
          </a:p>
          <a:p>
            <a:r>
              <a:rPr lang="en-US" dirty="0"/>
              <a:t>Elevating community</a:t>
            </a:r>
          </a:p>
        </p:txBody>
      </p:sp>
      <p:sp>
        <p:nvSpPr>
          <p:cNvPr id="4" name="Slide Number Placeholder 3">
            <a:extLst>
              <a:ext uri="{FF2B5EF4-FFF2-40B4-BE49-F238E27FC236}">
                <a16:creationId xmlns:a16="http://schemas.microsoft.com/office/drawing/2014/main" id="{5BA882AE-6B3D-4BA8-B8F1-5C6806FD941A}"/>
              </a:ext>
            </a:extLst>
          </p:cNvPr>
          <p:cNvSpPr>
            <a:spLocks noGrp="1"/>
          </p:cNvSpPr>
          <p:nvPr>
            <p:ph type="sldNum" sz="quarter" idx="12"/>
          </p:nvPr>
        </p:nvSpPr>
        <p:spPr/>
        <p:txBody>
          <a:bodyPr/>
          <a:lstStyle/>
          <a:p>
            <a:fld id="{DBF582B0-241F-1F4B-AB5B-F72D8864BE98}" type="slidenum">
              <a:rPr lang="en-US" smtClean="0"/>
              <a:t>10</a:t>
            </a:fld>
            <a:r>
              <a:rPr lang="en-US"/>
              <a:t> |  PARTNERSHIP DISCUSSION</a:t>
            </a:r>
            <a:endParaRPr lang="en-US" dirty="0"/>
          </a:p>
        </p:txBody>
      </p:sp>
      <p:pic>
        <p:nvPicPr>
          <p:cNvPr id="6" name="Picture 5">
            <a:extLst>
              <a:ext uri="{FF2B5EF4-FFF2-40B4-BE49-F238E27FC236}">
                <a16:creationId xmlns:a16="http://schemas.microsoft.com/office/drawing/2014/main" id="{9A963478-BA6C-409B-9EA2-DE67EE8F1765}"/>
              </a:ext>
            </a:extLst>
          </p:cNvPr>
          <p:cNvPicPr>
            <a:picLocks noChangeAspect="1"/>
          </p:cNvPicPr>
          <p:nvPr/>
        </p:nvPicPr>
        <p:blipFill>
          <a:blip r:embed="rId2"/>
          <a:stretch>
            <a:fillRect/>
          </a:stretch>
        </p:blipFill>
        <p:spPr>
          <a:xfrm>
            <a:off x="5899255" y="1825625"/>
            <a:ext cx="5719836" cy="3813224"/>
          </a:xfrm>
          <a:prstGeom prst="rect">
            <a:avLst/>
          </a:prstGeom>
        </p:spPr>
      </p:pic>
    </p:spTree>
    <p:extLst>
      <p:ext uri="{BB962C8B-B14F-4D97-AF65-F5344CB8AC3E}">
        <p14:creationId xmlns:p14="http://schemas.microsoft.com/office/powerpoint/2010/main" val="1519542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History</a:t>
            </a:r>
          </a:p>
        </p:txBody>
      </p:sp>
      <p:sp>
        <p:nvSpPr>
          <p:cNvPr id="7" name="TextBox 6"/>
          <p:cNvSpPr txBox="1"/>
          <p:nvPr/>
        </p:nvSpPr>
        <p:spPr>
          <a:xfrm>
            <a:off x="411481" y="1700906"/>
            <a:ext cx="7710544" cy="3539430"/>
          </a:xfrm>
          <a:prstGeom prst="rect">
            <a:avLst/>
          </a:prstGeom>
          <a:noFill/>
        </p:spPr>
        <p:txBody>
          <a:bodyPr wrap="square" rtlCol="0">
            <a:spAutoFit/>
          </a:bodyPr>
          <a:lstStyle/>
          <a:p>
            <a:r>
              <a:rPr lang="en-US" altLang="en-US" sz="2800" spc="-150" dirty="0">
                <a:solidFill>
                  <a:schemeClr val="tx1">
                    <a:lumMod val="50000"/>
                    <a:lumOff val="50000"/>
                  </a:schemeClr>
                </a:solidFill>
                <a:latin typeface="Arial" charset="0"/>
                <a:ea typeface="Arial" charset="0"/>
                <a:cs typeface="Arial" charset="0"/>
              </a:rPr>
              <a:t>For more than 100 years, Easterseals has worked tirelessly with our partners and our communities to enhance quality of life and expand local access to healthcare, education and employment opportunities for the 1 in 4 Americans living with disability today.</a:t>
            </a:r>
          </a:p>
          <a:p>
            <a:endParaRPr lang="en-US" altLang="en-US" sz="2800" spc="-150" dirty="0">
              <a:solidFill>
                <a:schemeClr val="tx1">
                  <a:lumMod val="50000"/>
                  <a:lumOff val="50000"/>
                </a:schemeClr>
              </a:solidFill>
              <a:latin typeface="Arial" charset="0"/>
              <a:ea typeface="Arial" charset="0"/>
              <a:cs typeface="Arial" charset="0"/>
            </a:endParaRPr>
          </a:p>
          <a:p>
            <a:r>
              <a:rPr lang="en-US" altLang="en-US" sz="2800" spc="-150" dirty="0">
                <a:solidFill>
                  <a:schemeClr val="tx1">
                    <a:lumMod val="50000"/>
                    <a:lumOff val="50000"/>
                  </a:schemeClr>
                </a:solidFill>
                <a:latin typeface="Arial" charset="0"/>
                <a:ea typeface="Arial" charset="0"/>
                <a:cs typeface="Arial" charset="0"/>
              </a:rPr>
              <a:t>And we won’t rest until every one of us is valued, respected, and accepted.   </a:t>
            </a:r>
          </a:p>
        </p:txBody>
      </p:sp>
      <p:pic>
        <p:nvPicPr>
          <p:cNvPr id="30" name="Picture 2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6410" y="-232257"/>
            <a:ext cx="487730" cy="484844"/>
          </a:xfrm>
          <a:prstGeom prst="rect">
            <a:avLst/>
          </a:prstGeom>
        </p:spPr>
      </p:pic>
      <p:pic>
        <p:nvPicPr>
          <p:cNvPr id="31" name="Picture 30"/>
          <p:cNvPicPr>
            <a:picLocks noChangeAspect="1"/>
          </p:cNvPicPr>
          <p:nvPr/>
        </p:nvPicPr>
        <p:blipFill rotWithShape="1">
          <a:blip r:embed="rId3" cstate="screen">
            <a:extLst>
              <a:ext uri="{28A0092B-C50C-407E-A947-70E740481C1C}">
                <a14:useLocalDpi xmlns:a14="http://schemas.microsoft.com/office/drawing/2010/main"/>
              </a:ext>
            </a:extLst>
          </a:blip>
          <a:srcRect t="19252" r="34461"/>
          <a:stretch/>
        </p:blipFill>
        <p:spPr>
          <a:xfrm>
            <a:off x="8535914" y="-1"/>
            <a:ext cx="3656085" cy="4477872"/>
          </a:xfrm>
          <a:prstGeom prst="rect">
            <a:avLst/>
          </a:prstGeom>
        </p:spPr>
      </p:pic>
      <p:sp>
        <p:nvSpPr>
          <p:cNvPr id="4" name="Slide Number Placeholder 3"/>
          <p:cNvSpPr>
            <a:spLocks noGrp="1"/>
          </p:cNvSpPr>
          <p:nvPr>
            <p:ph type="sldNum" sz="quarter" idx="12"/>
          </p:nvPr>
        </p:nvSpPr>
        <p:spPr/>
        <p:txBody>
          <a:bodyPr/>
          <a:lstStyle/>
          <a:p>
            <a:fld id="{DBF582B0-241F-1F4B-AB5B-F72D8864BE98}" type="slidenum">
              <a:rPr lang="en-US" smtClean="0"/>
              <a:t>11</a:t>
            </a:fld>
            <a:r>
              <a:rPr lang="en-US" dirty="0"/>
              <a:t> |  PARTNERSHIP DISCUSSION</a:t>
            </a:r>
          </a:p>
        </p:txBody>
      </p:sp>
    </p:spTree>
    <p:extLst>
      <p:ext uri="{BB962C8B-B14F-4D97-AF65-F5344CB8AC3E}">
        <p14:creationId xmlns:p14="http://schemas.microsoft.com/office/powerpoint/2010/main" val="1899903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Our Promise to America</a:t>
            </a:r>
          </a:p>
        </p:txBody>
      </p:sp>
      <p:grpSp>
        <p:nvGrpSpPr>
          <p:cNvPr id="14" name="Group 13"/>
          <p:cNvGrpSpPr/>
          <p:nvPr/>
        </p:nvGrpSpPr>
        <p:grpSpPr>
          <a:xfrm>
            <a:off x="663190" y="1899139"/>
            <a:ext cx="3337130" cy="3337129"/>
            <a:chOff x="663190" y="1899139"/>
            <a:chExt cx="3337130" cy="3337129"/>
          </a:xfrm>
        </p:grpSpPr>
        <p:sp>
          <p:nvSpPr>
            <p:cNvPr id="4" name="Oval 3"/>
            <p:cNvSpPr/>
            <p:nvPr/>
          </p:nvSpPr>
          <p:spPr>
            <a:xfrm>
              <a:off x="663191" y="1899139"/>
              <a:ext cx="3337129" cy="33371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lvl="2" algn="ctr" defTabSz="457200" fontAlgn="base">
                <a:lnSpc>
                  <a:spcPct val="90000"/>
                </a:lnSpc>
                <a:spcAft>
                  <a:spcPts val="1800"/>
                </a:spcAft>
                <a:buClr>
                  <a:srgbClr val="FFA300"/>
                </a:buClr>
              </a:pPr>
              <a:endParaRPr lang="en-US" altLang="en-US" sz="2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b="-22800"/>
            <a:stretch/>
          </p:blipFill>
          <p:spPr>
            <a:xfrm>
              <a:off x="663191" y="1899139"/>
              <a:ext cx="3337129" cy="3337129"/>
            </a:xfrm>
            <a:prstGeom prst="ellipse">
              <a:avLst/>
            </a:prstGeom>
          </p:spPr>
        </p:pic>
        <p:sp>
          <p:nvSpPr>
            <p:cNvPr id="13" name="TextBox 12"/>
            <p:cNvSpPr txBox="1"/>
            <p:nvPr/>
          </p:nvSpPr>
          <p:spPr>
            <a:xfrm>
              <a:off x="663190" y="1899139"/>
              <a:ext cx="3337129" cy="3337129"/>
            </a:xfrm>
            <a:prstGeom prst="rect">
              <a:avLst/>
            </a:prstGeom>
            <a:noFill/>
          </p:spPr>
          <p:txBody>
            <a:bodyPr wrap="square" rtlCol="0" anchor="ctr" anchorCtr="0">
              <a:noAutofit/>
            </a:bodyPr>
            <a:lstStyle/>
            <a:p>
              <a:pPr marL="0" lvl="2" algn="ctr" defTabSz="457200" fontAlgn="base">
                <a:lnSpc>
                  <a:spcPct val="90000"/>
                </a:lnSpc>
                <a:spcAft>
                  <a:spcPts val="1800"/>
                </a:spcAft>
                <a:buClr>
                  <a:srgbClr val="FFA300"/>
                </a:buClr>
              </a:pPr>
              <a:r>
                <a:rPr lang="en-US" altLang="en-US" sz="2100" dirty="0">
                  <a:solidFill>
                    <a:srgbClr val="FFFFFF"/>
                  </a:solidFill>
                  <a:latin typeface="Arial" charset="0"/>
                  <a:ea typeface="Arial" charset="0"/>
                  <a:cs typeface="Arial" charset="0"/>
                </a:rPr>
                <a:t>We believe </a:t>
              </a:r>
              <a:br>
                <a:rPr lang="en-US" altLang="en-US" sz="2100" dirty="0">
                  <a:solidFill>
                    <a:srgbClr val="FFFFFF"/>
                  </a:solidFill>
                  <a:latin typeface="Arial" charset="0"/>
                  <a:ea typeface="Arial" charset="0"/>
                  <a:cs typeface="Arial" charset="0"/>
                </a:rPr>
              </a:br>
              <a:r>
                <a:rPr lang="en-US" altLang="en-US" sz="2100" dirty="0">
                  <a:solidFill>
                    <a:srgbClr val="FFFFFF"/>
                  </a:solidFill>
                  <a:latin typeface="Arial" charset="0"/>
                  <a:ea typeface="Arial" charset="0"/>
                  <a:cs typeface="Arial" charset="0"/>
                </a:rPr>
                <a:t>that every person should have EQUAL ACCESS to healthcare, education and employment –              and live a life of            their choosing.   </a:t>
              </a:r>
              <a:endParaRPr lang="en-US" altLang="en-US" sz="2100" b="1" dirty="0">
                <a:solidFill>
                  <a:srgbClr val="FFFFFF"/>
                </a:solidFill>
                <a:latin typeface="Arial" charset="0"/>
                <a:ea typeface="Arial" charset="0"/>
                <a:cs typeface="Arial" charset="0"/>
              </a:endParaRPr>
            </a:p>
          </p:txBody>
        </p:sp>
      </p:grpSp>
      <p:grpSp>
        <p:nvGrpSpPr>
          <p:cNvPr id="15" name="Group 14"/>
          <p:cNvGrpSpPr/>
          <p:nvPr/>
        </p:nvGrpSpPr>
        <p:grpSpPr>
          <a:xfrm>
            <a:off x="4430483" y="1899139"/>
            <a:ext cx="3337130" cy="3337129"/>
            <a:chOff x="663190" y="1899139"/>
            <a:chExt cx="3337130" cy="3337129"/>
          </a:xfrm>
        </p:grpSpPr>
        <p:sp>
          <p:nvSpPr>
            <p:cNvPr id="16" name="Oval 15"/>
            <p:cNvSpPr/>
            <p:nvPr/>
          </p:nvSpPr>
          <p:spPr>
            <a:xfrm>
              <a:off x="663191" y="1899139"/>
              <a:ext cx="3337129" cy="33371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lvl="2" algn="ctr" defTabSz="457200" fontAlgn="base">
                <a:lnSpc>
                  <a:spcPct val="90000"/>
                </a:lnSpc>
                <a:spcAft>
                  <a:spcPts val="1800"/>
                </a:spcAft>
                <a:buClr>
                  <a:srgbClr val="FFA300"/>
                </a:buClr>
              </a:pPr>
              <a:endParaRPr lang="en-US" altLang="en-US" sz="2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7" name="Picture 16"/>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b="-22800"/>
            <a:stretch/>
          </p:blipFill>
          <p:spPr>
            <a:xfrm>
              <a:off x="663191" y="1899139"/>
              <a:ext cx="3337129" cy="3337129"/>
            </a:xfrm>
            <a:prstGeom prst="ellipse">
              <a:avLst/>
            </a:prstGeom>
          </p:spPr>
        </p:pic>
        <p:sp>
          <p:nvSpPr>
            <p:cNvPr id="18" name="TextBox 17"/>
            <p:cNvSpPr txBox="1"/>
            <p:nvPr/>
          </p:nvSpPr>
          <p:spPr>
            <a:xfrm>
              <a:off x="663190" y="1899139"/>
              <a:ext cx="3337129" cy="3337129"/>
            </a:xfrm>
            <a:prstGeom prst="rect">
              <a:avLst/>
            </a:prstGeom>
            <a:noFill/>
          </p:spPr>
          <p:txBody>
            <a:bodyPr wrap="square" rtlCol="0" anchor="ctr" anchorCtr="0">
              <a:noAutofit/>
            </a:bodyPr>
            <a:lstStyle/>
            <a:p>
              <a:pPr marL="0" lvl="2" algn="ctr" defTabSz="457200" fontAlgn="base">
                <a:lnSpc>
                  <a:spcPct val="90000"/>
                </a:lnSpc>
                <a:spcAft>
                  <a:spcPts val="1800"/>
                </a:spcAft>
                <a:buClr>
                  <a:srgbClr val="FFA300"/>
                </a:buClr>
              </a:pPr>
              <a:r>
                <a:rPr lang="en-US" altLang="en-US" sz="2000" dirty="0">
                  <a:solidFill>
                    <a:srgbClr val="FFFFFF"/>
                  </a:solidFill>
                  <a:latin typeface="Arial" charset="0"/>
                  <a:ea typeface="Arial" charset="0"/>
                  <a:cs typeface="Arial" charset="0"/>
                </a:rPr>
                <a:t>Easterseals </a:t>
              </a:r>
              <a:br>
                <a:rPr lang="en-US" altLang="en-US" sz="2000" dirty="0">
                  <a:solidFill>
                    <a:srgbClr val="FFFFFF"/>
                  </a:solidFill>
                  <a:latin typeface="Arial" charset="0"/>
                  <a:ea typeface="Arial" charset="0"/>
                  <a:cs typeface="Arial" charset="0"/>
                </a:rPr>
              </a:br>
              <a:r>
                <a:rPr lang="en-US" altLang="en-US" sz="2000" dirty="0">
                  <a:solidFill>
                    <a:srgbClr val="FFFFFF"/>
                  </a:solidFill>
                  <a:latin typeface="Arial" charset="0"/>
                  <a:ea typeface="Arial" charset="0"/>
                  <a:cs typeface="Arial" charset="0"/>
                </a:rPr>
                <a:t>is there for </a:t>
              </a:r>
              <a:br>
                <a:rPr lang="en-US" altLang="en-US" sz="2000" dirty="0">
                  <a:solidFill>
                    <a:srgbClr val="FFFFFF"/>
                  </a:solidFill>
                  <a:latin typeface="Arial" charset="0"/>
                  <a:ea typeface="Arial" charset="0"/>
                  <a:cs typeface="Arial" charset="0"/>
                </a:rPr>
              </a:br>
              <a:r>
                <a:rPr lang="en-US" altLang="en-US" sz="2000" b="1" dirty="0">
                  <a:solidFill>
                    <a:srgbClr val="FFFFFF"/>
                  </a:solidFill>
                  <a:latin typeface="Arial" charset="0"/>
                  <a:ea typeface="Arial" charset="0"/>
                  <a:cs typeface="Arial" charset="0"/>
                </a:rPr>
                <a:t>CHILDREN, </a:t>
              </a:r>
              <a:br>
                <a:rPr lang="en-US" altLang="en-US" sz="2000" b="1" dirty="0">
                  <a:solidFill>
                    <a:srgbClr val="FFFFFF"/>
                  </a:solidFill>
                  <a:latin typeface="Arial" charset="0"/>
                  <a:ea typeface="Arial" charset="0"/>
                  <a:cs typeface="Arial" charset="0"/>
                </a:rPr>
              </a:br>
              <a:r>
                <a:rPr lang="en-US" altLang="en-US" sz="2000" b="1" dirty="0">
                  <a:solidFill>
                    <a:srgbClr val="FFFFFF"/>
                  </a:solidFill>
                  <a:latin typeface="Arial" charset="0"/>
                  <a:ea typeface="Arial" charset="0"/>
                  <a:cs typeface="Arial" charset="0"/>
                </a:rPr>
                <a:t>ADULTS, SENIORS, CAREGIVERS, VETERANS –                 </a:t>
              </a:r>
              <a:r>
                <a:rPr lang="en-US" altLang="en-US" sz="2000" dirty="0">
                  <a:solidFill>
                    <a:srgbClr val="FFFFFF"/>
                  </a:solidFill>
                  <a:latin typeface="Arial" charset="0"/>
                  <a:ea typeface="Arial" charset="0"/>
                  <a:cs typeface="Arial" charset="0"/>
                </a:rPr>
                <a:t>and their families.</a:t>
              </a:r>
            </a:p>
          </p:txBody>
        </p:sp>
      </p:grpSp>
      <p:grpSp>
        <p:nvGrpSpPr>
          <p:cNvPr id="19" name="Group 18"/>
          <p:cNvGrpSpPr/>
          <p:nvPr/>
        </p:nvGrpSpPr>
        <p:grpSpPr>
          <a:xfrm>
            <a:off x="8198277" y="1899139"/>
            <a:ext cx="3337130" cy="3337129"/>
            <a:chOff x="663190" y="1899139"/>
            <a:chExt cx="3337130" cy="3337129"/>
          </a:xfrm>
        </p:grpSpPr>
        <p:sp>
          <p:nvSpPr>
            <p:cNvPr id="20" name="Oval 19"/>
            <p:cNvSpPr/>
            <p:nvPr/>
          </p:nvSpPr>
          <p:spPr>
            <a:xfrm>
              <a:off x="663191" y="1899139"/>
              <a:ext cx="3337129" cy="33371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lvl="2" algn="ctr" defTabSz="457200" fontAlgn="base">
                <a:lnSpc>
                  <a:spcPct val="90000"/>
                </a:lnSpc>
                <a:spcAft>
                  <a:spcPts val="1800"/>
                </a:spcAft>
                <a:buClr>
                  <a:srgbClr val="FFA300"/>
                </a:buClr>
              </a:pPr>
              <a:endParaRPr lang="en-US" altLang="en-US" sz="2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1" name="Picture 20"/>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b="-22800"/>
            <a:stretch/>
          </p:blipFill>
          <p:spPr>
            <a:xfrm>
              <a:off x="663191" y="1899139"/>
              <a:ext cx="3337129" cy="3337129"/>
            </a:xfrm>
            <a:prstGeom prst="ellipse">
              <a:avLst/>
            </a:prstGeom>
          </p:spPr>
        </p:pic>
        <p:sp>
          <p:nvSpPr>
            <p:cNvPr id="22" name="TextBox 21"/>
            <p:cNvSpPr txBox="1"/>
            <p:nvPr/>
          </p:nvSpPr>
          <p:spPr>
            <a:xfrm>
              <a:off x="663190" y="1899139"/>
              <a:ext cx="3337129" cy="3337129"/>
            </a:xfrm>
            <a:prstGeom prst="rect">
              <a:avLst/>
            </a:prstGeom>
            <a:noFill/>
          </p:spPr>
          <p:txBody>
            <a:bodyPr wrap="square" rtlCol="0" anchor="ctr" anchorCtr="0">
              <a:noAutofit/>
            </a:bodyPr>
            <a:lstStyle/>
            <a:p>
              <a:pPr marL="0" lvl="2" algn="ctr" defTabSz="457200" fontAlgn="base">
                <a:lnSpc>
                  <a:spcPct val="90000"/>
                </a:lnSpc>
                <a:spcAft>
                  <a:spcPts val="1800"/>
                </a:spcAft>
                <a:buClr>
                  <a:srgbClr val="FFA300"/>
                </a:buClr>
              </a:pPr>
              <a:r>
                <a:rPr lang="en-US" altLang="en-US" sz="2200" dirty="0">
                  <a:solidFill>
                    <a:srgbClr val="FFFFFF"/>
                  </a:solidFill>
                  <a:latin typeface="Arial" charset="0"/>
                  <a:ea typeface="Arial" charset="0"/>
                  <a:cs typeface="Arial" charset="0"/>
                </a:rPr>
                <a:t>We are in </a:t>
              </a:r>
              <a:br>
                <a:rPr lang="en-US" altLang="en-US" sz="2200" dirty="0">
                  <a:solidFill>
                    <a:srgbClr val="FFFFFF"/>
                  </a:solidFill>
                  <a:latin typeface="Arial" charset="0"/>
                  <a:ea typeface="Arial" charset="0"/>
                  <a:cs typeface="Arial" charset="0"/>
                </a:rPr>
              </a:br>
              <a:r>
                <a:rPr lang="en-US" altLang="en-US" sz="2200" b="1" dirty="0">
                  <a:solidFill>
                    <a:srgbClr val="FFFFFF"/>
                  </a:solidFill>
                  <a:latin typeface="Arial" charset="0"/>
                  <a:ea typeface="Arial" charset="0"/>
                  <a:cs typeface="Arial" charset="0"/>
                </a:rPr>
                <a:t>THOUSANDS OF COMMUNITIES </a:t>
              </a:r>
              <a:br>
                <a:rPr lang="en-US" altLang="en-US" sz="2200" dirty="0">
                  <a:solidFill>
                    <a:srgbClr val="FFFFFF"/>
                  </a:solidFill>
                  <a:latin typeface="Arial" charset="0"/>
                  <a:ea typeface="Arial" charset="0"/>
                  <a:cs typeface="Arial" charset="0"/>
                </a:rPr>
              </a:br>
              <a:r>
                <a:rPr lang="en-US" altLang="en-US" sz="2200" dirty="0">
                  <a:solidFill>
                    <a:srgbClr val="FFFFFF"/>
                  </a:solidFill>
                  <a:latin typeface="Arial" charset="0"/>
                  <a:ea typeface="Arial" charset="0"/>
                  <a:cs typeface="Arial" charset="0"/>
                </a:rPr>
                <a:t>across the country, providing personalized services through home and community-based services. </a:t>
              </a:r>
            </a:p>
          </p:txBody>
        </p:sp>
      </p:grpSp>
      <p:sp>
        <p:nvSpPr>
          <p:cNvPr id="23" name="Cross 22"/>
          <p:cNvSpPr/>
          <p:nvPr/>
        </p:nvSpPr>
        <p:spPr>
          <a:xfrm>
            <a:off x="4159176" y="3477267"/>
            <a:ext cx="180871" cy="180871"/>
          </a:xfrm>
          <a:prstGeom prst="plus">
            <a:avLst>
              <a:gd name="adj" fmla="val 3642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ross 23"/>
          <p:cNvSpPr/>
          <p:nvPr/>
        </p:nvSpPr>
        <p:spPr>
          <a:xfrm>
            <a:off x="7926970" y="3477267"/>
            <a:ext cx="180871" cy="180871"/>
          </a:xfrm>
          <a:prstGeom prst="plus">
            <a:avLst>
              <a:gd name="adj" fmla="val 3642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26"/>
          <p:cNvSpPr>
            <a:spLocks noGrp="1"/>
          </p:cNvSpPr>
          <p:nvPr>
            <p:ph type="sldNum" sz="quarter" idx="12"/>
          </p:nvPr>
        </p:nvSpPr>
        <p:spPr/>
        <p:txBody>
          <a:bodyPr/>
          <a:lstStyle/>
          <a:p>
            <a:fld id="{DBF582B0-241F-1F4B-AB5B-F72D8864BE98}" type="slidenum">
              <a:rPr lang="en-US" smtClean="0"/>
              <a:t>12</a:t>
            </a:fld>
            <a:r>
              <a:rPr lang="en-US" dirty="0"/>
              <a:t> |  PARTNERSHIP DISCUSSION</a:t>
            </a:r>
          </a:p>
        </p:txBody>
      </p:sp>
    </p:spTree>
    <p:extLst>
      <p:ext uri="{BB962C8B-B14F-4D97-AF65-F5344CB8AC3E}">
        <p14:creationId xmlns:p14="http://schemas.microsoft.com/office/powerpoint/2010/main" val="3542074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Our Societal Impact</a:t>
            </a:r>
            <a:endParaRPr lang="en-US" dirty="0"/>
          </a:p>
        </p:txBody>
      </p:sp>
      <p:grpSp>
        <p:nvGrpSpPr>
          <p:cNvPr id="9" name="Group 8"/>
          <p:cNvGrpSpPr/>
          <p:nvPr/>
        </p:nvGrpSpPr>
        <p:grpSpPr>
          <a:xfrm>
            <a:off x="4418176" y="1952924"/>
            <a:ext cx="3374170" cy="3337129"/>
            <a:chOff x="626150" y="1899139"/>
            <a:chExt cx="3374170" cy="3337129"/>
          </a:xfrm>
        </p:grpSpPr>
        <p:sp>
          <p:nvSpPr>
            <p:cNvPr id="10" name="Oval 9"/>
            <p:cNvSpPr/>
            <p:nvPr/>
          </p:nvSpPr>
          <p:spPr>
            <a:xfrm>
              <a:off x="663191" y="1899139"/>
              <a:ext cx="3337129" cy="33371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lvl="2" algn="ctr" defTabSz="457200" fontAlgn="base">
                <a:lnSpc>
                  <a:spcPct val="90000"/>
                </a:lnSpc>
                <a:spcAft>
                  <a:spcPts val="1800"/>
                </a:spcAft>
                <a:buClr>
                  <a:srgbClr val="FFA300"/>
                </a:buClr>
              </a:pPr>
              <a:endParaRPr lang="en-US" altLang="en-US" sz="2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b="-22800"/>
            <a:stretch/>
          </p:blipFill>
          <p:spPr>
            <a:xfrm>
              <a:off x="663190" y="1899139"/>
              <a:ext cx="3337129" cy="3337129"/>
            </a:xfrm>
            <a:prstGeom prst="ellipse">
              <a:avLst/>
            </a:prstGeom>
          </p:spPr>
        </p:pic>
        <p:sp>
          <p:nvSpPr>
            <p:cNvPr id="12" name="TextBox 11"/>
            <p:cNvSpPr txBox="1"/>
            <p:nvPr/>
          </p:nvSpPr>
          <p:spPr>
            <a:xfrm>
              <a:off x="626150" y="1899139"/>
              <a:ext cx="3337129" cy="3337129"/>
            </a:xfrm>
            <a:prstGeom prst="rect">
              <a:avLst/>
            </a:prstGeom>
            <a:noFill/>
          </p:spPr>
          <p:txBody>
            <a:bodyPr wrap="square" rtlCol="0" anchor="ctr" anchorCtr="0">
              <a:noAutofit/>
            </a:bodyPr>
            <a:lstStyle/>
            <a:p>
              <a:pPr marL="0" lvl="2" algn="ctr" defTabSz="457200" fontAlgn="base">
                <a:buClr>
                  <a:srgbClr val="FFA300"/>
                </a:buClr>
              </a:pPr>
              <a:r>
                <a:rPr lang="en-US" altLang="en-US" sz="2200" dirty="0">
                  <a:solidFill>
                    <a:schemeClr val="bg1"/>
                  </a:solidFill>
                  <a:latin typeface="Arial" charset="0"/>
                  <a:ea typeface="Arial" charset="0"/>
                  <a:cs typeface="Arial" charset="0"/>
                </a:rPr>
                <a:t> </a:t>
              </a:r>
              <a:r>
                <a:rPr lang="en-US" altLang="en-US" sz="2000" dirty="0">
                  <a:solidFill>
                    <a:schemeClr val="bg1"/>
                  </a:solidFill>
                  <a:latin typeface="Arial" charset="0"/>
                  <a:ea typeface="Arial" charset="0"/>
                  <a:cs typeface="Arial" charset="0"/>
                </a:rPr>
                <a:t>   Our services impact    the lives of individuals throughout the lifespan –  </a:t>
              </a:r>
            </a:p>
            <a:p>
              <a:pPr marL="0" lvl="2" algn="ctr" defTabSz="457200" fontAlgn="base">
                <a:buClr>
                  <a:srgbClr val="FFA300"/>
                </a:buClr>
              </a:pPr>
              <a:r>
                <a:rPr lang="en-US" altLang="en-US" sz="2000" dirty="0">
                  <a:solidFill>
                    <a:schemeClr val="bg1"/>
                  </a:solidFill>
                  <a:latin typeface="Arial" charset="0"/>
                  <a:ea typeface="Arial" charset="0"/>
                  <a:cs typeface="Arial" charset="0"/>
                </a:rPr>
                <a:t>and the lives of              their families, </a:t>
              </a:r>
            </a:p>
            <a:p>
              <a:pPr marL="0" lvl="2" algn="ctr" defTabSz="457200" fontAlgn="base">
                <a:buClr>
                  <a:srgbClr val="FFA300"/>
                </a:buClr>
              </a:pPr>
              <a:r>
                <a:rPr lang="en-US" altLang="en-US" sz="2000" dirty="0">
                  <a:solidFill>
                    <a:schemeClr val="bg1"/>
                  </a:solidFill>
                  <a:latin typeface="Arial" charset="0"/>
                  <a:ea typeface="Arial" charset="0"/>
                  <a:cs typeface="Arial" charset="0"/>
                </a:rPr>
                <a:t>their communities and </a:t>
              </a:r>
            </a:p>
            <a:p>
              <a:pPr marL="0" lvl="2" algn="ctr" defTabSz="457200" fontAlgn="base">
                <a:buClr>
                  <a:srgbClr val="FFA300"/>
                </a:buClr>
              </a:pPr>
              <a:r>
                <a:rPr lang="en-US" altLang="en-US" sz="2000" dirty="0">
                  <a:solidFill>
                    <a:schemeClr val="bg1"/>
                  </a:solidFill>
                  <a:latin typeface="Arial" charset="0"/>
                  <a:ea typeface="Arial" charset="0"/>
                  <a:cs typeface="Arial" charset="0"/>
                </a:rPr>
                <a:t>society at large.         </a:t>
              </a:r>
            </a:p>
          </p:txBody>
        </p:sp>
      </p:grpSp>
      <p:grpSp>
        <p:nvGrpSpPr>
          <p:cNvPr id="5" name="Group 4"/>
          <p:cNvGrpSpPr/>
          <p:nvPr/>
        </p:nvGrpSpPr>
        <p:grpSpPr>
          <a:xfrm>
            <a:off x="579298" y="1952926"/>
            <a:ext cx="3355649" cy="3337130"/>
            <a:chOff x="663191" y="1899138"/>
            <a:chExt cx="3355649" cy="3337130"/>
          </a:xfrm>
        </p:grpSpPr>
        <p:sp>
          <p:nvSpPr>
            <p:cNvPr id="6" name="Oval 5"/>
            <p:cNvSpPr/>
            <p:nvPr/>
          </p:nvSpPr>
          <p:spPr>
            <a:xfrm>
              <a:off x="663191" y="1899139"/>
              <a:ext cx="3337129" cy="3337129"/>
            </a:xfrm>
            <a:prstGeom prst="ellipse">
              <a:avLst/>
            </a:pr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lvl="2" algn="ctr" defTabSz="457200" fontAlgn="base">
                <a:lnSpc>
                  <a:spcPct val="90000"/>
                </a:lnSpc>
                <a:spcAft>
                  <a:spcPts val="1800"/>
                </a:spcAft>
                <a:buClr>
                  <a:srgbClr val="FFA300"/>
                </a:buClr>
              </a:pPr>
              <a:endParaRPr lang="en-US" altLang="en-US" sz="2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b="-22800"/>
            <a:stretch/>
          </p:blipFill>
          <p:spPr>
            <a:xfrm>
              <a:off x="681711" y="1899139"/>
              <a:ext cx="3337129" cy="3337129"/>
            </a:xfrm>
            <a:prstGeom prst="ellipse">
              <a:avLst/>
            </a:prstGeom>
          </p:spPr>
        </p:pic>
        <p:sp>
          <p:nvSpPr>
            <p:cNvPr id="8" name="TextBox 7"/>
            <p:cNvSpPr txBox="1"/>
            <p:nvPr/>
          </p:nvSpPr>
          <p:spPr>
            <a:xfrm>
              <a:off x="681711" y="1899138"/>
              <a:ext cx="3337129" cy="3337129"/>
            </a:xfrm>
            <a:prstGeom prst="rect">
              <a:avLst/>
            </a:prstGeom>
            <a:noFill/>
          </p:spPr>
          <p:txBody>
            <a:bodyPr wrap="square" rtlCol="0" anchor="ctr" anchorCtr="0">
              <a:noAutofit/>
            </a:bodyPr>
            <a:lstStyle/>
            <a:p>
              <a:pPr marL="0" lvl="2" algn="ctr" defTabSz="457200" fontAlgn="base">
                <a:lnSpc>
                  <a:spcPct val="90000"/>
                </a:lnSpc>
                <a:spcAft>
                  <a:spcPts val="1800"/>
                </a:spcAft>
                <a:buClr>
                  <a:srgbClr val="FFA300"/>
                </a:buClr>
              </a:pPr>
              <a:r>
                <a:rPr lang="en-US" altLang="en-US" sz="2000" dirty="0">
                  <a:solidFill>
                    <a:srgbClr val="FFFFFF"/>
                  </a:solidFill>
                  <a:latin typeface="Arial" charset="0"/>
                  <a:ea typeface="Arial" charset="0"/>
                  <a:cs typeface="Arial" charset="0"/>
                </a:rPr>
                <a:t>We help people of all abilities realize their potential, strengthening families and communities nationwide.</a:t>
              </a:r>
            </a:p>
          </p:txBody>
        </p:sp>
      </p:grpSp>
      <p:grpSp>
        <p:nvGrpSpPr>
          <p:cNvPr id="13" name="Group 12"/>
          <p:cNvGrpSpPr/>
          <p:nvPr/>
        </p:nvGrpSpPr>
        <p:grpSpPr>
          <a:xfrm>
            <a:off x="8275575" y="1952925"/>
            <a:ext cx="3337130" cy="3337129"/>
            <a:chOff x="663190" y="1899139"/>
            <a:chExt cx="3337130" cy="3337129"/>
          </a:xfrm>
        </p:grpSpPr>
        <p:sp>
          <p:nvSpPr>
            <p:cNvPr id="14" name="Oval 13"/>
            <p:cNvSpPr/>
            <p:nvPr/>
          </p:nvSpPr>
          <p:spPr>
            <a:xfrm>
              <a:off x="663191" y="1899139"/>
              <a:ext cx="3337129" cy="3337129"/>
            </a:xfrm>
            <a:prstGeom prst="ellipse">
              <a:avLst/>
            </a:prstGeom>
            <a:solidFill>
              <a:srgbClr val="99CC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lvl="2" algn="ctr" defTabSz="457200" fontAlgn="base">
                <a:lnSpc>
                  <a:spcPct val="90000"/>
                </a:lnSpc>
                <a:spcAft>
                  <a:spcPts val="1800"/>
                </a:spcAft>
                <a:buClr>
                  <a:srgbClr val="FFA300"/>
                </a:buClr>
              </a:pPr>
              <a:endParaRPr lang="en-US" altLang="en-US" sz="2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5" name="Picture 14"/>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b="-22800"/>
            <a:stretch/>
          </p:blipFill>
          <p:spPr>
            <a:xfrm>
              <a:off x="663190" y="1899139"/>
              <a:ext cx="3337129" cy="3337129"/>
            </a:xfrm>
            <a:prstGeom prst="ellipse">
              <a:avLst/>
            </a:prstGeom>
          </p:spPr>
        </p:pic>
        <p:sp>
          <p:nvSpPr>
            <p:cNvPr id="16" name="TextBox 15"/>
            <p:cNvSpPr txBox="1"/>
            <p:nvPr/>
          </p:nvSpPr>
          <p:spPr>
            <a:xfrm>
              <a:off x="957287" y="1899139"/>
              <a:ext cx="2755541" cy="3337129"/>
            </a:xfrm>
            <a:prstGeom prst="rect">
              <a:avLst/>
            </a:prstGeom>
            <a:noFill/>
          </p:spPr>
          <p:txBody>
            <a:bodyPr wrap="square" rtlCol="0" anchor="ctr" anchorCtr="0">
              <a:noAutofit/>
            </a:bodyPr>
            <a:lstStyle/>
            <a:p>
              <a:pPr marL="0" lvl="2" algn="ctr" defTabSz="457200" fontAlgn="base">
                <a:lnSpc>
                  <a:spcPct val="90000"/>
                </a:lnSpc>
                <a:spcAft>
                  <a:spcPts val="1800"/>
                </a:spcAft>
                <a:buClr>
                  <a:srgbClr val="FFA300"/>
                </a:buClr>
              </a:pPr>
              <a:r>
                <a:rPr lang="en-US" altLang="en-US" sz="2000" dirty="0">
                  <a:solidFill>
                    <a:srgbClr val="FFFFFF"/>
                  </a:solidFill>
                  <a:latin typeface="Arial" charset="0"/>
                  <a:ea typeface="Arial" charset="0"/>
                  <a:cs typeface="Arial" charset="0"/>
                </a:rPr>
                <a:t>A commitment to people with disabilities promises loyalty that can activate the $22B+ in buying power of consumers with disabilities and their families</a:t>
              </a:r>
              <a:r>
                <a:rPr lang="en-US" altLang="en-US" sz="2200" dirty="0">
                  <a:solidFill>
                    <a:srgbClr val="FFFFFF"/>
                  </a:solidFill>
                  <a:latin typeface="Arial" charset="0"/>
                  <a:ea typeface="Arial" charset="0"/>
                  <a:cs typeface="Arial" charset="0"/>
                </a:rPr>
                <a:t>.</a:t>
              </a:r>
            </a:p>
          </p:txBody>
        </p:sp>
      </p:grpSp>
      <p:sp>
        <p:nvSpPr>
          <p:cNvPr id="19" name="Slide Number Placeholder 18"/>
          <p:cNvSpPr>
            <a:spLocks noGrp="1"/>
          </p:cNvSpPr>
          <p:nvPr>
            <p:ph type="sldNum" sz="quarter" idx="12"/>
          </p:nvPr>
        </p:nvSpPr>
        <p:spPr/>
        <p:txBody>
          <a:bodyPr/>
          <a:lstStyle/>
          <a:p>
            <a:fld id="{DBF582B0-241F-1F4B-AB5B-F72D8864BE98}" type="slidenum">
              <a:rPr lang="en-US" smtClean="0"/>
              <a:t>13</a:t>
            </a:fld>
            <a:r>
              <a:rPr lang="en-US" dirty="0"/>
              <a:t> |  PARTNERSHIP DISCUSSION</a:t>
            </a:r>
          </a:p>
        </p:txBody>
      </p:sp>
    </p:spTree>
    <p:extLst>
      <p:ext uri="{BB962C8B-B14F-4D97-AF65-F5344CB8AC3E}">
        <p14:creationId xmlns:p14="http://schemas.microsoft.com/office/powerpoint/2010/main" val="1895238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iStock-671260342_super.jpg"/>
          <p:cNvPicPr>
            <a:picLocks noChangeAspect="1"/>
          </p:cNvPicPr>
          <p:nvPr/>
        </p:nvPicPr>
        <p:blipFill rotWithShape="1">
          <a:blip r:embed="rId2" cstate="screen">
            <a:extLst>
              <a:ext uri="{28A0092B-C50C-407E-A947-70E740481C1C}">
                <a14:useLocalDpi xmlns:a14="http://schemas.microsoft.com/office/drawing/2010/main"/>
              </a:ext>
            </a:extLst>
          </a:blip>
          <a:srcRect r="-1760"/>
          <a:stretch/>
        </p:blipFill>
        <p:spPr>
          <a:xfrm>
            <a:off x="-22297" y="0"/>
            <a:ext cx="12535649" cy="6858004"/>
          </a:xfrm>
          <a:prstGeom prst="rect">
            <a:avLst/>
          </a:prstGeom>
        </p:spPr>
      </p:pic>
      <p:sp>
        <p:nvSpPr>
          <p:cNvPr id="8" name="Rectangle 7"/>
          <p:cNvSpPr/>
          <p:nvPr/>
        </p:nvSpPr>
        <p:spPr>
          <a:xfrm rot="5400000">
            <a:off x="-356350" y="356349"/>
            <a:ext cx="6857999" cy="6145310"/>
          </a:xfrm>
          <a:prstGeom prst="rect">
            <a:avLst/>
          </a:prstGeom>
          <a:gradFill>
            <a:gsLst>
              <a:gs pos="0">
                <a:schemeClr val="tx1">
                  <a:alpha val="6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solidFill>
                  <a:schemeClr val="bg1"/>
                </a:solidFill>
              </a:rPr>
              <a:t>Scorecard</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
        <p:nvSpPr>
          <p:cNvPr id="12" name="Rectangle 11"/>
          <p:cNvSpPr/>
          <p:nvPr/>
        </p:nvSpPr>
        <p:spPr>
          <a:xfrm>
            <a:off x="0" y="4975412"/>
            <a:ext cx="12192000" cy="1882589"/>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grpSp>
        <p:nvGrpSpPr>
          <p:cNvPr id="16" name="Group 15"/>
          <p:cNvGrpSpPr/>
          <p:nvPr/>
        </p:nvGrpSpPr>
        <p:grpSpPr>
          <a:xfrm>
            <a:off x="3371002" y="2265745"/>
            <a:ext cx="2627481" cy="2661311"/>
            <a:chOff x="663191" y="1899134"/>
            <a:chExt cx="3355649" cy="3398853"/>
          </a:xfrm>
        </p:grpSpPr>
        <p:sp>
          <p:nvSpPr>
            <p:cNvPr id="17" name="Oval 16"/>
            <p:cNvSpPr/>
            <p:nvPr/>
          </p:nvSpPr>
          <p:spPr>
            <a:xfrm>
              <a:off x="663191" y="1899139"/>
              <a:ext cx="3337129" cy="3337129"/>
            </a:xfrm>
            <a:prstGeom prst="ellipse">
              <a:avLst/>
            </a:prstGeom>
            <a:solidFill>
              <a:srgbClr val="99CC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lvl="2" algn="ctr" defTabSz="457200" fontAlgn="base">
                <a:lnSpc>
                  <a:spcPct val="90000"/>
                </a:lnSpc>
                <a:spcAft>
                  <a:spcPts val="1800"/>
                </a:spcAft>
                <a:buClr>
                  <a:srgbClr val="FFA300"/>
                </a:buClr>
              </a:pPr>
              <a:endParaRPr lang="en-US" altLang="en-US" sz="2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8" name="Picture 17"/>
            <p:cNvPicPr>
              <a:picLocks noChangeAspect="1"/>
            </p:cNvPicPr>
            <p:nvPr/>
          </p:nvPicPr>
          <p:blipFill rotWithShape="1">
            <a:blip r:embed="rId5" cstate="screen">
              <a:alphaModFix amt="13000"/>
              <a:extLst>
                <a:ext uri="{28A0092B-C50C-407E-A947-70E740481C1C}">
                  <a14:useLocalDpi xmlns:a14="http://schemas.microsoft.com/office/drawing/2010/main"/>
                </a:ext>
              </a:extLst>
            </a:blip>
            <a:srcRect b="-22800"/>
            <a:stretch/>
          </p:blipFill>
          <p:spPr>
            <a:xfrm>
              <a:off x="681711" y="1899134"/>
              <a:ext cx="3337129" cy="3337129"/>
            </a:xfrm>
            <a:prstGeom prst="ellipse">
              <a:avLst/>
            </a:prstGeom>
          </p:spPr>
        </p:pic>
        <p:sp>
          <p:nvSpPr>
            <p:cNvPr id="19" name="TextBox 18"/>
            <p:cNvSpPr txBox="1"/>
            <p:nvPr/>
          </p:nvSpPr>
          <p:spPr>
            <a:xfrm>
              <a:off x="681710" y="1960857"/>
              <a:ext cx="3337130" cy="3337130"/>
            </a:xfrm>
            <a:prstGeom prst="rect">
              <a:avLst/>
            </a:prstGeom>
            <a:noFill/>
          </p:spPr>
          <p:txBody>
            <a:bodyPr wrap="square" rtlCol="0" anchor="ctr" anchorCtr="0">
              <a:noAutofit/>
            </a:bodyPr>
            <a:lstStyle/>
            <a:p>
              <a:pPr marL="0" lvl="2" algn="ctr" defTabSz="457200" fontAlgn="base">
                <a:lnSpc>
                  <a:spcPct val="90000"/>
                </a:lnSpc>
                <a:spcAft>
                  <a:spcPts val="1800"/>
                </a:spcAft>
                <a:buClr>
                  <a:srgbClr val="FFA300"/>
                </a:buClr>
              </a:pPr>
              <a:r>
                <a:rPr lang="en-US" altLang="en-US" sz="2200" dirty="0">
                  <a:solidFill>
                    <a:srgbClr val="FFFFFF"/>
                  </a:solidFill>
                  <a:latin typeface="Arial" charset="0"/>
                  <a:ea typeface="Arial" charset="0"/>
                  <a:cs typeface="Arial" charset="0"/>
                </a:rPr>
                <a:t> </a:t>
              </a:r>
              <a:r>
                <a:rPr lang="en-US" altLang="en-US" dirty="0">
                  <a:solidFill>
                    <a:srgbClr val="FFFFFF"/>
                  </a:solidFill>
                  <a:latin typeface="Arial" charset="0"/>
                  <a:ea typeface="Arial" charset="0"/>
                  <a:cs typeface="Arial" charset="0"/>
                </a:rPr>
                <a:t>Delivering services and supports to children and adults with disabilities, families, and communities</a:t>
              </a:r>
              <a:br>
                <a:rPr lang="en-US" altLang="en-US" dirty="0">
                  <a:solidFill>
                    <a:srgbClr val="FFFFFF"/>
                  </a:solidFill>
                  <a:latin typeface="Arial" charset="0"/>
                  <a:ea typeface="Arial" charset="0"/>
                  <a:cs typeface="Arial" charset="0"/>
                </a:rPr>
              </a:br>
              <a:r>
                <a:rPr lang="en-US" altLang="en-US" dirty="0">
                  <a:solidFill>
                    <a:srgbClr val="FFFFFF"/>
                  </a:solidFill>
                  <a:latin typeface="Arial" charset="0"/>
                  <a:ea typeface="Arial" charset="0"/>
                  <a:cs typeface="Arial" charset="0"/>
                </a:rPr>
                <a:t>for more than            100 years</a:t>
              </a:r>
            </a:p>
          </p:txBody>
        </p:sp>
      </p:grpSp>
      <p:grpSp>
        <p:nvGrpSpPr>
          <p:cNvPr id="24" name="Group 23"/>
          <p:cNvGrpSpPr/>
          <p:nvPr/>
        </p:nvGrpSpPr>
        <p:grpSpPr>
          <a:xfrm>
            <a:off x="6789177" y="2265720"/>
            <a:ext cx="2641982" cy="2709662"/>
            <a:chOff x="644671" y="1899121"/>
            <a:chExt cx="3374169" cy="3460605"/>
          </a:xfrm>
        </p:grpSpPr>
        <p:sp>
          <p:nvSpPr>
            <p:cNvPr id="25" name="Oval 24"/>
            <p:cNvSpPr/>
            <p:nvPr/>
          </p:nvSpPr>
          <p:spPr>
            <a:xfrm>
              <a:off x="663191" y="1899139"/>
              <a:ext cx="3337129" cy="3337129"/>
            </a:xfrm>
            <a:prstGeom prst="ellipse">
              <a:avLst/>
            </a:prstGeom>
            <a:solidFill>
              <a:srgbClr val="99CC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lvl="2" algn="ctr" defTabSz="457200" fontAlgn="base">
                <a:lnSpc>
                  <a:spcPct val="90000"/>
                </a:lnSpc>
                <a:spcAft>
                  <a:spcPts val="1800"/>
                </a:spcAft>
                <a:buClr>
                  <a:srgbClr val="FFA300"/>
                </a:buClr>
              </a:pPr>
              <a:endParaRPr lang="en-US" altLang="en-US" sz="2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6" name="Picture 25"/>
            <p:cNvPicPr>
              <a:picLocks noChangeAspect="1"/>
            </p:cNvPicPr>
            <p:nvPr/>
          </p:nvPicPr>
          <p:blipFill rotWithShape="1">
            <a:blip r:embed="rId5" cstate="screen">
              <a:alphaModFix amt="13000"/>
              <a:extLst>
                <a:ext uri="{28A0092B-C50C-407E-A947-70E740481C1C}">
                  <a14:useLocalDpi xmlns:a14="http://schemas.microsoft.com/office/drawing/2010/main"/>
                </a:ext>
              </a:extLst>
            </a:blip>
            <a:srcRect b="-22800"/>
            <a:stretch/>
          </p:blipFill>
          <p:spPr>
            <a:xfrm>
              <a:off x="681711" y="1899121"/>
              <a:ext cx="3337129" cy="3337129"/>
            </a:xfrm>
            <a:prstGeom prst="ellipse">
              <a:avLst/>
            </a:prstGeom>
          </p:spPr>
        </p:pic>
        <p:sp>
          <p:nvSpPr>
            <p:cNvPr id="27" name="TextBox 26"/>
            <p:cNvSpPr txBox="1"/>
            <p:nvPr/>
          </p:nvSpPr>
          <p:spPr>
            <a:xfrm>
              <a:off x="644671" y="2022597"/>
              <a:ext cx="3337129" cy="3337129"/>
            </a:xfrm>
            <a:prstGeom prst="rect">
              <a:avLst/>
            </a:prstGeom>
            <a:noFill/>
          </p:spPr>
          <p:txBody>
            <a:bodyPr wrap="square" rtlCol="0" anchor="ctr" anchorCtr="0">
              <a:noAutofit/>
            </a:bodyPr>
            <a:lstStyle/>
            <a:p>
              <a:pPr marL="0" lvl="2" algn="ctr" defTabSz="457200" fontAlgn="base">
                <a:lnSpc>
                  <a:spcPct val="90000"/>
                </a:lnSpc>
                <a:spcAft>
                  <a:spcPts val="1800"/>
                </a:spcAft>
                <a:buClr>
                  <a:srgbClr val="FFA300"/>
                </a:buClr>
              </a:pPr>
              <a:r>
                <a:rPr lang="en-US" altLang="en-US" dirty="0">
                  <a:solidFill>
                    <a:srgbClr val="FFFFFF"/>
                  </a:solidFill>
                  <a:latin typeface="Arial" charset="0"/>
                  <a:ea typeface="Arial" charset="0"/>
                  <a:cs typeface="Arial" charset="0"/>
                </a:rPr>
                <a:t>Advancing             public policy and advocacy to positively shape perceptions – and to address the urgent and evolving needs of people living with disabilities       today. </a:t>
              </a:r>
            </a:p>
          </p:txBody>
        </p:sp>
      </p:grpSp>
      <p:sp>
        <p:nvSpPr>
          <p:cNvPr id="28" name="Slide Number Placeholder 27"/>
          <p:cNvSpPr>
            <a:spLocks noGrp="1"/>
          </p:cNvSpPr>
          <p:nvPr>
            <p:ph type="sldNum" sz="quarter" idx="12"/>
          </p:nvPr>
        </p:nvSpPr>
        <p:spPr/>
        <p:txBody>
          <a:bodyPr/>
          <a:lstStyle/>
          <a:p>
            <a:fld id="{DBF582B0-241F-1F4B-AB5B-F72D8864BE98}" type="slidenum">
              <a:rPr lang="en-US" smtClean="0">
                <a:solidFill>
                  <a:schemeClr val="bg1"/>
                </a:solidFill>
              </a:rPr>
              <a:t>14</a:t>
            </a:fld>
            <a:r>
              <a:rPr lang="en-US" dirty="0">
                <a:solidFill>
                  <a:schemeClr val="bg1"/>
                </a:solidFill>
              </a:rPr>
              <a:t> |  PARTNERSHIP DISCUSSION</a:t>
            </a:r>
          </a:p>
        </p:txBody>
      </p:sp>
    </p:spTree>
    <p:extLst>
      <p:ext uri="{BB962C8B-B14F-4D97-AF65-F5344CB8AC3E}">
        <p14:creationId xmlns:p14="http://schemas.microsoft.com/office/powerpoint/2010/main" val="698427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4473"/>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7" name="TextBox 6"/>
          <p:cNvSpPr txBox="1"/>
          <p:nvPr/>
        </p:nvSpPr>
        <p:spPr>
          <a:xfrm>
            <a:off x="412615" y="2802466"/>
            <a:ext cx="11503159" cy="1274195"/>
          </a:xfrm>
          <a:prstGeom prst="rect">
            <a:avLst/>
          </a:prstGeom>
          <a:noFill/>
        </p:spPr>
        <p:txBody>
          <a:bodyPr wrap="square" rtlCol="0">
            <a:spAutoFit/>
          </a:bodyPr>
          <a:lstStyle/>
          <a:p>
            <a:pPr>
              <a:lnSpc>
                <a:spcPct val="80000"/>
              </a:lnSpc>
            </a:pPr>
            <a:r>
              <a:rPr lang="en-US" sz="4800" spc="-150" dirty="0">
                <a:solidFill>
                  <a:schemeClr val="bg1"/>
                </a:solidFill>
                <a:latin typeface="Arial" charset="0"/>
                <a:ea typeface="Arial" charset="0"/>
                <a:cs typeface="Arial" charset="0"/>
              </a:rPr>
              <a:t>Easterseals Network </a:t>
            </a:r>
            <a:br>
              <a:rPr lang="en-US" sz="4800" spc="-150" dirty="0">
                <a:solidFill>
                  <a:schemeClr val="bg1"/>
                </a:solidFill>
                <a:latin typeface="Arial" charset="0"/>
                <a:ea typeface="Arial" charset="0"/>
                <a:cs typeface="Arial" charset="0"/>
              </a:rPr>
            </a:br>
            <a:r>
              <a:rPr lang="en-US" sz="4800" spc="-150" dirty="0">
                <a:solidFill>
                  <a:schemeClr val="bg1"/>
                </a:solidFill>
                <a:latin typeface="Arial" charset="0"/>
                <a:ea typeface="Arial" charset="0"/>
                <a:cs typeface="Arial" charset="0"/>
              </a:rPr>
              <a:t>Overview</a:t>
            </a:r>
          </a:p>
        </p:txBody>
      </p:sp>
      <p:sp>
        <p:nvSpPr>
          <p:cNvPr id="3" name="Slide Number Placeholder 2"/>
          <p:cNvSpPr>
            <a:spLocks noGrp="1"/>
          </p:cNvSpPr>
          <p:nvPr>
            <p:ph type="sldNum" sz="quarter" idx="12"/>
          </p:nvPr>
        </p:nvSpPr>
        <p:spPr/>
        <p:txBody>
          <a:bodyPr/>
          <a:lstStyle/>
          <a:p>
            <a:fld id="{DBF582B0-241F-1F4B-AB5B-F72D8864BE98}" type="slidenum">
              <a:rPr lang="en-US" smtClean="0">
                <a:solidFill>
                  <a:schemeClr val="bg1"/>
                </a:solidFill>
              </a:rPr>
              <a:t>15</a:t>
            </a:fld>
            <a:r>
              <a:rPr lang="en-US" dirty="0">
                <a:solidFill>
                  <a:schemeClr val="bg1"/>
                </a:solidFill>
              </a:rPr>
              <a:t> |  PARTNERSHIP DISCUSSION</a:t>
            </a:r>
          </a:p>
        </p:txBody>
      </p:sp>
    </p:spTree>
    <p:extLst>
      <p:ext uri="{BB962C8B-B14F-4D97-AF65-F5344CB8AC3E}">
        <p14:creationId xmlns:p14="http://schemas.microsoft.com/office/powerpoint/2010/main" val="675653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iStock-944585218_super.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b="-1434"/>
          <a:stretch/>
        </p:blipFill>
        <p:spPr>
          <a:xfrm>
            <a:off x="7467600" y="0"/>
            <a:ext cx="4724400" cy="6956391"/>
          </a:xfrm>
          <a:prstGeom prst="rect">
            <a:avLst/>
          </a:prstGeom>
        </p:spPr>
      </p:pic>
      <p:sp>
        <p:nvSpPr>
          <p:cNvPr id="31" name="TextBox 30"/>
          <p:cNvSpPr txBox="1"/>
          <p:nvPr/>
        </p:nvSpPr>
        <p:spPr>
          <a:xfrm>
            <a:off x="2521632" y="2185541"/>
            <a:ext cx="2370204" cy="1896035"/>
          </a:xfrm>
          <a:prstGeom prst="rect">
            <a:avLst/>
          </a:prstGeom>
          <a:noFill/>
        </p:spPr>
        <p:txBody>
          <a:bodyPr wrap="square" rtlCol="0" anchor="t" anchorCtr="0">
            <a:noAutofit/>
          </a:bodyPr>
          <a:lstStyle/>
          <a:p>
            <a:pPr marL="0" lvl="2" algn="ctr" defTabSz="457200" fontAlgn="base">
              <a:lnSpc>
                <a:spcPct val="90000"/>
              </a:lnSpc>
              <a:spcAft>
                <a:spcPts val="600"/>
              </a:spcAft>
              <a:buClr>
                <a:srgbClr val="FFA300"/>
              </a:buClr>
            </a:pPr>
            <a:r>
              <a:rPr lang="en-US" altLang="en-US" sz="6600" spc="-150" dirty="0">
                <a:solidFill>
                  <a:schemeClr val="accent2"/>
                </a:solidFill>
                <a:latin typeface="Arial" charset="0"/>
                <a:ea typeface="Arial" charset="0"/>
                <a:cs typeface="Arial" charset="0"/>
              </a:rPr>
              <a:t>1.5M</a:t>
            </a:r>
            <a:br>
              <a:rPr lang="en-US" altLang="en-US" sz="2100" dirty="0">
                <a:solidFill>
                  <a:schemeClr val="tx1">
                    <a:lumMod val="50000"/>
                    <a:lumOff val="50000"/>
                  </a:schemeClr>
                </a:solidFill>
                <a:latin typeface="Arial" charset="0"/>
                <a:ea typeface="Arial" charset="0"/>
                <a:cs typeface="Arial" charset="0"/>
              </a:rPr>
            </a:br>
            <a:r>
              <a:rPr lang="en-US" altLang="en-US" sz="1600" dirty="0">
                <a:solidFill>
                  <a:schemeClr val="tx1">
                    <a:lumMod val="50000"/>
                    <a:lumOff val="50000"/>
                  </a:schemeClr>
                </a:solidFill>
                <a:latin typeface="Arial" charset="0"/>
                <a:ea typeface="Arial" charset="0"/>
                <a:cs typeface="Arial" charset="0"/>
              </a:rPr>
              <a:t>Participants and                   their families</a:t>
            </a:r>
          </a:p>
        </p:txBody>
      </p:sp>
      <p:sp>
        <p:nvSpPr>
          <p:cNvPr id="18" name="Rectangle 17"/>
          <p:cNvSpPr/>
          <p:nvPr/>
        </p:nvSpPr>
        <p:spPr>
          <a:xfrm>
            <a:off x="7467600" y="5186362"/>
            <a:ext cx="4823012" cy="1671637"/>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10800000">
            <a:off x="7467600" y="-2"/>
            <a:ext cx="4823012" cy="1641785"/>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l="66185" t="33117" r="1"/>
          <a:stretch/>
        </p:blipFill>
        <p:spPr>
          <a:xfrm>
            <a:off x="7467600" y="0"/>
            <a:ext cx="1322450" cy="2600302"/>
          </a:xfrm>
          <a:prstGeom prst="rect">
            <a:avLst/>
          </a:prstGeom>
        </p:spPr>
      </p:pic>
      <p:sp>
        <p:nvSpPr>
          <p:cNvPr id="12" name="Title 1">
            <a:extLst>
              <a:ext uri="{FF2B5EF4-FFF2-40B4-BE49-F238E27FC236}">
                <a16:creationId xmlns:a16="http://schemas.microsoft.com/office/drawing/2014/main" id="{D0914FC4-EAE4-D44F-B46F-09E70DEF8589}"/>
              </a:ext>
            </a:extLst>
          </p:cNvPr>
          <p:cNvSpPr txBox="1">
            <a:spLocks/>
          </p:cNvSpPr>
          <p:nvPr/>
        </p:nvSpPr>
        <p:spPr>
          <a:xfrm>
            <a:off x="412615" y="806943"/>
            <a:ext cx="8229600"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pPr>
              <a:lnSpc>
                <a:spcPct val="90000"/>
              </a:lnSpc>
            </a:pPr>
            <a:r>
              <a:rPr lang="en-US" sz="3600" spc="-150" dirty="0">
                <a:solidFill>
                  <a:srgbClr val="F16336"/>
                </a:solidFill>
                <a:latin typeface="Arial" charset="0"/>
                <a:ea typeface="Arial" charset="0"/>
                <a:cs typeface="Arial" charset="0"/>
              </a:rPr>
              <a:t>The Power of the </a:t>
            </a:r>
            <a:br>
              <a:rPr lang="en-US" sz="3600" spc="-150" dirty="0">
                <a:solidFill>
                  <a:srgbClr val="F16336"/>
                </a:solidFill>
                <a:latin typeface="Arial" charset="0"/>
                <a:ea typeface="Arial" charset="0"/>
                <a:cs typeface="Arial" charset="0"/>
              </a:rPr>
            </a:br>
            <a:r>
              <a:rPr lang="en-US" sz="3600" spc="-150" dirty="0">
                <a:solidFill>
                  <a:srgbClr val="F16336"/>
                </a:solidFill>
                <a:latin typeface="Arial" charset="0"/>
                <a:ea typeface="Arial" charset="0"/>
                <a:cs typeface="Arial" charset="0"/>
              </a:rPr>
              <a:t>Easterseals Network</a:t>
            </a:r>
            <a:endParaRPr lang="en-US" sz="3200" spc="-150" dirty="0">
              <a:solidFill>
                <a:srgbClr val="F16336"/>
              </a:solidFill>
              <a:latin typeface="Arial" charset="0"/>
              <a:ea typeface="Arial" charset="0"/>
              <a:cs typeface="Arial" charset="0"/>
            </a:endParaRPr>
          </a:p>
        </p:txBody>
      </p: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27" name="TextBox 26"/>
          <p:cNvSpPr txBox="1"/>
          <p:nvPr/>
        </p:nvSpPr>
        <p:spPr>
          <a:xfrm>
            <a:off x="130949" y="2151924"/>
            <a:ext cx="2370204" cy="1896035"/>
          </a:xfrm>
          <a:prstGeom prst="rect">
            <a:avLst/>
          </a:prstGeom>
          <a:noFill/>
        </p:spPr>
        <p:txBody>
          <a:bodyPr wrap="square" rtlCol="0" anchor="t" anchorCtr="0">
            <a:noAutofit/>
          </a:bodyPr>
          <a:lstStyle/>
          <a:p>
            <a:pPr marL="0" lvl="2" algn="ctr" defTabSz="457200" fontAlgn="base">
              <a:lnSpc>
                <a:spcPct val="90000"/>
              </a:lnSpc>
              <a:spcAft>
                <a:spcPts val="600"/>
              </a:spcAft>
              <a:buClr>
                <a:srgbClr val="FFA300"/>
              </a:buClr>
            </a:pPr>
            <a:r>
              <a:rPr lang="en-US" altLang="en-US" sz="6600" spc="-150" dirty="0">
                <a:solidFill>
                  <a:schemeClr val="accent2"/>
                </a:solidFill>
                <a:latin typeface="Arial" charset="0"/>
                <a:ea typeface="Arial" charset="0"/>
                <a:cs typeface="Arial" charset="0"/>
              </a:rPr>
              <a:t>67</a:t>
            </a:r>
            <a:br>
              <a:rPr lang="en-US" altLang="en-US" sz="2100" dirty="0">
                <a:solidFill>
                  <a:schemeClr val="tx1">
                    <a:lumMod val="50000"/>
                    <a:lumOff val="50000"/>
                  </a:schemeClr>
                </a:solidFill>
                <a:latin typeface="Arial" charset="0"/>
                <a:ea typeface="Arial" charset="0"/>
                <a:cs typeface="Arial" charset="0"/>
              </a:rPr>
            </a:br>
            <a:r>
              <a:rPr lang="en-US" altLang="en-US" sz="1600" dirty="0">
                <a:solidFill>
                  <a:schemeClr val="tx1">
                    <a:lumMod val="50000"/>
                    <a:lumOff val="50000"/>
                  </a:schemeClr>
                </a:solidFill>
                <a:latin typeface="Arial" charset="0"/>
                <a:ea typeface="Arial" charset="0"/>
                <a:cs typeface="Arial" charset="0"/>
              </a:rPr>
              <a:t> Easterseals </a:t>
            </a:r>
            <a:br>
              <a:rPr lang="en-US" altLang="en-US" sz="1600" dirty="0">
                <a:solidFill>
                  <a:schemeClr val="tx1">
                    <a:lumMod val="50000"/>
                    <a:lumOff val="50000"/>
                  </a:schemeClr>
                </a:solidFill>
                <a:latin typeface="Arial" charset="0"/>
                <a:ea typeface="Arial" charset="0"/>
                <a:cs typeface="Arial" charset="0"/>
              </a:rPr>
            </a:br>
            <a:r>
              <a:rPr lang="en-US" altLang="en-US" sz="1600" dirty="0">
                <a:solidFill>
                  <a:schemeClr val="tx1">
                    <a:lumMod val="50000"/>
                    <a:lumOff val="50000"/>
                  </a:schemeClr>
                </a:solidFill>
                <a:latin typeface="Arial" charset="0"/>
                <a:ea typeface="Arial" charset="0"/>
                <a:cs typeface="Arial" charset="0"/>
              </a:rPr>
              <a:t>Affiliate Network </a:t>
            </a:r>
          </a:p>
        </p:txBody>
      </p:sp>
      <p:cxnSp>
        <p:nvCxnSpPr>
          <p:cNvPr id="28" name="Straight Connector 27"/>
          <p:cNvCxnSpPr/>
          <p:nvPr/>
        </p:nvCxnSpPr>
        <p:spPr>
          <a:xfrm>
            <a:off x="2521632" y="2264126"/>
            <a:ext cx="0" cy="15010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30949" y="3906884"/>
            <a:ext cx="2370204" cy="1896035"/>
          </a:xfrm>
          <a:prstGeom prst="rect">
            <a:avLst/>
          </a:prstGeom>
          <a:noFill/>
        </p:spPr>
        <p:txBody>
          <a:bodyPr wrap="square" rtlCol="0" anchor="t" anchorCtr="0">
            <a:noAutofit/>
          </a:bodyPr>
          <a:lstStyle/>
          <a:p>
            <a:pPr marL="0" lvl="2" algn="ctr" defTabSz="457200" fontAlgn="base">
              <a:lnSpc>
                <a:spcPct val="90000"/>
              </a:lnSpc>
              <a:spcAft>
                <a:spcPts val="600"/>
              </a:spcAft>
              <a:buClr>
                <a:srgbClr val="FFA300"/>
              </a:buClr>
            </a:pPr>
            <a:r>
              <a:rPr lang="en-US" altLang="en-US" sz="6600" spc="-150" dirty="0">
                <a:solidFill>
                  <a:schemeClr val="accent2"/>
                </a:solidFill>
                <a:latin typeface="Arial" charset="0"/>
                <a:ea typeface="Arial" charset="0"/>
                <a:cs typeface="Arial" charset="0"/>
              </a:rPr>
              <a:t>32K</a:t>
            </a:r>
            <a:br>
              <a:rPr lang="en-US" altLang="en-US" sz="2100" dirty="0">
                <a:solidFill>
                  <a:schemeClr val="tx1">
                    <a:lumMod val="50000"/>
                    <a:lumOff val="50000"/>
                  </a:schemeClr>
                </a:solidFill>
                <a:latin typeface="Arial" charset="0"/>
                <a:ea typeface="Arial" charset="0"/>
                <a:cs typeface="Arial" charset="0"/>
              </a:rPr>
            </a:br>
            <a:r>
              <a:rPr lang="en-US" altLang="en-US" sz="1600" dirty="0">
                <a:solidFill>
                  <a:schemeClr val="tx1">
                    <a:lumMod val="50000"/>
                    <a:lumOff val="50000"/>
                  </a:schemeClr>
                </a:solidFill>
                <a:latin typeface="Arial" charset="0"/>
                <a:ea typeface="Arial" charset="0"/>
                <a:cs typeface="Arial" charset="0"/>
              </a:rPr>
              <a:t> Staff</a:t>
            </a:r>
            <a:br>
              <a:rPr lang="en-US" altLang="en-US" sz="1600" dirty="0">
                <a:solidFill>
                  <a:schemeClr val="tx1">
                    <a:lumMod val="50000"/>
                    <a:lumOff val="50000"/>
                  </a:schemeClr>
                </a:solidFill>
                <a:latin typeface="Arial" charset="0"/>
                <a:ea typeface="Arial" charset="0"/>
                <a:cs typeface="Arial" charset="0"/>
              </a:rPr>
            </a:br>
            <a:r>
              <a:rPr lang="en-US" altLang="en-US" sz="1600" dirty="0">
                <a:solidFill>
                  <a:schemeClr val="tx1">
                    <a:lumMod val="50000"/>
                    <a:lumOff val="50000"/>
                  </a:schemeClr>
                </a:solidFill>
                <a:latin typeface="Arial" charset="0"/>
                <a:ea typeface="Arial" charset="0"/>
                <a:cs typeface="Arial" charset="0"/>
              </a:rPr>
              <a:t>Members</a:t>
            </a:r>
          </a:p>
        </p:txBody>
      </p:sp>
      <p:sp>
        <p:nvSpPr>
          <p:cNvPr id="32" name="TextBox 31"/>
          <p:cNvSpPr txBox="1"/>
          <p:nvPr/>
        </p:nvSpPr>
        <p:spPr>
          <a:xfrm>
            <a:off x="5076916" y="2151924"/>
            <a:ext cx="2370204" cy="1896035"/>
          </a:xfrm>
          <a:prstGeom prst="rect">
            <a:avLst/>
          </a:prstGeom>
          <a:noFill/>
        </p:spPr>
        <p:txBody>
          <a:bodyPr wrap="square" rtlCol="0" anchor="t" anchorCtr="0">
            <a:noAutofit/>
          </a:bodyPr>
          <a:lstStyle/>
          <a:p>
            <a:pPr marL="0" lvl="2" algn="ctr" defTabSz="457200" fontAlgn="base">
              <a:lnSpc>
                <a:spcPct val="90000"/>
              </a:lnSpc>
              <a:spcAft>
                <a:spcPts val="600"/>
              </a:spcAft>
              <a:buClr>
                <a:srgbClr val="FFA300"/>
              </a:buClr>
            </a:pPr>
            <a:r>
              <a:rPr lang="en-US" altLang="en-US" sz="6600" spc="-150">
                <a:solidFill>
                  <a:schemeClr val="accent2"/>
                </a:solidFill>
                <a:latin typeface="Arial" charset="0"/>
                <a:ea typeface="Arial" charset="0"/>
                <a:cs typeface="Arial" charset="0"/>
              </a:rPr>
              <a:t>35K</a:t>
            </a:r>
            <a:br>
              <a:rPr lang="en-US" altLang="en-US" sz="2100" dirty="0">
                <a:solidFill>
                  <a:schemeClr val="tx1">
                    <a:lumMod val="50000"/>
                    <a:lumOff val="50000"/>
                  </a:schemeClr>
                </a:solidFill>
                <a:latin typeface="Arial" charset="0"/>
                <a:ea typeface="Arial" charset="0"/>
                <a:cs typeface="Arial" charset="0"/>
              </a:rPr>
            </a:br>
            <a:r>
              <a:rPr lang="en-US" altLang="en-US" sz="1600" dirty="0">
                <a:solidFill>
                  <a:schemeClr val="tx1">
                    <a:lumMod val="50000"/>
                    <a:lumOff val="50000"/>
                  </a:schemeClr>
                </a:solidFill>
                <a:latin typeface="Arial" charset="0"/>
                <a:ea typeface="Arial" charset="0"/>
                <a:cs typeface="Arial" charset="0"/>
              </a:rPr>
              <a:t> Volunteers</a:t>
            </a:r>
            <a:br>
              <a:rPr lang="en-US" altLang="en-US" sz="1600" dirty="0">
                <a:solidFill>
                  <a:schemeClr val="tx1">
                    <a:lumMod val="50000"/>
                    <a:lumOff val="50000"/>
                  </a:schemeClr>
                </a:solidFill>
                <a:latin typeface="Arial" charset="0"/>
                <a:ea typeface="Arial" charset="0"/>
                <a:cs typeface="Arial" charset="0"/>
              </a:rPr>
            </a:br>
            <a:r>
              <a:rPr lang="en-US" altLang="en-US" sz="1600" dirty="0">
                <a:solidFill>
                  <a:schemeClr val="tx1">
                    <a:lumMod val="50000"/>
                    <a:lumOff val="50000"/>
                  </a:schemeClr>
                </a:solidFill>
                <a:latin typeface="Arial" charset="0"/>
                <a:ea typeface="Arial" charset="0"/>
                <a:cs typeface="Arial" charset="0"/>
              </a:rPr>
              <a:t>Nationwide</a:t>
            </a:r>
          </a:p>
        </p:txBody>
      </p:sp>
      <p:cxnSp>
        <p:nvCxnSpPr>
          <p:cNvPr id="33" name="Straight Connector 32"/>
          <p:cNvCxnSpPr/>
          <p:nvPr/>
        </p:nvCxnSpPr>
        <p:spPr>
          <a:xfrm>
            <a:off x="5076916" y="2264126"/>
            <a:ext cx="0" cy="15010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614173" y="3906884"/>
            <a:ext cx="2370204" cy="1896035"/>
          </a:xfrm>
          <a:prstGeom prst="rect">
            <a:avLst/>
          </a:prstGeom>
          <a:noFill/>
        </p:spPr>
        <p:txBody>
          <a:bodyPr wrap="square" rtlCol="0" anchor="t" anchorCtr="0">
            <a:noAutofit/>
          </a:bodyPr>
          <a:lstStyle/>
          <a:p>
            <a:pPr marL="0" lvl="2" algn="ctr" defTabSz="457200" fontAlgn="base">
              <a:lnSpc>
                <a:spcPct val="90000"/>
              </a:lnSpc>
              <a:spcAft>
                <a:spcPts val="600"/>
              </a:spcAft>
              <a:buClr>
                <a:srgbClr val="FFA300"/>
              </a:buClr>
            </a:pPr>
            <a:r>
              <a:rPr lang="en-US" altLang="en-US" sz="6600" spc="-150" dirty="0">
                <a:solidFill>
                  <a:schemeClr val="accent2"/>
                </a:solidFill>
                <a:latin typeface="Arial" charset="0"/>
                <a:ea typeface="Arial" charset="0"/>
                <a:cs typeface="Arial" charset="0"/>
              </a:rPr>
              <a:t>550+</a:t>
            </a:r>
            <a:br>
              <a:rPr lang="en-US" altLang="en-US" sz="2100" dirty="0">
                <a:solidFill>
                  <a:schemeClr val="tx1">
                    <a:lumMod val="50000"/>
                    <a:lumOff val="50000"/>
                  </a:schemeClr>
                </a:solidFill>
                <a:latin typeface="Arial" charset="0"/>
                <a:ea typeface="Arial" charset="0"/>
                <a:cs typeface="Arial" charset="0"/>
              </a:rPr>
            </a:br>
            <a:r>
              <a:rPr lang="en-US" altLang="en-US" sz="1600" dirty="0">
                <a:solidFill>
                  <a:schemeClr val="tx1">
                    <a:lumMod val="50000"/>
                    <a:lumOff val="50000"/>
                  </a:schemeClr>
                </a:solidFill>
                <a:latin typeface="Arial" charset="0"/>
                <a:ea typeface="Arial" charset="0"/>
                <a:cs typeface="Arial" charset="0"/>
              </a:rPr>
              <a:t>Service Sites and Locations with Community Partners</a:t>
            </a:r>
          </a:p>
        </p:txBody>
      </p:sp>
      <p:cxnSp>
        <p:nvCxnSpPr>
          <p:cNvPr id="35" name="Straight Connector 34"/>
          <p:cNvCxnSpPr/>
          <p:nvPr/>
        </p:nvCxnSpPr>
        <p:spPr>
          <a:xfrm>
            <a:off x="2521632" y="3947454"/>
            <a:ext cx="0" cy="15010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076916" y="3947454"/>
            <a:ext cx="0" cy="15010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076916" y="3906884"/>
            <a:ext cx="2370204" cy="1896035"/>
          </a:xfrm>
          <a:prstGeom prst="rect">
            <a:avLst/>
          </a:prstGeom>
          <a:noFill/>
        </p:spPr>
        <p:txBody>
          <a:bodyPr wrap="square" rtlCol="0" anchor="t" anchorCtr="0">
            <a:noAutofit/>
          </a:bodyPr>
          <a:lstStyle/>
          <a:p>
            <a:pPr marL="0" lvl="2" algn="ctr" defTabSz="457200" fontAlgn="base">
              <a:lnSpc>
                <a:spcPct val="90000"/>
              </a:lnSpc>
              <a:spcAft>
                <a:spcPts val="600"/>
              </a:spcAft>
              <a:buClr>
                <a:srgbClr val="FFA300"/>
              </a:buClr>
            </a:pPr>
            <a:r>
              <a:rPr lang="en-US" altLang="en-US" sz="6600" spc="-150" dirty="0">
                <a:solidFill>
                  <a:schemeClr val="accent2"/>
                </a:solidFill>
                <a:latin typeface="Arial" charset="0"/>
                <a:ea typeface="Arial" charset="0"/>
                <a:cs typeface="Arial" charset="0"/>
              </a:rPr>
              <a:t>1000</a:t>
            </a:r>
            <a:r>
              <a:rPr lang="en-US" altLang="en-US" sz="4000" spc="-150" dirty="0">
                <a:solidFill>
                  <a:schemeClr val="accent2"/>
                </a:solidFill>
                <a:latin typeface="Arial" charset="0"/>
                <a:ea typeface="Arial" charset="0"/>
                <a:cs typeface="Arial" charset="0"/>
              </a:rPr>
              <a:t>s</a:t>
            </a:r>
            <a:br>
              <a:rPr lang="en-US" altLang="en-US" sz="2100" dirty="0">
                <a:solidFill>
                  <a:schemeClr val="tx1">
                    <a:lumMod val="50000"/>
                    <a:lumOff val="50000"/>
                  </a:schemeClr>
                </a:solidFill>
                <a:latin typeface="Arial" charset="0"/>
                <a:ea typeface="Arial" charset="0"/>
                <a:cs typeface="Arial" charset="0"/>
              </a:rPr>
            </a:br>
            <a:r>
              <a:rPr lang="en-US" altLang="en-US" sz="1600" dirty="0">
                <a:solidFill>
                  <a:schemeClr val="tx1">
                    <a:lumMod val="50000"/>
                    <a:lumOff val="50000"/>
                  </a:schemeClr>
                </a:solidFill>
                <a:latin typeface="Arial" charset="0"/>
                <a:ea typeface="Arial" charset="0"/>
                <a:cs typeface="Arial" charset="0"/>
              </a:rPr>
              <a:t> More Touchpoints Nationwide</a:t>
            </a:r>
          </a:p>
        </p:txBody>
      </p:sp>
      <p:cxnSp>
        <p:nvCxnSpPr>
          <p:cNvPr id="39" name="Straight Connector 38"/>
          <p:cNvCxnSpPr/>
          <p:nvPr/>
        </p:nvCxnSpPr>
        <p:spPr>
          <a:xfrm>
            <a:off x="441726" y="3850650"/>
            <a:ext cx="679279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DBF582B0-241F-1F4B-AB5B-F72D8864BE98}" type="slidenum">
              <a:rPr lang="en-US" smtClean="0"/>
              <a:t>16</a:t>
            </a:fld>
            <a:r>
              <a:rPr lang="en-US" dirty="0"/>
              <a:t> |  PARTNERSHIP DISCUSSION</a:t>
            </a:r>
          </a:p>
        </p:txBody>
      </p:sp>
    </p:spTree>
    <p:extLst>
      <p:ext uri="{BB962C8B-B14F-4D97-AF65-F5344CB8AC3E}">
        <p14:creationId xmlns:p14="http://schemas.microsoft.com/office/powerpoint/2010/main" val="524333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Collective Budget</a:t>
            </a:r>
          </a:p>
        </p:txBody>
      </p:sp>
      <p:sp>
        <p:nvSpPr>
          <p:cNvPr id="7" name="TextBox 6"/>
          <p:cNvSpPr txBox="1"/>
          <p:nvPr/>
        </p:nvSpPr>
        <p:spPr>
          <a:xfrm>
            <a:off x="1853591" y="2571989"/>
            <a:ext cx="3273015" cy="406265"/>
          </a:xfrm>
          <a:prstGeom prst="rect">
            <a:avLst/>
          </a:prstGeom>
          <a:noFill/>
        </p:spPr>
        <p:txBody>
          <a:bodyPr wrap="square" rtlCol="0">
            <a:spAutoFit/>
          </a:bodyPr>
          <a:lstStyle/>
          <a:p>
            <a:pPr>
              <a:lnSpc>
                <a:spcPct val="85000"/>
              </a:lnSpc>
            </a:pPr>
            <a:r>
              <a:rPr lang="en-US" altLang="en-US" sz="2400" b="1" spc="-150" dirty="0">
                <a:solidFill>
                  <a:srgbClr val="004473"/>
                </a:solidFill>
                <a:latin typeface="Arial" charset="0"/>
                <a:ea typeface="Arial" charset="0"/>
                <a:cs typeface="Arial" charset="0"/>
              </a:rPr>
              <a:t>MORE THAN</a:t>
            </a:r>
          </a:p>
        </p:txBody>
      </p:sp>
      <p:pic>
        <p:nvPicPr>
          <p:cNvPr id="30" name="Picture 2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6410" y="-232257"/>
            <a:ext cx="487730" cy="484844"/>
          </a:xfrm>
          <a:prstGeom prst="rect">
            <a:avLst/>
          </a:prstGeom>
        </p:spPr>
      </p:pic>
      <p:pic>
        <p:nvPicPr>
          <p:cNvPr id="31" name="Picture 30"/>
          <p:cNvPicPr>
            <a:picLocks noChangeAspect="1"/>
          </p:cNvPicPr>
          <p:nvPr/>
        </p:nvPicPr>
        <p:blipFill rotWithShape="1">
          <a:blip r:embed="rId3" cstate="screen">
            <a:extLst>
              <a:ext uri="{28A0092B-C50C-407E-A947-70E740481C1C}">
                <a14:useLocalDpi xmlns:a14="http://schemas.microsoft.com/office/drawing/2010/main"/>
              </a:ext>
            </a:extLst>
          </a:blip>
          <a:srcRect t="19252" r="34461"/>
          <a:stretch/>
        </p:blipFill>
        <p:spPr>
          <a:xfrm>
            <a:off x="8535914" y="-1"/>
            <a:ext cx="3656085" cy="4477872"/>
          </a:xfrm>
          <a:prstGeom prst="rect">
            <a:avLst/>
          </a:prstGeom>
        </p:spPr>
      </p:pic>
      <p:sp>
        <p:nvSpPr>
          <p:cNvPr id="6" name="TextBox 5"/>
          <p:cNvSpPr txBox="1"/>
          <p:nvPr/>
        </p:nvSpPr>
        <p:spPr>
          <a:xfrm>
            <a:off x="5354255" y="2775121"/>
            <a:ext cx="3924216" cy="1661993"/>
          </a:xfrm>
          <a:prstGeom prst="rect">
            <a:avLst/>
          </a:prstGeom>
          <a:noFill/>
        </p:spPr>
        <p:txBody>
          <a:bodyPr wrap="square" rtlCol="0">
            <a:spAutoFit/>
          </a:bodyPr>
          <a:lstStyle/>
          <a:p>
            <a:pPr>
              <a:lnSpc>
                <a:spcPct val="85000"/>
              </a:lnSpc>
            </a:pPr>
            <a:r>
              <a:rPr lang="en-US" altLang="en-US" sz="3000" spc="-150" dirty="0">
                <a:solidFill>
                  <a:schemeClr val="tx1">
                    <a:lumMod val="50000"/>
                    <a:lumOff val="50000"/>
                  </a:schemeClr>
                </a:solidFill>
                <a:latin typeface="Arial" charset="0"/>
                <a:ea typeface="Arial" charset="0"/>
                <a:cs typeface="Arial" charset="0"/>
              </a:rPr>
              <a:t>of Easterseals’ revenue supports services in </a:t>
            </a:r>
            <a:br>
              <a:rPr lang="en-US" altLang="en-US" sz="3000" spc="-150" dirty="0">
                <a:solidFill>
                  <a:schemeClr val="tx1">
                    <a:lumMod val="50000"/>
                    <a:lumOff val="50000"/>
                  </a:schemeClr>
                </a:solidFill>
                <a:latin typeface="Arial" charset="0"/>
                <a:ea typeface="Arial" charset="0"/>
                <a:cs typeface="Arial" charset="0"/>
              </a:rPr>
            </a:br>
            <a:r>
              <a:rPr lang="en-US" altLang="en-US" sz="3000" spc="-150" dirty="0">
                <a:solidFill>
                  <a:schemeClr val="tx1">
                    <a:lumMod val="50000"/>
                    <a:lumOff val="50000"/>
                  </a:schemeClr>
                </a:solidFill>
                <a:latin typeface="Arial" charset="0"/>
                <a:ea typeface="Arial" charset="0"/>
                <a:cs typeface="Arial" charset="0"/>
              </a:rPr>
              <a:t>the area where funds are raised </a:t>
            </a:r>
          </a:p>
        </p:txBody>
      </p:sp>
      <p:sp>
        <p:nvSpPr>
          <p:cNvPr id="8" name="TextBox 7"/>
          <p:cNvSpPr txBox="1"/>
          <p:nvPr/>
        </p:nvSpPr>
        <p:spPr>
          <a:xfrm>
            <a:off x="1756185" y="2840936"/>
            <a:ext cx="5612803" cy="1897443"/>
          </a:xfrm>
          <a:prstGeom prst="rect">
            <a:avLst/>
          </a:prstGeom>
          <a:noFill/>
        </p:spPr>
        <p:txBody>
          <a:bodyPr wrap="square" rtlCol="0">
            <a:spAutoFit/>
          </a:bodyPr>
          <a:lstStyle/>
          <a:p>
            <a:pPr>
              <a:lnSpc>
                <a:spcPct val="85000"/>
              </a:lnSpc>
            </a:pPr>
            <a:r>
              <a:rPr lang="en-US" altLang="en-US" sz="13800" spc="-300" dirty="0">
                <a:solidFill>
                  <a:srgbClr val="004473"/>
                </a:solidFill>
                <a:latin typeface="Arial" charset="0"/>
                <a:ea typeface="Arial" charset="0"/>
                <a:cs typeface="Arial" charset="0"/>
              </a:rPr>
              <a:t>90%</a:t>
            </a:r>
          </a:p>
        </p:txBody>
      </p:sp>
      <p:sp>
        <p:nvSpPr>
          <p:cNvPr id="11" name="Slide Number Placeholder 10"/>
          <p:cNvSpPr>
            <a:spLocks noGrp="1"/>
          </p:cNvSpPr>
          <p:nvPr>
            <p:ph type="sldNum" sz="quarter" idx="12"/>
          </p:nvPr>
        </p:nvSpPr>
        <p:spPr/>
        <p:txBody>
          <a:bodyPr/>
          <a:lstStyle/>
          <a:p>
            <a:fld id="{DBF582B0-241F-1F4B-AB5B-F72D8864BE98}" type="slidenum">
              <a:rPr lang="en-US" smtClean="0"/>
              <a:t>17</a:t>
            </a:fld>
            <a:r>
              <a:rPr lang="en-US" dirty="0"/>
              <a:t> |  PARTNERSHIP DISCUSSION</a:t>
            </a:r>
          </a:p>
        </p:txBody>
      </p:sp>
    </p:spTree>
    <p:extLst>
      <p:ext uri="{BB962C8B-B14F-4D97-AF65-F5344CB8AC3E}">
        <p14:creationId xmlns:p14="http://schemas.microsoft.com/office/powerpoint/2010/main" val="1510844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16336"/>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7" name="TextBox 6"/>
          <p:cNvSpPr txBox="1"/>
          <p:nvPr/>
        </p:nvSpPr>
        <p:spPr>
          <a:xfrm>
            <a:off x="412615" y="3097931"/>
            <a:ext cx="11503159" cy="1298817"/>
          </a:xfrm>
          <a:prstGeom prst="rect">
            <a:avLst/>
          </a:prstGeom>
          <a:noFill/>
        </p:spPr>
        <p:txBody>
          <a:bodyPr wrap="square" rtlCol="0">
            <a:spAutoFit/>
          </a:bodyPr>
          <a:lstStyle/>
          <a:p>
            <a:pPr>
              <a:lnSpc>
                <a:spcPct val="80000"/>
              </a:lnSpc>
            </a:pPr>
            <a:r>
              <a:rPr lang="en-US" sz="4800" spc="-150" dirty="0">
                <a:solidFill>
                  <a:schemeClr val="bg1"/>
                </a:solidFill>
                <a:latin typeface="Arial" charset="0"/>
                <a:ea typeface="Arial" charset="0"/>
                <a:cs typeface="Arial" charset="0"/>
              </a:rPr>
              <a:t>Our Areas of Impact: Children and Their Families</a:t>
            </a:r>
          </a:p>
        </p:txBody>
      </p:sp>
      <p:sp>
        <p:nvSpPr>
          <p:cNvPr id="3" name="Slide Number Placeholder 2"/>
          <p:cNvSpPr>
            <a:spLocks noGrp="1"/>
          </p:cNvSpPr>
          <p:nvPr>
            <p:ph type="sldNum" sz="quarter" idx="12"/>
          </p:nvPr>
        </p:nvSpPr>
        <p:spPr/>
        <p:txBody>
          <a:bodyPr/>
          <a:lstStyle/>
          <a:p>
            <a:fld id="{DBF582B0-241F-1F4B-AB5B-F72D8864BE98}" type="slidenum">
              <a:rPr lang="en-US" smtClean="0">
                <a:solidFill>
                  <a:schemeClr val="bg1"/>
                </a:solidFill>
              </a:rPr>
              <a:t>18</a:t>
            </a:fld>
            <a:r>
              <a:rPr lang="en-US" dirty="0">
                <a:solidFill>
                  <a:schemeClr val="bg1"/>
                </a:solidFill>
              </a:rPr>
              <a:t> |  PARTNERSHIP DISCUSSION</a:t>
            </a:r>
          </a:p>
        </p:txBody>
      </p:sp>
    </p:spTree>
    <p:extLst>
      <p:ext uri="{BB962C8B-B14F-4D97-AF65-F5344CB8AC3E}">
        <p14:creationId xmlns:p14="http://schemas.microsoft.com/office/powerpoint/2010/main" val="404909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6" descr="baby laying on back .jpg">
            <a:extLst>
              <a:ext uri="{FF2B5EF4-FFF2-40B4-BE49-F238E27FC236}">
                <a16:creationId xmlns:a16="http://schemas.microsoft.com/office/drawing/2014/main" id="{A4ED5D62-B8EE-0D49-AC99-7F0212094B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467600" y="-4"/>
            <a:ext cx="4823012" cy="6858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17"/>
          <p:cNvSpPr/>
          <p:nvPr/>
        </p:nvSpPr>
        <p:spPr>
          <a:xfrm>
            <a:off x="7467600" y="5186362"/>
            <a:ext cx="4823012" cy="1671637"/>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l="66185" t="33117" r="1"/>
          <a:stretch/>
        </p:blipFill>
        <p:spPr>
          <a:xfrm>
            <a:off x="7467600" y="0"/>
            <a:ext cx="1322450" cy="2600302"/>
          </a:xfrm>
          <a:prstGeom prst="rect">
            <a:avLst/>
          </a:prstGeom>
        </p:spPr>
      </p:pic>
      <p:sp>
        <p:nvSpPr>
          <p:cNvPr id="12" name="Title 1">
            <a:extLst>
              <a:ext uri="{FF2B5EF4-FFF2-40B4-BE49-F238E27FC236}">
                <a16:creationId xmlns:a16="http://schemas.microsoft.com/office/drawing/2014/main" id="{D0914FC4-EAE4-D44F-B46F-09E70DEF8589}"/>
              </a:ext>
            </a:extLst>
          </p:cNvPr>
          <p:cNvSpPr txBox="1">
            <a:spLocks/>
          </p:cNvSpPr>
          <p:nvPr/>
        </p:nvSpPr>
        <p:spPr>
          <a:xfrm>
            <a:off x="412615" y="806943"/>
            <a:ext cx="8229600"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r>
              <a:rPr lang="en-US" sz="3600" spc="-150" dirty="0">
                <a:solidFill>
                  <a:srgbClr val="F16336"/>
                </a:solidFill>
                <a:latin typeface="Arial" charset="0"/>
                <a:ea typeface="Arial" charset="0"/>
                <a:cs typeface="Arial" charset="0"/>
              </a:rPr>
              <a:t>Easterseals Early Intervention</a:t>
            </a:r>
          </a:p>
        </p:txBody>
      </p:sp>
      <p:sp>
        <p:nvSpPr>
          <p:cNvPr id="16" name="Content Placeholder 2">
            <a:extLst>
              <a:ext uri="{FF2B5EF4-FFF2-40B4-BE49-F238E27FC236}">
                <a16:creationId xmlns:a16="http://schemas.microsoft.com/office/drawing/2014/main" id="{C0A6504D-4120-C04A-B591-DFD1F0937593}"/>
              </a:ext>
            </a:extLst>
          </p:cNvPr>
          <p:cNvSpPr txBox="1">
            <a:spLocks/>
          </p:cNvSpPr>
          <p:nvPr/>
        </p:nvSpPr>
        <p:spPr>
          <a:xfrm>
            <a:off x="412614" y="1972718"/>
            <a:ext cx="6431939" cy="3753040"/>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Bef>
                <a:spcPts val="0"/>
              </a:spcBef>
              <a:spcAft>
                <a:spcPts val="2800"/>
              </a:spcAft>
              <a:buNone/>
              <a:defRPr/>
            </a:pPr>
            <a:r>
              <a:rPr lang="en-US" sz="2000" spc="-50" dirty="0">
                <a:solidFill>
                  <a:schemeClr val="tx1">
                    <a:lumMod val="50000"/>
                    <a:lumOff val="50000"/>
                  </a:schemeClr>
                </a:solidFill>
                <a:latin typeface="Arial" charset="0"/>
                <a:ea typeface="Arial" charset="0"/>
                <a:cs typeface="Arial" charset="0"/>
              </a:rPr>
              <a:t>We help young children of all abilities achieve their goals in </a:t>
            </a:r>
            <a:r>
              <a:rPr lang="en-US" sz="2000" b="1" spc="-50" dirty="0">
                <a:solidFill>
                  <a:schemeClr val="tx1">
                    <a:lumMod val="50000"/>
                    <a:lumOff val="50000"/>
                  </a:schemeClr>
                </a:solidFill>
                <a:latin typeface="Arial" charset="0"/>
                <a:ea typeface="Arial" charset="0"/>
                <a:cs typeface="Arial" charset="0"/>
              </a:rPr>
              <a:t>cognitive, social/emotional, communicative, adaptive and physical development. </a:t>
            </a:r>
          </a:p>
          <a:p>
            <a:pPr marL="0" indent="0" eaLnBrk="1" fontAlgn="auto" hangingPunct="1">
              <a:spcBef>
                <a:spcPts val="0"/>
              </a:spcBef>
              <a:spcAft>
                <a:spcPts val="400"/>
              </a:spcAft>
              <a:buNone/>
              <a:defRPr/>
            </a:pPr>
            <a:r>
              <a:rPr lang="en-US" sz="2000" spc="-50" dirty="0">
                <a:solidFill>
                  <a:schemeClr val="tx1">
                    <a:lumMod val="50000"/>
                    <a:lumOff val="50000"/>
                  </a:schemeClr>
                </a:solidFill>
                <a:latin typeface="Arial" charset="0"/>
                <a:ea typeface="Arial" charset="0"/>
                <a:cs typeface="Arial" charset="0"/>
              </a:rPr>
              <a:t>Our early intervention services take place in the home or, in the case of working parents, at our community-based childcare centers. Services include </a:t>
            </a:r>
            <a:r>
              <a:rPr lang="en-US" sz="2000" b="1" spc="-50" dirty="0">
                <a:solidFill>
                  <a:schemeClr val="tx1">
                    <a:lumMod val="50000"/>
                    <a:lumOff val="50000"/>
                  </a:schemeClr>
                </a:solidFill>
                <a:latin typeface="Arial" charset="0"/>
                <a:ea typeface="Arial" charset="0"/>
                <a:cs typeface="Arial" charset="0"/>
              </a:rPr>
              <a:t>occupational, physical and speech therapies; autism supports; evaluation, training, resources and referrals; and nutrition programs</a:t>
            </a:r>
            <a:r>
              <a:rPr lang="en-US" sz="2000" spc="-50" dirty="0">
                <a:solidFill>
                  <a:schemeClr val="tx1">
                    <a:lumMod val="50000"/>
                    <a:lumOff val="50000"/>
                  </a:schemeClr>
                </a:solidFill>
                <a:latin typeface="Arial" charset="0"/>
                <a:ea typeface="Arial" charset="0"/>
                <a:cs typeface="Arial" charset="0"/>
              </a:rPr>
              <a:t>.</a:t>
            </a:r>
          </a:p>
          <a:p>
            <a:pPr marL="0" indent="0" eaLnBrk="1" fontAlgn="auto" hangingPunct="1">
              <a:spcBef>
                <a:spcPts val="0"/>
              </a:spcBef>
              <a:spcAft>
                <a:spcPts val="400"/>
              </a:spcAft>
              <a:buNone/>
              <a:defRPr/>
            </a:pPr>
            <a:endParaRPr lang="en-US" sz="1600" spc="-50" dirty="0">
              <a:solidFill>
                <a:schemeClr val="tx1">
                  <a:lumMod val="50000"/>
                  <a:lumOff val="50000"/>
                </a:schemeClr>
              </a:solidFill>
              <a:latin typeface="Arial" charset="0"/>
              <a:ea typeface="Arial" charset="0"/>
              <a:cs typeface="Arial" charset="0"/>
            </a:endParaRPr>
          </a:p>
        </p:txBody>
      </p:sp>
      <p:cxnSp>
        <p:nvCxnSpPr>
          <p:cNvPr id="17" name="Straight Connector 16"/>
          <p:cNvCxnSpPr/>
          <p:nvPr/>
        </p:nvCxnSpPr>
        <p:spPr>
          <a:xfrm>
            <a:off x="412614" y="3569213"/>
            <a:ext cx="6199912" cy="0"/>
          </a:xfrm>
          <a:prstGeom prst="line">
            <a:avLst/>
          </a:prstGeom>
          <a:ln w="9525">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8" name="Slide Number Placeholder 7"/>
          <p:cNvSpPr>
            <a:spLocks noGrp="1"/>
          </p:cNvSpPr>
          <p:nvPr>
            <p:ph type="sldNum" sz="quarter" idx="12"/>
          </p:nvPr>
        </p:nvSpPr>
        <p:spPr/>
        <p:txBody>
          <a:bodyPr/>
          <a:lstStyle/>
          <a:p>
            <a:fld id="{DBF582B0-241F-1F4B-AB5B-F72D8864BE98}" type="slidenum">
              <a:rPr lang="en-US" smtClean="0"/>
              <a:t>19</a:t>
            </a:fld>
            <a:r>
              <a:rPr lang="en-US" dirty="0"/>
              <a:t> |  PARTNERSHIP DISCUSSION</a:t>
            </a:r>
          </a:p>
        </p:txBody>
      </p:sp>
    </p:spTree>
    <p:extLst>
      <p:ext uri="{BB962C8B-B14F-4D97-AF65-F5344CB8AC3E}">
        <p14:creationId xmlns:p14="http://schemas.microsoft.com/office/powerpoint/2010/main" val="56770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16336"/>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7" name="TextBox 6"/>
          <p:cNvSpPr txBox="1"/>
          <p:nvPr/>
        </p:nvSpPr>
        <p:spPr>
          <a:xfrm>
            <a:off x="412615" y="3097931"/>
            <a:ext cx="11503159" cy="707886"/>
          </a:xfrm>
          <a:prstGeom prst="rect">
            <a:avLst/>
          </a:prstGeom>
          <a:noFill/>
        </p:spPr>
        <p:txBody>
          <a:bodyPr wrap="square" rtlCol="0">
            <a:spAutoFit/>
          </a:bodyPr>
          <a:lstStyle/>
          <a:p>
            <a:pPr>
              <a:lnSpc>
                <a:spcPct val="80000"/>
              </a:lnSpc>
            </a:pPr>
            <a:r>
              <a:rPr lang="en-US" sz="4800" spc="-150" dirty="0">
                <a:solidFill>
                  <a:schemeClr val="bg1"/>
                </a:solidFill>
                <a:latin typeface="Arial" charset="0"/>
                <a:ea typeface="Arial" charset="0"/>
                <a:cs typeface="Arial" charset="0"/>
              </a:rPr>
              <a:t>The Landscape</a:t>
            </a:r>
          </a:p>
        </p:txBody>
      </p:sp>
      <p:sp>
        <p:nvSpPr>
          <p:cNvPr id="3" name="Slide Number Placeholder 2"/>
          <p:cNvSpPr>
            <a:spLocks noGrp="1"/>
          </p:cNvSpPr>
          <p:nvPr>
            <p:ph type="sldNum" sz="quarter" idx="12"/>
          </p:nvPr>
        </p:nvSpPr>
        <p:spPr/>
        <p:txBody>
          <a:bodyPr/>
          <a:lstStyle/>
          <a:p>
            <a:fld id="{DBF582B0-241F-1F4B-AB5B-F72D8864BE98}" type="slidenum">
              <a:rPr lang="en-US" smtClean="0">
                <a:solidFill>
                  <a:schemeClr val="bg1"/>
                </a:solidFill>
              </a:rPr>
              <a:t>2</a:t>
            </a:fld>
            <a:r>
              <a:rPr lang="en-US" dirty="0">
                <a:solidFill>
                  <a:schemeClr val="bg1"/>
                </a:solidFill>
              </a:rPr>
              <a:t> |  PARTNERSHIP DISCUSSION</a:t>
            </a:r>
          </a:p>
        </p:txBody>
      </p:sp>
    </p:spTree>
    <p:extLst>
      <p:ext uri="{BB962C8B-B14F-4D97-AF65-F5344CB8AC3E}">
        <p14:creationId xmlns:p14="http://schemas.microsoft.com/office/powerpoint/2010/main" val="2044685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Stock-582298048_sup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67600" y="-3"/>
            <a:ext cx="4817322" cy="6858002"/>
          </a:xfrm>
          <a:prstGeom prst="rect">
            <a:avLst/>
          </a:prstGeom>
        </p:spPr>
      </p:pic>
      <p:sp>
        <p:nvSpPr>
          <p:cNvPr id="18" name="Rectangle 17"/>
          <p:cNvSpPr/>
          <p:nvPr/>
        </p:nvSpPr>
        <p:spPr>
          <a:xfrm>
            <a:off x="7467600" y="5186362"/>
            <a:ext cx="4823012" cy="1671637"/>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10800000">
            <a:off x="7467600" y="-2"/>
            <a:ext cx="4823012" cy="1641785"/>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l="66185" t="33117" r="1"/>
          <a:stretch/>
        </p:blipFill>
        <p:spPr>
          <a:xfrm>
            <a:off x="7467600" y="0"/>
            <a:ext cx="1322450" cy="2600302"/>
          </a:xfrm>
          <a:prstGeom prst="rect">
            <a:avLst/>
          </a:prstGeom>
        </p:spPr>
      </p:pic>
      <p:sp>
        <p:nvSpPr>
          <p:cNvPr id="12" name="Title 1">
            <a:extLst>
              <a:ext uri="{FF2B5EF4-FFF2-40B4-BE49-F238E27FC236}">
                <a16:creationId xmlns:a16="http://schemas.microsoft.com/office/drawing/2014/main" id="{D0914FC4-EAE4-D44F-B46F-09E70DEF8589}"/>
              </a:ext>
            </a:extLst>
          </p:cNvPr>
          <p:cNvSpPr txBox="1">
            <a:spLocks/>
          </p:cNvSpPr>
          <p:nvPr/>
        </p:nvSpPr>
        <p:spPr>
          <a:xfrm>
            <a:off x="412615" y="806943"/>
            <a:ext cx="6592438"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r>
              <a:rPr lang="en-US" sz="3600" spc="-150" dirty="0">
                <a:solidFill>
                  <a:srgbClr val="F16336"/>
                </a:solidFill>
                <a:latin typeface="Arial" charset="0"/>
                <a:ea typeface="Arial" charset="0"/>
                <a:cs typeface="Arial" charset="0"/>
              </a:rPr>
              <a:t>Easterseals Child </a:t>
            </a:r>
          </a:p>
          <a:p>
            <a:r>
              <a:rPr lang="en-US" sz="3600" spc="-150" dirty="0">
                <a:solidFill>
                  <a:srgbClr val="F16336"/>
                </a:solidFill>
                <a:latin typeface="Arial" charset="0"/>
                <a:ea typeface="Arial" charset="0"/>
                <a:cs typeface="Arial" charset="0"/>
              </a:rPr>
              <a:t>Development Centers</a:t>
            </a:r>
            <a:endParaRPr lang="en-US" sz="3200" spc="-150" dirty="0">
              <a:solidFill>
                <a:srgbClr val="F16336"/>
              </a:solidFill>
              <a:latin typeface="Arial" charset="0"/>
              <a:ea typeface="Arial" charset="0"/>
              <a:cs typeface="Arial" charset="0"/>
            </a:endParaRPr>
          </a:p>
        </p:txBody>
      </p:sp>
      <p:sp>
        <p:nvSpPr>
          <p:cNvPr id="16" name="Content Placeholder 2">
            <a:extLst>
              <a:ext uri="{FF2B5EF4-FFF2-40B4-BE49-F238E27FC236}">
                <a16:creationId xmlns:a16="http://schemas.microsoft.com/office/drawing/2014/main" id="{C0A6504D-4120-C04A-B591-DFD1F0937593}"/>
              </a:ext>
            </a:extLst>
          </p:cNvPr>
          <p:cNvSpPr txBox="1">
            <a:spLocks/>
          </p:cNvSpPr>
          <p:nvPr/>
        </p:nvSpPr>
        <p:spPr>
          <a:xfrm>
            <a:off x="412614" y="1972718"/>
            <a:ext cx="6431939" cy="3753040"/>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Bef>
                <a:spcPts val="0"/>
              </a:spcBef>
              <a:spcAft>
                <a:spcPts val="2800"/>
              </a:spcAft>
              <a:buNone/>
              <a:defRPr/>
            </a:pPr>
            <a:r>
              <a:rPr lang="en-US" sz="2200" spc="-50" dirty="0">
                <a:solidFill>
                  <a:schemeClr val="tx1">
                    <a:lumMod val="50000"/>
                    <a:lumOff val="50000"/>
                  </a:schemeClr>
                </a:solidFill>
                <a:latin typeface="Arial" charset="0"/>
                <a:ea typeface="Arial" charset="0"/>
                <a:cs typeface="Arial" charset="0"/>
              </a:rPr>
              <a:t>Our Child Development Center Network is the </a:t>
            </a:r>
            <a:r>
              <a:rPr lang="en-US" sz="2200" b="1" spc="-50" dirty="0">
                <a:solidFill>
                  <a:schemeClr val="tx1">
                    <a:lumMod val="50000"/>
                    <a:lumOff val="50000"/>
                  </a:schemeClr>
                </a:solidFill>
                <a:latin typeface="Arial" charset="0"/>
                <a:ea typeface="Arial" charset="0"/>
                <a:cs typeface="Arial" charset="0"/>
              </a:rPr>
              <a:t>largest nonprofit provider of inclusive childcare in the United States. </a:t>
            </a:r>
          </a:p>
          <a:p>
            <a:pPr marL="0" indent="0" eaLnBrk="1" fontAlgn="auto" hangingPunct="1">
              <a:spcBef>
                <a:spcPts val="0"/>
              </a:spcBef>
              <a:spcAft>
                <a:spcPts val="2800"/>
              </a:spcAft>
              <a:buNone/>
              <a:defRPr/>
            </a:pPr>
            <a:r>
              <a:rPr lang="en-US" sz="2200" spc="-50" dirty="0">
                <a:solidFill>
                  <a:schemeClr val="tx1">
                    <a:lumMod val="50000"/>
                    <a:lumOff val="50000"/>
                  </a:schemeClr>
                </a:solidFill>
                <a:latin typeface="Arial" charset="0"/>
                <a:ea typeface="Arial" charset="0"/>
                <a:cs typeface="Arial" charset="0"/>
              </a:rPr>
              <a:t>Easterseals serves thousands of young children </a:t>
            </a:r>
            <a:br>
              <a:rPr lang="en-US" sz="2200" spc="-50" dirty="0">
                <a:solidFill>
                  <a:schemeClr val="tx1">
                    <a:lumMod val="50000"/>
                    <a:lumOff val="50000"/>
                  </a:schemeClr>
                </a:solidFill>
                <a:latin typeface="Arial" charset="0"/>
                <a:ea typeface="Arial" charset="0"/>
                <a:cs typeface="Arial" charset="0"/>
              </a:rPr>
            </a:br>
            <a:r>
              <a:rPr lang="en-US" sz="2200" spc="-50" dirty="0">
                <a:solidFill>
                  <a:schemeClr val="tx1">
                    <a:lumMod val="50000"/>
                    <a:lumOff val="50000"/>
                  </a:schemeClr>
                </a:solidFill>
                <a:latin typeface="Arial" charset="0"/>
                <a:ea typeface="Arial" charset="0"/>
                <a:cs typeface="Arial" charset="0"/>
              </a:rPr>
              <a:t>and their families in an inclusive setting where children of all abilities can learn and play together, and </a:t>
            </a:r>
            <a:r>
              <a:rPr lang="en-US" sz="2200" b="1" spc="-50" dirty="0">
                <a:solidFill>
                  <a:schemeClr val="tx1">
                    <a:lumMod val="50000"/>
                    <a:lumOff val="50000"/>
                  </a:schemeClr>
                </a:solidFill>
                <a:latin typeface="Arial" charset="0"/>
                <a:ea typeface="Arial" charset="0"/>
                <a:cs typeface="Arial" charset="0"/>
              </a:rPr>
              <a:t>children with disabilities and special </a:t>
            </a:r>
            <a:br>
              <a:rPr lang="en-US" sz="2200" b="1" spc="-50" dirty="0">
                <a:solidFill>
                  <a:schemeClr val="tx1">
                    <a:lumMod val="50000"/>
                    <a:lumOff val="50000"/>
                  </a:schemeClr>
                </a:solidFill>
                <a:latin typeface="Arial" charset="0"/>
                <a:ea typeface="Arial" charset="0"/>
                <a:cs typeface="Arial" charset="0"/>
              </a:rPr>
            </a:br>
            <a:r>
              <a:rPr lang="en-US" sz="2200" b="1" spc="-50" dirty="0">
                <a:solidFill>
                  <a:schemeClr val="tx1">
                    <a:lumMod val="50000"/>
                    <a:lumOff val="50000"/>
                  </a:schemeClr>
                </a:solidFill>
                <a:latin typeface="Arial" charset="0"/>
                <a:ea typeface="Arial" charset="0"/>
                <a:cs typeface="Arial" charset="0"/>
              </a:rPr>
              <a:t>needs represent 25% of enrollment.</a:t>
            </a:r>
          </a:p>
        </p:txBody>
      </p:sp>
      <p:cxnSp>
        <p:nvCxnSpPr>
          <p:cNvPr id="17" name="Straight Connector 16"/>
          <p:cNvCxnSpPr/>
          <p:nvPr/>
        </p:nvCxnSpPr>
        <p:spPr>
          <a:xfrm>
            <a:off x="412614" y="3206143"/>
            <a:ext cx="6199912" cy="0"/>
          </a:xfrm>
          <a:prstGeom prst="line">
            <a:avLst/>
          </a:prstGeom>
          <a:ln w="9525">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4" name="Slide Number Placeholder 3"/>
          <p:cNvSpPr>
            <a:spLocks noGrp="1"/>
          </p:cNvSpPr>
          <p:nvPr>
            <p:ph type="sldNum" sz="quarter" idx="12"/>
          </p:nvPr>
        </p:nvSpPr>
        <p:spPr/>
        <p:txBody>
          <a:bodyPr/>
          <a:lstStyle/>
          <a:p>
            <a:fld id="{DBF582B0-241F-1F4B-AB5B-F72D8864BE98}" type="slidenum">
              <a:rPr lang="en-US" smtClean="0"/>
              <a:t>20</a:t>
            </a:fld>
            <a:r>
              <a:rPr lang="en-US" dirty="0"/>
              <a:t> |  PARTNERSHIP DISCUSSION</a:t>
            </a:r>
          </a:p>
        </p:txBody>
      </p:sp>
    </p:spTree>
    <p:extLst>
      <p:ext uri="{BB962C8B-B14F-4D97-AF65-F5344CB8AC3E}">
        <p14:creationId xmlns:p14="http://schemas.microsoft.com/office/powerpoint/2010/main" val="1962799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oy playing in sand.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7467599" y="0"/>
            <a:ext cx="4823013" cy="6857999"/>
          </a:xfrm>
          <a:prstGeom prst="rect">
            <a:avLst/>
          </a:prstGeom>
        </p:spPr>
      </p:pic>
      <p:sp>
        <p:nvSpPr>
          <p:cNvPr id="18" name="Rectangle 17"/>
          <p:cNvSpPr/>
          <p:nvPr/>
        </p:nvSpPr>
        <p:spPr>
          <a:xfrm>
            <a:off x="7467600" y="5186362"/>
            <a:ext cx="4823012" cy="1671637"/>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10800000">
            <a:off x="7467600" y="-2"/>
            <a:ext cx="4823012" cy="1641785"/>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l="66185" t="33117" r="1"/>
          <a:stretch/>
        </p:blipFill>
        <p:spPr>
          <a:xfrm>
            <a:off x="7467600" y="0"/>
            <a:ext cx="1322450" cy="2600302"/>
          </a:xfrm>
          <a:prstGeom prst="rect">
            <a:avLst/>
          </a:prstGeom>
        </p:spPr>
      </p:pic>
      <p:sp>
        <p:nvSpPr>
          <p:cNvPr id="12" name="Title 1">
            <a:extLst>
              <a:ext uri="{FF2B5EF4-FFF2-40B4-BE49-F238E27FC236}">
                <a16:creationId xmlns:a16="http://schemas.microsoft.com/office/drawing/2014/main" id="{D0914FC4-EAE4-D44F-B46F-09E70DEF8589}"/>
              </a:ext>
            </a:extLst>
          </p:cNvPr>
          <p:cNvSpPr txBox="1">
            <a:spLocks/>
          </p:cNvSpPr>
          <p:nvPr/>
        </p:nvSpPr>
        <p:spPr>
          <a:xfrm>
            <a:off x="412615" y="806943"/>
            <a:ext cx="7054984"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pPr>
              <a:lnSpc>
                <a:spcPct val="90000"/>
              </a:lnSpc>
            </a:pPr>
            <a:r>
              <a:rPr lang="en-US" sz="3600" spc="-150" dirty="0">
                <a:solidFill>
                  <a:srgbClr val="F16336"/>
                </a:solidFill>
                <a:latin typeface="Arial" charset="0"/>
                <a:ea typeface="Arial" charset="0"/>
                <a:cs typeface="Arial" charset="0"/>
              </a:rPr>
              <a:t>Easterseals Make the First Five Count Program</a:t>
            </a:r>
            <a:endParaRPr lang="en-US" sz="3200" spc="-150" dirty="0">
              <a:solidFill>
                <a:srgbClr val="F16336"/>
              </a:solidFill>
              <a:latin typeface="Arial" charset="0"/>
              <a:ea typeface="Arial" charset="0"/>
              <a:cs typeface="Arial" charset="0"/>
            </a:endParaRPr>
          </a:p>
        </p:txBody>
      </p:sp>
      <p:sp>
        <p:nvSpPr>
          <p:cNvPr id="16" name="Content Placeholder 2">
            <a:extLst>
              <a:ext uri="{FF2B5EF4-FFF2-40B4-BE49-F238E27FC236}">
                <a16:creationId xmlns:a16="http://schemas.microsoft.com/office/drawing/2014/main" id="{C0A6504D-4120-C04A-B591-DFD1F0937593}"/>
              </a:ext>
            </a:extLst>
          </p:cNvPr>
          <p:cNvSpPr txBox="1">
            <a:spLocks/>
          </p:cNvSpPr>
          <p:nvPr/>
        </p:nvSpPr>
        <p:spPr>
          <a:xfrm>
            <a:off x="412614" y="2232489"/>
            <a:ext cx="6431939" cy="3753040"/>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Bef>
                <a:spcPts val="0"/>
              </a:spcBef>
              <a:spcAft>
                <a:spcPts val="2800"/>
              </a:spcAft>
              <a:buNone/>
              <a:defRPr/>
            </a:pPr>
            <a:r>
              <a:rPr lang="en-US" sz="1800" spc="-50" dirty="0">
                <a:solidFill>
                  <a:schemeClr val="tx1">
                    <a:lumMod val="50000"/>
                    <a:lumOff val="50000"/>
                  </a:schemeClr>
                </a:solidFill>
                <a:latin typeface="Arial" charset="0"/>
                <a:ea typeface="Arial" charset="0"/>
                <a:cs typeface="Arial" charset="0"/>
              </a:rPr>
              <a:t>Through </a:t>
            </a:r>
            <a:r>
              <a:rPr lang="en-US" sz="1800" i="1" spc="-50" dirty="0">
                <a:solidFill>
                  <a:schemeClr val="tx1">
                    <a:lumMod val="50000"/>
                    <a:lumOff val="50000"/>
                  </a:schemeClr>
                </a:solidFill>
                <a:latin typeface="Arial" charset="0"/>
                <a:ea typeface="Arial" charset="0"/>
                <a:cs typeface="Arial" charset="0"/>
              </a:rPr>
              <a:t>Easterseals</a:t>
            </a:r>
            <a:r>
              <a:rPr lang="en-US" sz="1800" spc="-50" dirty="0">
                <a:solidFill>
                  <a:schemeClr val="tx1">
                    <a:lumMod val="50000"/>
                    <a:lumOff val="50000"/>
                  </a:schemeClr>
                </a:solidFill>
                <a:latin typeface="Arial" charset="0"/>
                <a:ea typeface="Arial" charset="0"/>
                <a:cs typeface="Arial" charset="0"/>
              </a:rPr>
              <a:t> </a:t>
            </a:r>
            <a:r>
              <a:rPr lang="en-US" sz="1800" i="1" spc="-50" dirty="0">
                <a:solidFill>
                  <a:schemeClr val="tx1">
                    <a:lumMod val="50000"/>
                    <a:lumOff val="50000"/>
                  </a:schemeClr>
                </a:solidFill>
                <a:latin typeface="Arial" charset="0"/>
                <a:ea typeface="Arial" charset="0"/>
                <a:cs typeface="Arial" charset="0"/>
              </a:rPr>
              <a:t>Make the First Five Count</a:t>
            </a:r>
            <a:r>
              <a:rPr lang="en-US" sz="1800" spc="-50" dirty="0">
                <a:solidFill>
                  <a:schemeClr val="tx1">
                    <a:lumMod val="50000"/>
                    <a:lumOff val="50000"/>
                  </a:schemeClr>
                </a:solidFill>
                <a:latin typeface="Arial" charset="0"/>
                <a:ea typeface="Arial" charset="0"/>
                <a:cs typeface="Arial" charset="0"/>
              </a:rPr>
              <a:t>, we provide resources to help parents and caregivers of infants and toddlers to learn about the five key growth areas during the early, critical years before kindergarten.</a:t>
            </a:r>
          </a:p>
          <a:p>
            <a:pPr marL="0" indent="0" eaLnBrk="1" fontAlgn="auto" hangingPunct="1">
              <a:spcBef>
                <a:spcPts val="0"/>
              </a:spcBef>
              <a:spcAft>
                <a:spcPts val="2800"/>
              </a:spcAft>
              <a:buNone/>
              <a:defRPr/>
            </a:pPr>
            <a:r>
              <a:rPr lang="en-US" sz="1800" spc="-50" dirty="0">
                <a:solidFill>
                  <a:schemeClr val="tx1">
                    <a:lumMod val="50000"/>
                    <a:lumOff val="50000"/>
                  </a:schemeClr>
                </a:solidFill>
                <a:latin typeface="Arial" charset="0"/>
                <a:ea typeface="Arial" charset="0"/>
                <a:cs typeface="Arial" charset="0"/>
              </a:rPr>
              <a:t>We provide a free, online screening tool for those caring for infants and toddlers to assure the kids for whom they care are developing appropriately, reaching developmental milestones on both physical and social-emotional levels throughout their first five years of life so they can be school-ready – and what to do if they’re not.  Available in English and Spanish at </a:t>
            </a:r>
            <a:r>
              <a:rPr lang="en-US" sz="1800" b="1" spc="-50" dirty="0">
                <a:solidFill>
                  <a:schemeClr val="accent1"/>
                </a:solidFill>
                <a:latin typeface="Arial" charset="0"/>
                <a:ea typeface="Arial" charset="0"/>
                <a:cs typeface="Arial" charset="0"/>
                <a:hlinkClick r:id="rId6"/>
              </a:rPr>
              <a:t>http://www.easterseals.com/mtffc/</a:t>
            </a:r>
            <a:endParaRPr lang="en-US" sz="1800" b="1" spc="-50" dirty="0">
              <a:solidFill>
                <a:schemeClr val="accent1"/>
              </a:solidFill>
              <a:latin typeface="Arial" charset="0"/>
              <a:ea typeface="Arial" charset="0"/>
              <a:cs typeface="Arial" charset="0"/>
            </a:endParaRPr>
          </a:p>
          <a:p>
            <a:pPr marL="0" indent="0" eaLnBrk="1" fontAlgn="auto" hangingPunct="1">
              <a:spcBef>
                <a:spcPts val="0"/>
              </a:spcBef>
              <a:spcAft>
                <a:spcPts val="2800"/>
              </a:spcAft>
              <a:buNone/>
              <a:defRPr/>
            </a:pPr>
            <a:endParaRPr lang="en-US" sz="1800" spc="-50" dirty="0">
              <a:solidFill>
                <a:schemeClr val="tx1">
                  <a:lumMod val="50000"/>
                  <a:lumOff val="50000"/>
                </a:schemeClr>
              </a:solidFill>
              <a:latin typeface="Arial" charset="0"/>
              <a:ea typeface="Arial" charset="0"/>
              <a:cs typeface="Arial" charset="0"/>
            </a:endParaRPr>
          </a:p>
        </p:txBody>
      </p:sp>
      <p:cxnSp>
        <p:nvCxnSpPr>
          <p:cNvPr id="17" name="Straight Connector 16"/>
          <p:cNvCxnSpPr/>
          <p:nvPr/>
        </p:nvCxnSpPr>
        <p:spPr>
          <a:xfrm>
            <a:off x="412614" y="3573490"/>
            <a:ext cx="6199912" cy="0"/>
          </a:xfrm>
          <a:prstGeom prst="line">
            <a:avLst/>
          </a:prstGeom>
          <a:ln w="9525">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4" name="Slide Number Placeholder 3"/>
          <p:cNvSpPr>
            <a:spLocks noGrp="1"/>
          </p:cNvSpPr>
          <p:nvPr>
            <p:ph type="sldNum" sz="quarter" idx="12"/>
          </p:nvPr>
        </p:nvSpPr>
        <p:spPr/>
        <p:txBody>
          <a:bodyPr/>
          <a:lstStyle/>
          <a:p>
            <a:fld id="{DBF582B0-241F-1F4B-AB5B-F72D8864BE98}" type="slidenum">
              <a:rPr lang="en-US" smtClean="0"/>
              <a:t>21</a:t>
            </a:fld>
            <a:r>
              <a:rPr lang="en-US" dirty="0"/>
              <a:t> |  PARTNERSHIP DISCUSSION</a:t>
            </a:r>
          </a:p>
        </p:txBody>
      </p:sp>
    </p:spTree>
    <p:extLst>
      <p:ext uri="{BB962C8B-B14F-4D97-AF65-F5344CB8AC3E}">
        <p14:creationId xmlns:p14="http://schemas.microsoft.com/office/powerpoint/2010/main" val="350105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DED2F0-2C51-461A-B13A-63B1A0211557}"/>
              </a:ext>
            </a:extLst>
          </p:cNvPr>
          <p:cNvPicPr>
            <a:picLocks noChangeAspect="1"/>
          </p:cNvPicPr>
          <p:nvPr/>
        </p:nvPicPr>
        <p:blipFill>
          <a:blip r:embed="rId3"/>
          <a:stretch>
            <a:fillRect/>
          </a:stretch>
        </p:blipFill>
        <p:spPr>
          <a:xfrm>
            <a:off x="7467599" y="-14927"/>
            <a:ext cx="4823013" cy="6858000"/>
          </a:xfrm>
          <a:prstGeom prst="rect">
            <a:avLst/>
          </a:prstGeom>
        </p:spPr>
      </p:pic>
      <p:sp>
        <p:nvSpPr>
          <p:cNvPr id="18" name="Rectangle 17"/>
          <p:cNvSpPr/>
          <p:nvPr/>
        </p:nvSpPr>
        <p:spPr>
          <a:xfrm>
            <a:off x="7467600" y="5186362"/>
            <a:ext cx="4823012" cy="1671637"/>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10800000">
            <a:off x="7467600" y="-2"/>
            <a:ext cx="4823012" cy="1641785"/>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l="66185" t="33117" r="1"/>
          <a:stretch/>
        </p:blipFill>
        <p:spPr>
          <a:xfrm>
            <a:off x="7467600" y="0"/>
            <a:ext cx="1322450" cy="2600302"/>
          </a:xfrm>
          <a:prstGeom prst="rect">
            <a:avLst/>
          </a:prstGeom>
        </p:spPr>
      </p:pic>
      <p:sp>
        <p:nvSpPr>
          <p:cNvPr id="12" name="Title 1">
            <a:extLst>
              <a:ext uri="{FF2B5EF4-FFF2-40B4-BE49-F238E27FC236}">
                <a16:creationId xmlns:a16="http://schemas.microsoft.com/office/drawing/2014/main" id="{D0914FC4-EAE4-D44F-B46F-09E70DEF8589}"/>
              </a:ext>
            </a:extLst>
          </p:cNvPr>
          <p:cNvSpPr txBox="1">
            <a:spLocks/>
          </p:cNvSpPr>
          <p:nvPr/>
        </p:nvSpPr>
        <p:spPr>
          <a:xfrm>
            <a:off x="412615" y="806943"/>
            <a:ext cx="7054984"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pPr>
              <a:lnSpc>
                <a:spcPct val="90000"/>
              </a:lnSpc>
            </a:pPr>
            <a:r>
              <a:rPr lang="en-US" sz="3600" spc="-150" dirty="0">
                <a:solidFill>
                  <a:srgbClr val="F16336"/>
                </a:solidFill>
                <a:latin typeface="Arial" charset="0"/>
                <a:ea typeface="Arial" charset="0"/>
                <a:cs typeface="Arial" charset="0"/>
              </a:rPr>
              <a:t>Easterseals Camping Programs</a:t>
            </a:r>
            <a:endParaRPr lang="en-US" sz="3200" spc="-150" dirty="0">
              <a:solidFill>
                <a:srgbClr val="F16336"/>
              </a:solidFill>
              <a:latin typeface="Arial" charset="0"/>
              <a:ea typeface="Arial" charset="0"/>
              <a:cs typeface="Arial" charset="0"/>
            </a:endParaRPr>
          </a:p>
        </p:txBody>
      </p:sp>
      <p:sp>
        <p:nvSpPr>
          <p:cNvPr id="16" name="Content Placeholder 2">
            <a:extLst>
              <a:ext uri="{FF2B5EF4-FFF2-40B4-BE49-F238E27FC236}">
                <a16:creationId xmlns:a16="http://schemas.microsoft.com/office/drawing/2014/main" id="{C0A6504D-4120-C04A-B591-DFD1F0937593}"/>
              </a:ext>
            </a:extLst>
          </p:cNvPr>
          <p:cNvSpPr txBox="1">
            <a:spLocks/>
          </p:cNvSpPr>
          <p:nvPr/>
        </p:nvSpPr>
        <p:spPr>
          <a:xfrm>
            <a:off x="501927" y="1552479"/>
            <a:ext cx="6431939" cy="3753040"/>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Bef>
                <a:spcPts val="0"/>
              </a:spcBef>
              <a:spcAft>
                <a:spcPts val="2800"/>
              </a:spcAft>
              <a:buNone/>
              <a:defRPr/>
            </a:pPr>
            <a:r>
              <a:rPr lang="en-US" sz="1600" spc="-50" dirty="0">
                <a:solidFill>
                  <a:schemeClr val="tx1">
                    <a:lumMod val="50000"/>
                    <a:lumOff val="50000"/>
                  </a:schemeClr>
                </a:solidFill>
                <a:latin typeface="Arial" charset="0"/>
                <a:ea typeface="Arial" charset="0"/>
                <a:cs typeface="Arial" charset="0"/>
              </a:rPr>
              <a:t>Easterseals knows the benefits of play and sport that empower children with disabilities to become more independent while living healthier and happier lives!</a:t>
            </a:r>
          </a:p>
          <a:p>
            <a:pPr marL="0" indent="0" eaLnBrk="1" fontAlgn="auto" hangingPunct="1">
              <a:spcBef>
                <a:spcPts val="0"/>
              </a:spcBef>
              <a:spcAft>
                <a:spcPts val="2800"/>
              </a:spcAft>
              <a:buNone/>
              <a:defRPr/>
            </a:pPr>
            <a:r>
              <a:rPr lang="en-US" sz="1600" spc="-50" dirty="0">
                <a:solidFill>
                  <a:schemeClr val="tx1">
                    <a:lumMod val="50000"/>
                    <a:lumOff val="50000"/>
                  </a:schemeClr>
                </a:solidFill>
                <a:latin typeface="Arial" charset="0"/>
                <a:ea typeface="Arial" charset="0"/>
                <a:cs typeface="Arial" charset="0"/>
              </a:rPr>
              <a:t>Our camp and recreation programs across the country provide the opportunity for kids and adults with disabilities to experience the joy of camp with their peers, often building lifelong friendships.</a:t>
            </a:r>
          </a:p>
          <a:p>
            <a:pPr marL="0" indent="0" eaLnBrk="1" fontAlgn="auto" hangingPunct="1">
              <a:spcBef>
                <a:spcPts val="0"/>
              </a:spcBef>
              <a:spcAft>
                <a:spcPts val="2800"/>
              </a:spcAft>
              <a:buNone/>
              <a:defRPr/>
            </a:pPr>
            <a:r>
              <a:rPr lang="en-US" sz="1600" spc="-50" dirty="0">
                <a:solidFill>
                  <a:schemeClr val="tx1">
                    <a:lumMod val="50000"/>
                    <a:lumOff val="50000"/>
                  </a:schemeClr>
                </a:solidFill>
                <a:latin typeface="Arial" charset="0"/>
                <a:ea typeface="Arial" charset="0"/>
                <a:cs typeface="Arial" charset="0"/>
              </a:rPr>
              <a:t>Given that obesity is prevalent among adults with disabilities – 38.2% vs 26.2% among non-disabled adults – our camping programs encourage movement and exercise so that these critical components of wellbeing become part of their lives early.</a:t>
            </a:r>
          </a:p>
          <a:p>
            <a:pPr marL="0" indent="0" eaLnBrk="1" fontAlgn="auto" hangingPunct="1">
              <a:spcBef>
                <a:spcPts val="0"/>
              </a:spcBef>
              <a:spcAft>
                <a:spcPts val="2800"/>
              </a:spcAft>
              <a:buNone/>
              <a:defRPr/>
            </a:pPr>
            <a:r>
              <a:rPr lang="en-US" sz="1600" spc="-50" dirty="0">
                <a:solidFill>
                  <a:schemeClr val="tx1">
                    <a:lumMod val="50000"/>
                    <a:lumOff val="50000"/>
                  </a:schemeClr>
                </a:solidFill>
                <a:latin typeface="Arial" charset="0"/>
                <a:ea typeface="Arial" charset="0"/>
                <a:cs typeface="Arial" charset="0"/>
              </a:rPr>
              <a:t>Virtual camping programs have been offered throughout our Network during the pandemic – and a National Virtual Camp is underdevelopment for kids of all abilities throughout the world.</a:t>
            </a:r>
            <a:endParaRPr lang="en-US" sz="1600" b="1" spc="-50" dirty="0">
              <a:solidFill>
                <a:schemeClr val="accent1"/>
              </a:solidFill>
              <a:latin typeface="Arial" charset="0"/>
              <a:ea typeface="Arial" charset="0"/>
              <a:cs typeface="Arial" charset="0"/>
            </a:endParaRPr>
          </a:p>
          <a:p>
            <a:pPr marL="0" indent="0" eaLnBrk="1" fontAlgn="auto" hangingPunct="1">
              <a:spcBef>
                <a:spcPts val="0"/>
              </a:spcBef>
              <a:spcAft>
                <a:spcPts val="2800"/>
              </a:spcAft>
              <a:buNone/>
              <a:defRPr/>
            </a:pPr>
            <a:endParaRPr lang="en-US" sz="1800" spc="-50" dirty="0">
              <a:solidFill>
                <a:schemeClr val="tx1">
                  <a:lumMod val="50000"/>
                  <a:lumOff val="50000"/>
                </a:schemeClr>
              </a:solidFill>
              <a:latin typeface="Arial" charset="0"/>
              <a:ea typeface="Arial" charset="0"/>
              <a:cs typeface="Arial" charset="0"/>
            </a:endParaRPr>
          </a:p>
        </p:txBody>
      </p:sp>
      <p:cxnSp>
        <p:nvCxnSpPr>
          <p:cNvPr id="17" name="Straight Connector 16"/>
          <p:cNvCxnSpPr/>
          <p:nvPr/>
        </p:nvCxnSpPr>
        <p:spPr>
          <a:xfrm>
            <a:off x="412614" y="3573490"/>
            <a:ext cx="6199912" cy="0"/>
          </a:xfrm>
          <a:prstGeom prst="line">
            <a:avLst/>
          </a:prstGeom>
          <a:ln w="9525">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4" name="Slide Number Placeholder 3"/>
          <p:cNvSpPr>
            <a:spLocks noGrp="1"/>
          </p:cNvSpPr>
          <p:nvPr>
            <p:ph type="sldNum" sz="quarter" idx="12"/>
          </p:nvPr>
        </p:nvSpPr>
        <p:spPr/>
        <p:txBody>
          <a:bodyPr/>
          <a:lstStyle/>
          <a:p>
            <a:fld id="{DBF582B0-241F-1F4B-AB5B-F72D8864BE98}" type="slidenum">
              <a:rPr lang="en-US" smtClean="0"/>
              <a:t>22</a:t>
            </a:fld>
            <a:r>
              <a:rPr lang="en-US" dirty="0"/>
              <a:t> |  PARTNERSHIP DISCUSSION</a:t>
            </a:r>
          </a:p>
        </p:txBody>
      </p:sp>
    </p:spTree>
    <p:extLst>
      <p:ext uri="{BB962C8B-B14F-4D97-AF65-F5344CB8AC3E}">
        <p14:creationId xmlns:p14="http://schemas.microsoft.com/office/powerpoint/2010/main" val="2775459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16336"/>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7" name="TextBox 6"/>
          <p:cNvSpPr txBox="1"/>
          <p:nvPr/>
        </p:nvSpPr>
        <p:spPr>
          <a:xfrm>
            <a:off x="412615" y="3097931"/>
            <a:ext cx="11503159" cy="707886"/>
          </a:xfrm>
          <a:prstGeom prst="rect">
            <a:avLst/>
          </a:prstGeom>
          <a:noFill/>
        </p:spPr>
        <p:txBody>
          <a:bodyPr wrap="square" rtlCol="0">
            <a:spAutoFit/>
          </a:bodyPr>
          <a:lstStyle/>
          <a:p>
            <a:pPr>
              <a:lnSpc>
                <a:spcPct val="80000"/>
              </a:lnSpc>
            </a:pPr>
            <a:r>
              <a:rPr lang="en-US" sz="4800" spc="-150" dirty="0">
                <a:solidFill>
                  <a:srgbClr val="FFFFFF"/>
                </a:solidFill>
                <a:latin typeface="Arial" charset="0"/>
                <a:ea typeface="Arial" charset="0"/>
                <a:cs typeface="Arial" charset="0"/>
              </a:rPr>
              <a:t>Our Areas of Impact: Adults &amp; Seniors</a:t>
            </a:r>
          </a:p>
        </p:txBody>
      </p:sp>
      <p:sp>
        <p:nvSpPr>
          <p:cNvPr id="3" name="Slide Number Placeholder 2"/>
          <p:cNvSpPr>
            <a:spLocks noGrp="1"/>
          </p:cNvSpPr>
          <p:nvPr>
            <p:ph type="sldNum" sz="quarter" idx="12"/>
          </p:nvPr>
        </p:nvSpPr>
        <p:spPr/>
        <p:txBody>
          <a:bodyPr/>
          <a:lstStyle/>
          <a:p>
            <a:fld id="{DBF582B0-241F-1F4B-AB5B-F72D8864BE98}" type="slidenum">
              <a:rPr lang="en-US" smtClean="0">
                <a:solidFill>
                  <a:srgbClr val="FFFFFF"/>
                </a:solidFill>
              </a:rPr>
              <a:pPr/>
              <a:t>23</a:t>
            </a:fld>
            <a:r>
              <a:rPr lang="en-US" dirty="0">
                <a:solidFill>
                  <a:srgbClr val="FFFFFF"/>
                </a:solidFill>
              </a:rPr>
              <a:t> |  PARTNERSHIP DISCUSSION</a:t>
            </a:r>
          </a:p>
        </p:txBody>
      </p:sp>
    </p:spTree>
    <p:extLst>
      <p:ext uri="{BB962C8B-B14F-4D97-AF65-F5344CB8AC3E}">
        <p14:creationId xmlns:p14="http://schemas.microsoft.com/office/powerpoint/2010/main" val="3160618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Stock-810147428_sup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461100" y="-1"/>
            <a:ext cx="4730900" cy="6858001"/>
          </a:xfrm>
          <a:prstGeom prst="rect">
            <a:avLst/>
          </a:prstGeom>
        </p:spPr>
      </p:pic>
      <p:sp>
        <p:nvSpPr>
          <p:cNvPr id="18" name="Rectangle 17"/>
          <p:cNvSpPr/>
          <p:nvPr/>
        </p:nvSpPr>
        <p:spPr>
          <a:xfrm>
            <a:off x="7467600" y="5186362"/>
            <a:ext cx="4823012" cy="1671637"/>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l="66185" t="33117" r="1"/>
          <a:stretch/>
        </p:blipFill>
        <p:spPr>
          <a:xfrm>
            <a:off x="7467600" y="0"/>
            <a:ext cx="1322450" cy="2600302"/>
          </a:xfrm>
          <a:prstGeom prst="rect">
            <a:avLst/>
          </a:prstGeom>
        </p:spPr>
      </p:pic>
      <p:sp>
        <p:nvSpPr>
          <p:cNvPr id="12" name="Title 1">
            <a:extLst>
              <a:ext uri="{FF2B5EF4-FFF2-40B4-BE49-F238E27FC236}">
                <a16:creationId xmlns:a16="http://schemas.microsoft.com/office/drawing/2014/main" id="{D0914FC4-EAE4-D44F-B46F-09E70DEF8589}"/>
              </a:ext>
            </a:extLst>
          </p:cNvPr>
          <p:cNvSpPr txBox="1">
            <a:spLocks/>
          </p:cNvSpPr>
          <p:nvPr/>
        </p:nvSpPr>
        <p:spPr>
          <a:xfrm>
            <a:off x="412615" y="806943"/>
            <a:ext cx="8229600"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r>
              <a:rPr lang="en-US" sz="3600" spc="-150" dirty="0">
                <a:solidFill>
                  <a:srgbClr val="F16336"/>
                </a:solidFill>
                <a:latin typeface="Arial" charset="0"/>
                <a:ea typeface="Arial" charset="0"/>
                <a:cs typeface="Arial" charset="0"/>
              </a:rPr>
              <a:t>Easterseals Services for </a:t>
            </a:r>
          </a:p>
          <a:p>
            <a:r>
              <a:rPr lang="en-US" sz="3600" spc="-150" dirty="0">
                <a:solidFill>
                  <a:srgbClr val="F16336"/>
                </a:solidFill>
                <a:latin typeface="Arial" charset="0"/>
                <a:ea typeface="Arial" charset="0"/>
                <a:cs typeface="Arial" charset="0"/>
              </a:rPr>
              <a:t>Young Adults</a:t>
            </a:r>
            <a:endParaRPr lang="en-US" sz="3200" spc="-150" dirty="0">
              <a:solidFill>
                <a:srgbClr val="F16336"/>
              </a:solidFill>
              <a:latin typeface="Arial" charset="0"/>
              <a:ea typeface="Arial" charset="0"/>
              <a:cs typeface="Arial" charset="0"/>
            </a:endParaRPr>
          </a:p>
        </p:txBody>
      </p:sp>
      <p:sp>
        <p:nvSpPr>
          <p:cNvPr id="16" name="Content Placeholder 2">
            <a:extLst>
              <a:ext uri="{FF2B5EF4-FFF2-40B4-BE49-F238E27FC236}">
                <a16:creationId xmlns:a16="http://schemas.microsoft.com/office/drawing/2014/main" id="{C0A6504D-4120-C04A-B591-DFD1F0937593}"/>
              </a:ext>
            </a:extLst>
          </p:cNvPr>
          <p:cNvSpPr txBox="1">
            <a:spLocks/>
          </p:cNvSpPr>
          <p:nvPr/>
        </p:nvSpPr>
        <p:spPr>
          <a:xfrm>
            <a:off x="412614" y="1972718"/>
            <a:ext cx="6431939" cy="3753040"/>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Bef>
                <a:spcPts val="0"/>
              </a:spcBef>
              <a:spcAft>
                <a:spcPts val="2800"/>
              </a:spcAft>
              <a:buNone/>
              <a:defRPr/>
            </a:pPr>
            <a:r>
              <a:rPr lang="en-US" sz="2200" spc="-50" dirty="0">
                <a:solidFill>
                  <a:schemeClr val="tx1">
                    <a:lumMod val="50000"/>
                    <a:lumOff val="50000"/>
                  </a:schemeClr>
                </a:solidFill>
                <a:latin typeface="Arial" charset="0"/>
                <a:ea typeface="Arial" charset="0"/>
                <a:cs typeface="Arial" charset="0"/>
              </a:rPr>
              <a:t>We provide services for young adults transitioning from adulthood including employment training, coaching and placement; transportation; in-home care; and camping and recreation.</a:t>
            </a:r>
          </a:p>
          <a:p>
            <a:pPr marL="0" indent="0" eaLnBrk="1" fontAlgn="auto" hangingPunct="1">
              <a:spcBef>
                <a:spcPts val="0"/>
              </a:spcBef>
              <a:spcAft>
                <a:spcPts val="2800"/>
              </a:spcAft>
              <a:buNone/>
              <a:defRPr/>
            </a:pPr>
            <a:r>
              <a:rPr lang="en-US" sz="2200" spc="-50" dirty="0">
                <a:solidFill>
                  <a:schemeClr val="tx1">
                    <a:lumMod val="50000"/>
                    <a:lumOff val="50000"/>
                  </a:schemeClr>
                </a:solidFill>
                <a:latin typeface="Arial" charset="0"/>
                <a:ea typeface="Arial" charset="0"/>
                <a:cs typeface="Arial" charset="0"/>
              </a:rPr>
              <a:t>Individually tailored, our services are designed </a:t>
            </a:r>
            <a:r>
              <a:rPr lang="en-US" sz="2200" b="1" spc="-50" dirty="0">
                <a:solidFill>
                  <a:schemeClr val="tx1">
                    <a:lumMod val="50000"/>
                    <a:lumOff val="50000"/>
                  </a:schemeClr>
                </a:solidFill>
                <a:latin typeface="Arial" charset="0"/>
                <a:ea typeface="Arial" charset="0"/>
                <a:cs typeface="Arial" charset="0"/>
              </a:rPr>
              <a:t>to help young adults reach for and realize their full potential. </a:t>
            </a:r>
          </a:p>
        </p:txBody>
      </p:sp>
      <p:cxnSp>
        <p:nvCxnSpPr>
          <p:cNvPr id="17" name="Straight Connector 16"/>
          <p:cNvCxnSpPr/>
          <p:nvPr/>
        </p:nvCxnSpPr>
        <p:spPr>
          <a:xfrm>
            <a:off x="412614" y="3569213"/>
            <a:ext cx="6199912" cy="0"/>
          </a:xfrm>
          <a:prstGeom prst="line">
            <a:avLst/>
          </a:prstGeom>
          <a:ln w="9525">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5" name="Slide Number Placeholder 4"/>
          <p:cNvSpPr>
            <a:spLocks noGrp="1"/>
          </p:cNvSpPr>
          <p:nvPr>
            <p:ph type="sldNum" sz="quarter" idx="12"/>
          </p:nvPr>
        </p:nvSpPr>
        <p:spPr/>
        <p:txBody>
          <a:bodyPr/>
          <a:lstStyle/>
          <a:p>
            <a:fld id="{DBF582B0-241F-1F4B-AB5B-F72D8864BE98}" type="slidenum">
              <a:rPr lang="en-US" smtClean="0"/>
              <a:t>24</a:t>
            </a:fld>
            <a:r>
              <a:rPr lang="en-US" dirty="0"/>
              <a:t> |  PARTNERSHIP DISCUSSION</a:t>
            </a:r>
          </a:p>
        </p:txBody>
      </p:sp>
    </p:spTree>
    <p:extLst>
      <p:ext uri="{BB962C8B-B14F-4D97-AF65-F5344CB8AC3E}">
        <p14:creationId xmlns:p14="http://schemas.microsoft.com/office/powerpoint/2010/main" val="465012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Stock-167430435_medium.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67599" y="1"/>
            <a:ext cx="4823013" cy="6857999"/>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l="66185" t="33117" r="1"/>
          <a:stretch/>
        </p:blipFill>
        <p:spPr>
          <a:xfrm>
            <a:off x="7467600" y="0"/>
            <a:ext cx="1322450" cy="2600302"/>
          </a:xfrm>
          <a:prstGeom prst="rect">
            <a:avLst/>
          </a:prstGeom>
        </p:spPr>
      </p:pic>
      <p:sp>
        <p:nvSpPr>
          <p:cNvPr id="12" name="Title 1">
            <a:extLst>
              <a:ext uri="{FF2B5EF4-FFF2-40B4-BE49-F238E27FC236}">
                <a16:creationId xmlns:a16="http://schemas.microsoft.com/office/drawing/2014/main" id="{D0914FC4-EAE4-D44F-B46F-09E70DEF8589}"/>
              </a:ext>
            </a:extLst>
          </p:cNvPr>
          <p:cNvSpPr txBox="1">
            <a:spLocks/>
          </p:cNvSpPr>
          <p:nvPr/>
        </p:nvSpPr>
        <p:spPr>
          <a:xfrm>
            <a:off x="412615" y="806943"/>
            <a:ext cx="8229600"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r>
              <a:rPr lang="en-US" sz="3600" spc="-150" dirty="0">
                <a:solidFill>
                  <a:srgbClr val="F16336"/>
                </a:solidFill>
                <a:latin typeface="Arial" charset="0"/>
                <a:ea typeface="Arial" charset="0"/>
                <a:cs typeface="Arial" charset="0"/>
              </a:rPr>
              <a:t>Easterseals Services for Adults</a:t>
            </a:r>
            <a:endParaRPr lang="en-US" sz="3200" spc="-150" dirty="0">
              <a:solidFill>
                <a:srgbClr val="F16336"/>
              </a:solidFill>
              <a:latin typeface="Arial" charset="0"/>
              <a:ea typeface="Arial" charset="0"/>
              <a:cs typeface="Arial" charset="0"/>
            </a:endParaRPr>
          </a:p>
        </p:txBody>
      </p:sp>
      <p:sp>
        <p:nvSpPr>
          <p:cNvPr id="16" name="Content Placeholder 2">
            <a:extLst>
              <a:ext uri="{FF2B5EF4-FFF2-40B4-BE49-F238E27FC236}">
                <a16:creationId xmlns:a16="http://schemas.microsoft.com/office/drawing/2014/main" id="{C0A6504D-4120-C04A-B591-DFD1F0937593}"/>
              </a:ext>
            </a:extLst>
          </p:cNvPr>
          <p:cNvSpPr txBox="1">
            <a:spLocks/>
          </p:cNvSpPr>
          <p:nvPr/>
        </p:nvSpPr>
        <p:spPr>
          <a:xfrm>
            <a:off x="412614" y="1772693"/>
            <a:ext cx="6431939" cy="3753040"/>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Bef>
                <a:spcPts val="0"/>
              </a:spcBef>
              <a:spcAft>
                <a:spcPts val="2800"/>
              </a:spcAft>
              <a:buNone/>
              <a:defRPr/>
            </a:pPr>
            <a:r>
              <a:rPr lang="en-US" sz="2200" spc="-50" dirty="0">
                <a:solidFill>
                  <a:schemeClr val="tx1">
                    <a:lumMod val="50000"/>
                    <a:lumOff val="50000"/>
                  </a:schemeClr>
                </a:solidFill>
                <a:latin typeface="Arial" charset="0"/>
                <a:ea typeface="Arial" charset="0"/>
                <a:cs typeface="Arial" charset="0"/>
              </a:rPr>
              <a:t>Easterseals provides a variety of home and community-based services which afford adults </a:t>
            </a:r>
            <a:br>
              <a:rPr lang="en-US" sz="2200" spc="-50" dirty="0">
                <a:solidFill>
                  <a:schemeClr val="tx1">
                    <a:lumMod val="50000"/>
                    <a:lumOff val="50000"/>
                  </a:schemeClr>
                </a:solidFill>
                <a:latin typeface="Arial" charset="0"/>
                <a:ea typeface="Arial" charset="0"/>
                <a:cs typeface="Arial" charset="0"/>
              </a:rPr>
            </a:br>
            <a:r>
              <a:rPr lang="en-US" sz="2200" spc="-50" dirty="0">
                <a:solidFill>
                  <a:schemeClr val="tx1">
                    <a:lumMod val="50000"/>
                    <a:lumOff val="50000"/>
                  </a:schemeClr>
                </a:solidFill>
                <a:latin typeface="Arial" charset="0"/>
                <a:ea typeface="Arial" charset="0"/>
                <a:cs typeface="Arial" charset="0"/>
              </a:rPr>
              <a:t>and seniors with access to healthcare, education and employment opportunities </a:t>
            </a:r>
            <a:r>
              <a:rPr lang="en-US" sz="2200" b="1" spc="-50" dirty="0">
                <a:solidFill>
                  <a:schemeClr val="tx1">
                    <a:lumMod val="50000"/>
                    <a:lumOff val="50000"/>
                  </a:schemeClr>
                </a:solidFill>
                <a:latin typeface="Arial" charset="0"/>
                <a:ea typeface="Arial" charset="0"/>
                <a:cs typeface="Arial" charset="0"/>
              </a:rPr>
              <a:t>so they can more fully participate in their communities and in society.  </a:t>
            </a:r>
          </a:p>
          <a:p>
            <a:pPr marL="0" indent="0" eaLnBrk="1" fontAlgn="auto" hangingPunct="1">
              <a:spcBef>
                <a:spcPts val="0"/>
              </a:spcBef>
              <a:spcAft>
                <a:spcPts val="2800"/>
              </a:spcAft>
              <a:buNone/>
              <a:defRPr/>
            </a:pPr>
            <a:r>
              <a:rPr lang="en-US" sz="2200" spc="-50" dirty="0">
                <a:solidFill>
                  <a:schemeClr val="tx1">
                    <a:lumMod val="50000"/>
                    <a:lumOff val="50000"/>
                  </a:schemeClr>
                </a:solidFill>
                <a:latin typeface="Arial" charset="0"/>
                <a:ea typeface="Arial" charset="0"/>
                <a:cs typeface="Arial" charset="0"/>
              </a:rPr>
              <a:t>Employment training and job placement; transportation; residential living options; and assistive technology – as well as health care services including medical rehabilitation and behavioral health – are among services offered.   </a:t>
            </a:r>
            <a:endParaRPr lang="en-US" sz="2200" b="1" spc="-50" dirty="0">
              <a:solidFill>
                <a:schemeClr val="tx1">
                  <a:lumMod val="50000"/>
                  <a:lumOff val="50000"/>
                </a:schemeClr>
              </a:solidFill>
              <a:latin typeface="Arial" charset="0"/>
              <a:ea typeface="Arial" charset="0"/>
              <a:cs typeface="Arial" charset="0"/>
            </a:endParaRPr>
          </a:p>
        </p:txBody>
      </p:sp>
      <p:cxnSp>
        <p:nvCxnSpPr>
          <p:cNvPr id="17" name="Straight Connector 16"/>
          <p:cNvCxnSpPr/>
          <p:nvPr/>
        </p:nvCxnSpPr>
        <p:spPr>
          <a:xfrm>
            <a:off x="412614" y="3569213"/>
            <a:ext cx="6199912" cy="0"/>
          </a:xfrm>
          <a:prstGeom prst="line">
            <a:avLst/>
          </a:prstGeom>
          <a:ln w="9525">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5" name="Slide Number Placeholder 4"/>
          <p:cNvSpPr>
            <a:spLocks noGrp="1"/>
          </p:cNvSpPr>
          <p:nvPr>
            <p:ph type="sldNum" sz="quarter" idx="12"/>
          </p:nvPr>
        </p:nvSpPr>
        <p:spPr/>
        <p:txBody>
          <a:bodyPr/>
          <a:lstStyle/>
          <a:p>
            <a:fld id="{DBF582B0-241F-1F4B-AB5B-F72D8864BE98}" type="slidenum">
              <a:rPr lang="en-US" smtClean="0"/>
              <a:t>25</a:t>
            </a:fld>
            <a:r>
              <a:rPr lang="en-US" dirty="0"/>
              <a:t> |  PARTNERSHIP DISCUSSION</a:t>
            </a:r>
          </a:p>
        </p:txBody>
      </p:sp>
    </p:spTree>
    <p:extLst>
      <p:ext uri="{BB962C8B-B14F-4D97-AF65-F5344CB8AC3E}">
        <p14:creationId xmlns:p14="http://schemas.microsoft.com/office/powerpoint/2010/main" val="231975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7141BCF-33DC-854A-8A03-F55F2DC5B1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467600" y="0"/>
            <a:ext cx="48230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17"/>
          <p:cNvSpPr/>
          <p:nvPr/>
        </p:nvSpPr>
        <p:spPr>
          <a:xfrm>
            <a:off x="7467600" y="5186362"/>
            <a:ext cx="4823012" cy="1671637"/>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10800000">
            <a:off x="7467600" y="-2"/>
            <a:ext cx="4823012" cy="1641785"/>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l="66185" t="33117" r="1"/>
          <a:stretch/>
        </p:blipFill>
        <p:spPr>
          <a:xfrm>
            <a:off x="7467600" y="0"/>
            <a:ext cx="1322450" cy="2600302"/>
          </a:xfrm>
          <a:prstGeom prst="rect">
            <a:avLst/>
          </a:prstGeom>
        </p:spPr>
      </p:pic>
      <p:sp>
        <p:nvSpPr>
          <p:cNvPr id="12" name="Title 1">
            <a:extLst>
              <a:ext uri="{FF2B5EF4-FFF2-40B4-BE49-F238E27FC236}">
                <a16:creationId xmlns:a16="http://schemas.microsoft.com/office/drawing/2014/main" id="{D0914FC4-EAE4-D44F-B46F-09E70DEF8589}"/>
              </a:ext>
            </a:extLst>
          </p:cNvPr>
          <p:cNvSpPr txBox="1">
            <a:spLocks/>
          </p:cNvSpPr>
          <p:nvPr/>
        </p:nvSpPr>
        <p:spPr>
          <a:xfrm>
            <a:off x="412615" y="806943"/>
            <a:ext cx="8229600"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r>
              <a:rPr lang="en-US" sz="3600" spc="-150" dirty="0">
                <a:solidFill>
                  <a:srgbClr val="F16336"/>
                </a:solidFill>
                <a:latin typeface="Arial" charset="0"/>
                <a:ea typeface="Arial" charset="0"/>
                <a:cs typeface="Arial" charset="0"/>
              </a:rPr>
              <a:t>Easterseals Services for Seniors</a:t>
            </a:r>
            <a:endParaRPr lang="en-US" sz="3200" spc="-150" dirty="0">
              <a:solidFill>
                <a:srgbClr val="F16336"/>
              </a:solidFill>
              <a:latin typeface="Arial" charset="0"/>
              <a:ea typeface="Arial" charset="0"/>
              <a:cs typeface="Arial" charset="0"/>
            </a:endParaRPr>
          </a:p>
        </p:txBody>
      </p:sp>
      <p:sp>
        <p:nvSpPr>
          <p:cNvPr id="16" name="Content Placeholder 2">
            <a:extLst>
              <a:ext uri="{FF2B5EF4-FFF2-40B4-BE49-F238E27FC236}">
                <a16:creationId xmlns:a16="http://schemas.microsoft.com/office/drawing/2014/main" id="{C0A6504D-4120-C04A-B591-DFD1F0937593}"/>
              </a:ext>
            </a:extLst>
          </p:cNvPr>
          <p:cNvSpPr txBox="1">
            <a:spLocks/>
          </p:cNvSpPr>
          <p:nvPr/>
        </p:nvSpPr>
        <p:spPr>
          <a:xfrm>
            <a:off x="412614" y="1972718"/>
            <a:ext cx="6431939" cy="3753040"/>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Bef>
                <a:spcPts val="0"/>
              </a:spcBef>
              <a:spcAft>
                <a:spcPts val="2800"/>
              </a:spcAft>
              <a:buNone/>
              <a:defRPr/>
            </a:pPr>
            <a:r>
              <a:rPr lang="en-US" sz="2200" spc="-50" dirty="0">
                <a:solidFill>
                  <a:schemeClr val="tx1">
                    <a:lumMod val="50000"/>
                    <a:lumOff val="50000"/>
                  </a:schemeClr>
                </a:solidFill>
                <a:latin typeface="Arial" charset="0"/>
                <a:ea typeface="Arial" charset="0"/>
                <a:cs typeface="Arial" charset="0"/>
              </a:rPr>
              <a:t>Easterseals adult day services, in-home supports and care, community mobility options, behavioral health, wellness programs and support for family caregivers </a:t>
            </a:r>
            <a:r>
              <a:rPr lang="en-US" sz="2200" b="1" spc="-50" dirty="0">
                <a:solidFill>
                  <a:schemeClr val="tx1">
                    <a:lumMod val="50000"/>
                    <a:lumOff val="50000"/>
                  </a:schemeClr>
                </a:solidFill>
                <a:latin typeface="Arial" charset="0"/>
                <a:ea typeface="Arial" charset="0"/>
                <a:cs typeface="Arial" charset="0"/>
              </a:rPr>
              <a:t>help people live as independently as possible for as long as possible. </a:t>
            </a:r>
          </a:p>
          <a:p>
            <a:pPr marL="0" indent="0" eaLnBrk="1" fontAlgn="auto" hangingPunct="1">
              <a:spcBef>
                <a:spcPts val="0"/>
              </a:spcBef>
              <a:spcAft>
                <a:spcPts val="2800"/>
              </a:spcAft>
              <a:buNone/>
              <a:defRPr/>
            </a:pPr>
            <a:r>
              <a:rPr lang="en-US" sz="2200" spc="-50" dirty="0">
                <a:solidFill>
                  <a:schemeClr val="tx1">
                    <a:lumMod val="50000"/>
                    <a:lumOff val="50000"/>
                  </a:schemeClr>
                </a:solidFill>
                <a:latin typeface="Arial" charset="0"/>
                <a:ea typeface="Arial" charset="0"/>
                <a:cs typeface="Arial" charset="0"/>
              </a:rPr>
              <a:t>Our services help manage activities of daily living that may be limited as a result of aging and are designed for the growing number of older Americans and their caregivers.</a:t>
            </a:r>
          </a:p>
        </p:txBody>
      </p:sp>
      <p:cxnSp>
        <p:nvCxnSpPr>
          <p:cNvPr id="17" name="Straight Connector 16"/>
          <p:cNvCxnSpPr/>
          <p:nvPr/>
        </p:nvCxnSpPr>
        <p:spPr>
          <a:xfrm>
            <a:off x="412614" y="3905390"/>
            <a:ext cx="6199912" cy="0"/>
          </a:xfrm>
          <a:prstGeom prst="line">
            <a:avLst/>
          </a:prstGeom>
          <a:ln w="9525">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4" name="Slide Number Placeholder 3"/>
          <p:cNvSpPr>
            <a:spLocks noGrp="1"/>
          </p:cNvSpPr>
          <p:nvPr>
            <p:ph type="sldNum" sz="quarter" idx="12"/>
          </p:nvPr>
        </p:nvSpPr>
        <p:spPr/>
        <p:txBody>
          <a:bodyPr/>
          <a:lstStyle/>
          <a:p>
            <a:fld id="{DBF582B0-241F-1F4B-AB5B-F72D8864BE98}" type="slidenum">
              <a:rPr lang="en-US" smtClean="0"/>
              <a:t>26</a:t>
            </a:fld>
            <a:r>
              <a:rPr lang="en-US" dirty="0"/>
              <a:t> |  PARTNERSHIP DISCUSSION</a:t>
            </a:r>
          </a:p>
        </p:txBody>
      </p:sp>
    </p:spTree>
    <p:extLst>
      <p:ext uri="{BB962C8B-B14F-4D97-AF65-F5344CB8AC3E}">
        <p14:creationId xmlns:p14="http://schemas.microsoft.com/office/powerpoint/2010/main" val="1846927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Stock-932608604_super.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7467600" y="-3"/>
            <a:ext cx="4823012" cy="6858003"/>
          </a:xfrm>
          <a:prstGeom prst="rect">
            <a:avLst/>
          </a:prstGeom>
        </p:spPr>
      </p:pic>
      <p:sp>
        <p:nvSpPr>
          <p:cNvPr id="18" name="Rectangle 17"/>
          <p:cNvSpPr/>
          <p:nvPr/>
        </p:nvSpPr>
        <p:spPr>
          <a:xfrm>
            <a:off x="7467600" y="5186362"/>
            <a:ext cx="4823012" cy="1671637"/>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10800000">
            <a:off x="7467600" y="-2"/>
            <a:ext cx="4823012" cy="1641785"/>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l="66185" t="33117" r="1"/>
          <a:stretch/>
        </p:blipFill>
        <p:spPr>
          <a:xfrm>
            <a:off x="7467600" y="0"/>
            <a:ext cx="1322450" cy="2600302"/>
          </a:xfrm>
          <a:prstGeom prst="rect">
            <a:avLst/>
          </a:prstGeom>
        </p:spPr>
      </p:pic>
      <p:sp>
        <p:nvSpPr>
          <p:cNvPr id="12" name="Title 1">
            <a:extLst>
              <a:ext uri="{FF2B5EF4-FFF2-40B4-BE49-F238E27FC236}">
                <a16:creationId xmlns:a16="http://schemas.microsoft.com/office/drawing/2014/main" id="{D0914FC4-EAE4-D44F-B46F-09E70DEF8589}"/>
              </a:ext>
            </a:extLst>
          </p:cNvPr>
          <p:cNvSpPr txBox="1">
            <a:spLocks/>
          </p:cNvSpPr>
          <p:nvPr/>
        </p:nvSpPr>
        <p:spPr>
          <a:xfrm>
            <a:off x="412615" y="806943"/>
            <a:ext cx="8229600"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r>
              <a:rPr lang="en-US" sz="3600" spc="-150" dirty="0">
                <a:solidFill>
                  <a:srgbClr val="F16336"/>
                </a:solidFill>
                <a:latin typeface="Arial" charset="0"/>
                <a:ea typeface="Arial" charset="0"/>
                <a:cs typeface="Arial" charset="0"/>
              </a:rPr>
              <a:t>Easterseals Services for </a:t>
            </a:r>
          </a:p>
          <a:p>
            <a:r>
              <a:rPr lang="en-US" sz="3600" spc="-150" dirty="0">
                <a:solidFill>
                  <a:srgbClr val="F16336"/>
                </a:solidFill>
                <a:latin typeface="Arial" charset="0"/>
                <a:ea typeface="Arial" charset="0"/>
                <a:cs typeface="Arial" charset="0"/>
              </a:rPr>
              <a:t>Military &amp; Veterans</a:t>
            </a:r>
            <a:endParaRPr lang="en-US" sz="3200" spc="-150" dirty="0">
              <a:solidFill>
                <a:srgbClr val="F16336"/>
              </a:solidFill>
              <a:latin typeface="Arial" charset="0"/>
              <a:ea typeface="Arial" charset="0"/>
              <a:cs typeface="Arial" charset="0"/>
            </a:endParaRPr>
          </a:p>
        </p:txBody>
      </p:sp>
      <p:sp>
        <p:nvSpPr>
          <p:cNvPr id="16" name="Content Placeholder 2">
            <a:extLst>
              <a:ext uri="{FF2B5EF4-FFF2-40B4-BE49-F238E27FC236}">
                <a16:creationId xmlns:a16="http://schemas.microsoft.com/office/drawing/2014/main" id="{C0A6504D-4120-C04A-B591-DFD1F0937593}"/>
              </a:ext>
            </a:extLst>
          </p:cNvPr>
          <p:cNvSpPr txBox="1">
            <a:spLocks/>
          </p:cNvSpPr>
          <p:nvPr/>
        </p:nvSpPr>
        <p:spPr>
          <a:xfrm>
            <a:off x="412614" y="1972718"/>
            <a:ext cx="6431939" cy="3753040"/>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Bef>
                <a:spcPts val="0"/>
              </a:spcBef>
              <a:spcAft>
                <a:spcPts val="2800"/>
              </a:spcAft>
              <a:buNone/>
              <a:defRPr/>
            </a:pPr>
            <a:r>
              <a:rPr lang="en-US" sz="2200" spc="-50" dirty="0">
                <a:solidFill>
                  <a:schemeClr val="tx1">
                    <a:lumMod val="50000"/>
                    <a:lumOff val="50000"/>
                  </a:schemeClr>
                </a:solidFill>
                <a:latin typeface="Arial" charset="0"/>
                <a:ea typeface="Arial" charset="0"/>
                <a:cs typeface="Arial" charset="0"/>
              </a:rPr>
              <a:t>The needs of veterans and military families are evolving, not disappearing. We work to make solutions easily accessible in local communities.</a:t>
            </a:r>
          </a:p>
          <a:p>
            <a:pPr marL="0" indent="0" eaLnBrk="1" fontAlgn="auto" hangingPunct="1">
              <a:spcBef>
                <a:spcPts val="0"/>
              </a:spcBef>
              <a:spcAft>
                <a:spcPts val="2800"/>
              </a:spcAft>
              <a:buNone/>
              <a:defRPr/>
            </a:pPr>
            <a:r>
              <a:rPr lang="en-US" sz="2200" spc="-50" dirty="0">
                <a:solidFill>
                  <a:schemeClr val="tx1">
                    <a:lumMod val="50000"/>
                    <a:lumOff val="50000"/>
                  </a:schemeClr>
                </a:solidFill>
                <a:latin typeface="Arial" charset="0"/>
                <a:ea typeface="Arial" charset="0"/>
                <a:cs typeface="Arial" charset="0"/>
              </a:rPr>
              <a:t>Easterseals specializes in identifying the needs of veterans and military families, particularly with </a:t>
            </a:r>
            <a:r>
              <a:rPr lang="en-US" sz="2200" b="1" spc="-50" dirty="0">
                <a:solidFill>
                  <a:schemeClr val="tx1">
                    <a:lumMod val="50000"/>
                    <a:lumOff val="50000"/>
                  </a:schemeClr>
                </a:solidFill>
                <a:latin typeface="Arial" charset="0"/>
                <a:ea typeface="Arial" charset="0"/>
                <a:cs typeface="Arial" charset="0"/>
              </a:rPr>
              <a:t>employment, job training, behavioral health programs, and support for military families including </a:t>
            </a:r>
            <a:r>
              <a:rPr lang="en-US" sz="2200" spc="-50" dirty="0">
                <a:solidFill>
                  <a:schemeClr val="tx1">
                    <a:lumMod val="50000"/>
                    <a:lumOff val="50000"/>
                  </a:schemeClr>
                </a:solidFill>
                <a:latin typeface="Arial" charset="0"/>
                <a:ea typeface="Arial" charset="0"/>
                <a:cs typeface="Arial" charset="0"/>
              </a:rPr>
              <a:t>respite and childcare. </a:t>
            </a:r>
          </a:p>
        </p:txBody>
      </p:sp>
      <p:cxnSp>
        <p:nvCxnSpPr>
          <p:cNvPr id="17" name="Straight Connector 16"/>
          <p:cNvCxnSpPr/>
          <p:nvPr/>
        </p:nvCxnSpPr>
        <p:spPr>
          <a:xfrm>
            <a:off x="412614" y="3209651"/>
            <a:ext cx="6199912" cy="0"/>
          </a:xfrm>
          <a:prstGeom prst="line">
            <a:avLst/>
          </a:prstGeom>
          <a:ln w="9525">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5" name="Slide Number Placeholder 4"/>
          <p:cNvSpPr>
            <a:spLocks noGrp="1"/>
          </p:cNvSpPr>
          <p:nvPr>
            <p:ph type="sldNum" sz="quarter" idx="12"/>
          </p:nvPr>
        </p:nvSpPr>
        <p:spPr/>
        <p:txBody>
          <a:bodyPr/>
          <a:lstStyle/>
          <a:p>
            <a:fld id="{DBF582B0-241F-1F4B-AB5B-F72D8864BE98}" type="slidenum">
              <a:rPr lang="en-US" smtClean="0"/>
              <a:t>27</a:t>
            </a:fld>
            <a:r>
              <a:rPr lang="en-US" dirty="0"/>
              <a:t> |  PARTNERSHIP DISCUSSION</a:t>
            </a:r>
          </a:p>
        </p:txBody>
      </p:sp>
    </p:spTree>
    <p:extLst>
      <p:ext uri="{BB962C8B-B14F-4D97-AF65-F5344CB8AC3E}">
        <p14:creationId xmlns:p14="http://schemas.microsoft.com/office/powerpoint/2010/main" val="929175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99CC00"/>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6961" y="5656814"/>
            <a:ext cx="2241349" cy="876710"/>
          </a:xfrm>
          <a:prstGeom prst="rect">
            <a:avLst/>
          </a:prstGeom>
        </p:spPr>
      </p:pic>
      <p:sp>
        <p:nvSpPr>
          <p:cNvPr id="7" name="TextBox 6"/>
          <p:cNvSpPr txBox="1"/>
          <p:nvPr/>
        </p:nvSpPr>
        <p:spPr>
          <a:xfrm>
            <a:off x="412618" y="2802466"/>
            <a:ext cx="11503159" cy="1889748"/>
          </a:xfrm>
          <a:prstGeom prst="rect">
            <a:avLst/>
          </a:prstGeom>
          <a:noFill/>
        </p:spPr>
        <p:txBody>
          <a:bodyPr wrap="square" rtlCol="0">
            <a:spAutoFit/>
          </a:bodyPr>
          <a:lstStyle/>
          <a:p>
            <a:pPr>
              <a:lnSpc>
                <a:spcPct val="80000"/>
              </a:lnSpc>
            </a:pPr>
            <a:r>
              <a:rPr lang="en-US" sz="4800" spc="-150" dirty="0">
                <a:solidFill>
                  <a:srgbClr val="FFFFFF"/>
                </a:solidFill>
                <a:latin typeface="Arial" charset="0"/>
                <a:ea typeface="Arial" charset="0"/>
                <a:cs typeface="Arial" charset="0"/>
              </a:rPr>
              <a:t>Thank You</a:t>
            </a:r>
          </a:p>
          <a:p>
            <a:pPr>
              <a:lnSpc>
                <a:spcPct val="80000"/>
              </a:lnSpc>
            </a:pPr>
            <a:endParaRPr lang="en-US" sz="4800" spc="-150" dirty="0">
              <a:solidFill>
                <a:srgbClr val="FFFFFF"/>
              </a:solidFill>
              <a:latin typeface="Arial" charset="0"/>
              <a:ea typeface="Arial" charset="0"/>
              <a:cs typeface="Arial" charset="0"/>
            </a:endParaRPr>
          </a:p>
          <a:p>
            <a:pPr>
              <a:lnSpc>
                <a:spcPct val="80000"/>
              </a:lnSpc>
            </a:pPr>
            <a:r>
              <a:rPr lang="en-US" sz="4800" spc="-150" dirty="0">
                <a:solidFill>
                  <a:srgbClr val="FFFFFF"/>
                </a:solidFill>
                <a:latin typeface="Arial" charset="0"/>
                <a:ea typeface="Arial" charset="0"/>
                <a:cs typeface="Arial" charset="0"/>
              </a:rPr>
              <a:t> </a:t>
            </a:r>
          </a:p>
        </p:txBody>
      </p:sp>
      <p:sp>
        <p:nvSpPr>
          <p:cNvPr id="3" name="Slide Number Placeholder 2"/>
          <p:cNvSpPr>
            <a:spLocks noGrp="1"/>
          </p:cNvSpPr>
          <p:nvPr>
            <p:ph type="sldNum" sz="quarter" idx="12"/>
          </p:nvPr>
        </p:nvSpPr>
        <p:spPr/>
        <p:txBody>
          <a:bodyPr/>
          <a:lstStyle/>
          <a:p>
            <a:fld id="{DBF582B0-241F-1F4B-AB5B-F72D8864BE98}" type="slidenum">
              <a:rPr lang="en-US" smtClean="0">
                <a:solidFill>
                  <a:srgbClr val="FFFFFF"/>
                </a:solidFill>
              </a:rPr>
              <a:pPr/>
              <a:t>28</a:t>
            </a:fld>
            <a:r>
              <a:rPr lang="en-US" dirty="0">
                <a:solidFill>
                  <a:srgbClr val="FFFFFF"/>
                </a:solidFill>
              </a:rPr>
              <a:t> |  PARTNERSHIP DISCUSSION</a:t>
            </a:r>
          </a:p>
        </p:txBody>
      </p:sp>
    </p:spTree>
    <p:extLst>
      <p:ext uri="{BB962C8B-B14F-4D97-AF65-F5344CB8AC3E}">
        <p14:creationId xmlns:p14="http://schemas.microsoft.com/office/powerpoint/2010/main" val="742188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Stock-889172928_supe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2290614" cy="6858002"/>
          </a:xfrm>
          <a:prstGeom prst="rect">
            <a:avLst/>
          </a:prstGeom>
        </p:spPr>
      </p:pic>
      <p:sp>
        <p:nvSpPr>
          <p:cNvPr id="26" name="Rectangle 25"/>
          <p:cNvSpPr/>
          <p:nvPr/>
        </p:nvSpPr>
        <p:spPr>
          <a:xfrm rot="5400000">
            <a:off x="-722376" y="722377"/>
            <a:ext cx="6857999" cy="5413250"/>
          </a:xfrm>
          <a:prstGeom prst="rect">
            <a:avLst/>
          </a:prstGeom>
          <a:gradFill>
            <a:gsLst>
              <a:gs pos="0">
                <a:schemeClr val="tx1">
                  <a:alpha val="55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D0914FC4-EAE4-D44F-B46F-09E70DEF8589}"/>
              </a:ext>
            </a:extLst>
          </p:cNvPr>
          <p:cNvSpPr txBox="1">
            <a:spLocks/>
          </p:cNvSpPr>
          <p:nvPr/>
        </p:nvSpPr>
        <p:spPr>
          <a:xfrm>
            <a:off x="412615" y="806943"/>
            <a:ext cx="8229600"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r>
              <a:rPr lang="en-US" sz="3600" spc="-150" dirty="0">
                <a:latin typeface="Arial" charset="0"/>
                <a:ea typeface="Arial" charset="0"/>
                <a:cs typeface="Arial" charset="0"/>
              </a:rPr>
              <a:t>The Landscape</a:t>
            </a:r>
            <a:endParaRPr lang="en-US" sz="3200" spc="-150" dirty="0">
              <a:latin typeface="Arial" charset="0"/>
              <a:ea typeface="Arial" charset="0"/>
              <a:cs typeface="Arial" charset="0"/>
            </a:endParaRPr>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27" name="Oval 26"/>
          <p:cNvSpPr/>
          <p:nvPr/>
        </p:nvSpPr>
        <p:spPr>
          <a:xfrm>
            <a:off x="1107386" y="1692516"/>
            <a:ext cx="3920712" cy="3920710"/>
          </a:xfrm>
          <a:prstGeom prst="ellipse">
            <a:avLst/>
          </a:prstGeom>
          <a:solidFill>
            <a:schemeClr val="bg1"/>
          </a:solidFill>
          <a:ln>
            <a:noFill/>
          </a:ln>
          <a:effectLst>
            <a:outerShdw blurRad="5334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2">
            <a:extLst>
              <a:ext uri="{FF2B5EF4-FFF2-40B4-BE49-F238E27FC236}">
                <a16:creationId xmlns:a16="http://schemas.microsoft.com/office/drawing/2014/main" id="{C0A6504D-4120-C04A-B591-DFD1F0937593}"/>
              </a:ext>
            </a:extLst>
          </p:cNvPr>
          <p:cNvSpPr txBox="1">
            <a:spLocks/>
          </p:cNvSpPr>
          <p:nvPr/>
        </p:nvSpPr>
        <p:spPr>
          <a:xfrm>
            <a:off x="1107386" y="3374303"/>
            <a:ext cx="3920712" cy="2099625"/>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fontAlgn="auto" hangingPunct="1">
              <a:lnSpc>
                <a:spcPct val="85000"/>
              </a:lnSpc>
              <a:spcBef>
                <a:spcPts val="0"/>
              </a:spcBef>
              <a:spcAft>
                <a:spcPts val="400"/>
              </a:spcAft>
              <a:buNone/>
              <a:defRPr/>
            </a:pPr>
            <a:r>
              <a:rPr lang="en-US" spc="-50" dirty="0">
                <a:solidFill>
                  <a:srgbClr val="F16336"/>
                </a:solidFill>
                <a:latin typeface="Arial" charset="0"/>
                <a:ea typeface="Arial" charset="0"/>
                <a:cs typeface="Arial" charset="0"/>
              </a:rPr>
              <a:t>NEARLY</a:t>
            </a:r>
            <a:r>
              <a:rPr lang="en-US" sz="4000" spc="-50" dirty="0">
                <a:solidFill>
                  <a:srgbClr val="F16336"/>
                </a:solidFill>
                <a:latin typeface="Arial" charset="0"/>
                <a:ea typeface="Arial" charset="0"/>
                <a:cs typeface="Arial" charset="0"/>
              </a:rPr>
              <a:t> </a:t>
            </a:r>
            <a:br>
              <a:rPr lang="en-US" sz="4000" spc="-50" dirty="0">
                <a:solidFill>
                  <a:srgbClr val="F16336"/>
                </a:solidFill>
                <a:latin typeface="Arial" charset="0"/>
                <a:ea typeface="Arial" charset="0"/>
                <a:cs typeface="Arial" charset="0"/>
              </a:rPr>
            </a:br>
            <a:r>
              <a:rPr lang="en-US" sz="3600" b="1" spc="-50" dirty="0">
                <a:solidFill>
                  <a:srgbClr val="F16336"/>
                </a:solidFill>
                <a:latin typeface="Arial" charset="0"/>
                <a:ea typeface="Arial" charset="0"/>
                <a:cs typeface="Arial" charset="0"/>
              </a:rPr>
              <a:t>1 IN 4 PEOPLE</a:t>
            </a:r>
            <a:endParaRPr lang="en-US" sz="4000" b="1" spc="-50" dirty="0">
              <a:solidFill>
                <a:srgbClr val="F16336"/>
              </a:solidFill>
              <a:latin typeface="Arial" charset="0"/>
              <a:ea typeface="Arial" charset="0"/>
              <a:cs typeface="Arial" charset="0"/>
            </a:endParaRPr>
          </a:p>
          <a:p>
            <a:pPr marL="0" indent="0" algn="ctr" eaLnBrk="1" fontAlgn="auto" hangingPunct="1">
              <a:lnSpc>
                <a:spcPct val="85000"/>
              </a:lnSpc>
              <a:spcBef>
                <a:spcPts val="0"/>
              </a:spcBef>
              <a:spcAft>
                <a:spcPts val="400"/>
              </a:spcAft>
              <a:buNone/>
              <a:defRPr/>
            </a:pPr>
            <a:r>
              <a:rPr lang="en-US" sz="2200" b="1" spc="-50" dirty="0">
                <a:solidFill>
                  <a:schemeClr val="tx1">
                    <a:lumMod val="50000"/>
                    <a:lumOff val="50000"/>
                  </a:schemeClr>
                </a:solidFill>
                <a:latin typeface="Arial" charset="0"/>
                <a:ea typeface="Arial" charset="0"/>
                <a:cs typeface="Arial" charset="0"/>
              </a:rPr>
              <a:t>in America have </a:t>
            </a:r>
            <a:br>
              <a:rPr lang="en-US" sz="2200" b="1" spc="-50" dirty="0">
                <a:solidFill>
                  <a:schemeClr val="tx1">
                    <a:lumMod val="50000"/>
                    <a:lumOff val="50000"/>
                  </a:schemeClr>
                </a:solidFill>
                <a:latin typeface="Arial" charset="0"/>
                <a:ea typeface="Arial" charset="0"/>
                <a:cs typeface="Arial" charset="0"/>
              </a:rPr>
            </a:br>
            <a:r>
              <a:rPr lang="en-US" sz="2200" b="1" spc="-50" dirty="0">
                <a:solidFill>
                  <a:schemeClr val="tx1">
                    <a:lumMod val="50000"/>
                    <a:lumOff val="50000"/>
                  </a:schemeClr>
                </a:solidFill>
                <a:latin typeface="Arial" charset="0"/>
                <a:ea typeface="Arial" charset="0"/>
                <a:cs typeface="Arial" charset="0"/>
              </a:rPr>
              <a:t>a disability</a:t>
            </a:r>
          </a:p>
        </p:txBody>
      </p:sp>
      <p:grpSp>
        <p:nvGrpSpPr>
          <p:cNvPr id="31" name="Group 30"/>
          <p:cNvGrpSpPr/>
          <p:nvPr/>
        </p:nvGrpSpPr>
        <p:grpSpPr>
          <a:xfrm>
            <a:off x="1894756" y="2426195"/>
            <a:ext cx="2377285" cy="791309"/>
            <a:chOff x="2523489" y="2349177"/>
            <a:chExt cx="2518157" cy="838200"/>
          </a:xfrm>
        </p:grpSpPr>
        <p:pic>
          <p:nvPicPr>
            <p:cNvPr id="32" name="Picture 3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23489" y="2349177"/>
              <a:ext cx="435864" cy="838200"/>
            </a:xfrm>
            <a:prstGeom prst="rect">
              <a:avLst/>
            </a:prstGeom>
          </p:spPr>
        </p:pic>
        <p:pic>
          <p:nvPicPr>
            <p:cNvPr id="33" name="Picture 32"/>
            <p:cNvPicPr>
              <a:picLocks noChangeAspect="1"/>
            </p:cNvPicPr>
            <p:nvPr/>
          </p:nvPicPr>
          <p:blipFill>
            <a:blip r:embed="rId6" cstate="screen">
              <a:alphaModFix amt="5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3044062" y="2349177"/>
              <a:ext cx="435864" cy="838200"/>
            </a:xfrm>
            <a:prstGeom prst="rect">
              <a:avLst/>
            </a:prstGeom>
          </p:spPr>
        </p:pic>
        <p:pic>
          <p:nvPicPr>
            <p:cNvPr id="38" name="Picture 37"/>
            <p:cNvPicPr>
              <a:picLocks noChangeAspect="1"/>
            </p:cNvPicPr>
            <p:nvPr/>
          </p:nvPicPr>
          <p:blipFill>
            <a:blip r:embed="rId6" cstate="screen">
              <a:alphaModFix amt="50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3559747" y="2349177"/>
              <a:ext cx="435864" cy="838200"/>
            </a:xfrm>
            <a:prstGeom prst="rect">
              <a:avLst/>
            </a:prstGeom>
          </p:spPr>
        </p:pic>
        <p:pic>
          <p:nvPicPr>
            <p:cNvPr id="39" name="Picture 38"/>
            <p:cNvPicPr>
              <a:picLocks noChangeAspect="1"/>
            </p:cNvPicPr>
            <p:nvPr/>
          </p:nvPicPr>
          <p:blipFill>
            <a:blip r:embed="rId6" cstate="screen">
              <a:alphaModFix amt="50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4085209" y="2349177"/>
              <a:ext cx="435864" cy="838200"/>
            </a:xfrm>
            <a:prstGeom prst="rect">
              <a:avLst/>
            </a:prstGeom>
          </p:spPr>
        </p:pic>
        <p:pic>
          <p:nvPicPr>
            <p:cNvPr id="40" name="Picture 39"/>
            <p:cNvPicPr>
              <a:picLocks noChangeAspect="1"/>
            </p:cNvPicPr>
            <p:nvPr/>
          </p:nvPicPr>
          <p:blipFill>
            <a:blip r:embed="rId6" cstate="screen">
              <a:alphaModFix amt="50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4605782" y="2349177"/>
              <a:ext cx="435864" cy="838200"/>
            </a:xfrm>
            <a:prstGeom prst="rect">
              <a:avLst/>
            </a:prstGeom>
          </p:spPr>
        </p:pic>
      </p:grpSp>
      <p:sp>
        <p:nvSpPr>
          <p:cNvPr id="4" name="Slide Number Placeholder 3"/>
          <p:cNvSpPr>
            <a:spLocks noGrp="1"/>
          </p:cNvSpPr>
          <p:nvPr>
            <p:ph type="sldNum" sz="quarter" idx="12"/>
          </p:nvPr>
        </p:nvSpPr>
        <p:spPr/>
        <p:txBody>
          <a:bodyPr/>
          <a:lstStyle/>
          <a:p>
            <a:fld id="{DBF582B0-241F-1F4B-AB5B-F72D8864BE98}" type="slidenum">
              <a:rPr lang="en-US" smtClean="0">
                <a:solidFill>
                  <a:schemeClr val="bg1"/>
                </a:solidFill>
              </a:rPr>
              <a:t>3</a:t>
            </a:fld>
            <a:r>
              <a:rPr lang="en-US" dirty="0">
                <a:solidFill>
                  <a:schemeClr val="bg1"/>
                </a:solidFill>
              </a:rPr>
              <a:t> |  PARTNERSHIP DISCUSSION</a:t>
            </a:r>
          </a:p>
        </p:txBody>
      </p:sp>
    </p:spTree>
    <p:extLst>
      <p:ext uri="{BB962C8B-B14F-4D97-AF65-F5344CB8AC3E}">
        <p14:creationId xmlns:p14="http://schemas.microsoft.com/office/powerpoint/2010/main" val="270829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Stock-678601738_supe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440" y="-1"/>
            <a:ext cx="12312052" cy="6892683"/>
          </a:xfrm>
          <a:prstGeom prst="rect">
            <a:avLst/>
          </a:prstGeom>
        </p:spPr>
      </p:pic>
      <p:sp>
        <p:nvSpPr>
          <p:cNvPr id="14" name="Rectangle 13"/>
          <p:cNvSpPr/>
          <p:nvPr/>
        </p:nvSpPr>
        <p:spPr>
          <a:xfrm>
            <a:off x="0" y="3778624"/>
            <a:ext cx="12290612" cy="3079376"/>
          </a:xfrm>
          <a:prstGeom prst="rect">
            <a:avLst/>
          </a:prstGeom>
          <a:gradFill>
            <a:gsLst>
              <a:gs pos="0">
                <a:schemeClr val="tx1">
                  <a:alpha val="59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rot="5400000">
            <a:off x="-722376" y="722377"/>
            <a:ext cx="6857999" cy="5413250"/>
          </a:xfrm>
          <a:prstGeom prst="rect">
            <a:avLst/>
          </a:prstGeom>
          <a:gradFill>
            <a:gsLst>
              <a:gs pos="0">
                <a:schemeClr val="tx1">
                  <a:alpha val="55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D0914FC4-EAE4-D44F-B46F-09E70DEF8589}"/>
              </a:ext>
            </a:extLst>
          </p:cNvPr>
          <p:cNvSpPr txBox="1">
            <a:spLocks/>
          </p:cNvSpPr>
          <p:nvPr/>
        </p:nvSpPr>
        <p:spPr>
          <a:xfrm>
            <a:off x="412615" y="806943"/>
            <a:ext cx="8229600"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r>
              <a:rPr lang="en-US" sz="3600" spc="-150" dirty="0">
                <a:latin typeface="Arial" charset="0"/>
                <a:ea typeface="Arial" charset="0"/>
                <a:cs typeface="Arial" charset="0"/>
              </a:rPr>
              <a:t>The Landscape</a:t>
            </a:r>
            <a:endParaRPr lang="en-US" sz="3200" spc="-150" dirty="0">
              <a:latin typeface="Arial" charset="0"/>
              <a:ea typeface="Arial" charset="0"/>
              <a:cs typeface="Arial" charset="0"/>
            </a:endParaRPr>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27" name="Oval 26"/>
          <p:cNvSpPr/>
          <p:nvPr/>
        </p:nvSpPr>
        <p:spPr>
          <a:xfrm>
            <a:off x="1107386" y="1692516"/>
            <a:ext cx="3920712" cy="3920710"/>
          </a:xfrm>
          <a:prstGeom prst="ellipse">
            <a:avLst/>
          </a:prstGeom>
          <a:solidFill>
            <a:schemeClr val="bg1"/>
          </a:solidFill>
          <a:ln>
            <a:noFill/>
          </a:ln>
          <a:effectLst>
            <a:outerShdw blurRad="5334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2">
            <a:extLst>
              <a:ext uri="{FF2B5EF4-FFF2-40B4-BE49-F238E27FC236}">
                <a16:creationId xmlns:a16="http://schemas.microsoft.com/office/drawing/2014/main" id="{C0A6504D-4120-C04A-B591-DFD1F0937593}"/>
              </a:ext>
            </a:extLst>
          </p:cNvPr>
          <p:cNvSpPr txBox="1">
            <a:spLocks/>
          </p:cNvSpPr>
          <p:nvPr/>
        </p:nvSpPr>
        <p:spPr>
          <a:xfrm>
            <a:off x="1107386" y="3374303"/>
            <a:ext cx="3920712" cy="2099625"/>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fontAlgn="auto" hangingPunct="1">
              <a:lnSpc>
                <a:spcPct val="85000"/>
              </a:lnSpc>
              <a:spcBef>
                <a:spcPts val="0"/>
              </a:spcBef>
              <a:spcAft>
                <a:spcPts val="400"/>
              </a:spcAft>
              <a:buNone/>
              <a:defRPr/>
            </a:pPr>
            <a:r>
              <a:rPr lang="en-US" sz="2000" spc="-50" dirty="0">
                <a:solidFill>
                  <a:srgbClr val="004473"/>
                </a:solidFill>
                <a:latin typeface="Arial" charset="0"/>
                <a:ea typeface="Arial" charset="0"/>
                <a:cs typeface="Arial" charset="0"/>
              </a:rPr>
              <a:t>MORE THAN</a:t>
            </a:r>
            <a:r>
              <a:rPr lang="en-US" sz="3200" spc="-50" dirty="0">
                <a:solidFill>
                  <a:srgbClr val="004473"/>
                </a:solidFill>
                <a:latin typeface="Arial" charset="0"/>
                <a:ea typeface="Arial" charset="0"/>
                <a:cs typeface="Arial" charset="0"/>
              </a:rPr>
              <a:t> </a:t>
            </a:r>
            <a:br>
              <a:rPr lang="en-US" sz="4000" spc="-50" dirty="0">
                <a:solidFill>
                  <a:srgbClr val="004473"/>
                </a:solidFill>
                <a:latin typeface="Arial" charset="0"/>
                <a:ea typeface="Arial" charset="0"/>
                <a:cs typeface="Arial" charset="0"/>
              </a:rPr>
            </a:br>
            <a:r>
              <a:rPr lang="en-US" b="1" spc="-50" dirty="0">
                <a:solidFill>
                  <a:srgbClr val="004473"/>
                </a:solidFill>
                <a:latin typeface="Arial" charset="0"/>
                <a:ea typeface="Arial" charset="0"/>
                <a:cs typeface="Arial" charset="0"/>
              </a:rPr>
              <a:t>1 IN 3 HOUSEHOLDS</a:t>
            </a:r>
            <a:endParaRPr lang="en-US" sz="3200" b="1" spc="-50" dirty="0">
              <a:solidFill>
                <a:srgbClr val="004473"/>
              </a:solidFill>
              <a:latin typeface="Arial" charset="0"/>
              <a:ea typeface="Arial" charset="0"/>
              <a:cs typeface="Arial" charset="0"/>
            </a:endParaRPr>
          </a:p>
          <a:p>
            <a:pPr marL="0" indent="0" algn="ctr" eaLnBrk="1" fontAlgn="auto" hangingPunct="1">
              <a:lnSpc>
                <a:spcPct val="85000"/>
              </a:lnSpc>
              <a:spcBef>
                <a:spcPts val="0"/>
              </a:spcBef>
              <a:spcAft>
                <a:spcPts val="400"/>
              </a:spcAft>
              <a:buNone/>
              <a:defRPr/>
            </a:pPr>
            <a:r>
              <a:rPr lang="en-US" sz="2000" b="1" spc="-50" dirty="0">
                <a:solidFill>
                  <a:schemeClr val="tx1">
                    <a:lumMod val="50000"/>
                    <a:lumOff val="50000"/>
                  </a:schemeClr>
                </a:solidFill>
                <a:latin typeface="Arial" charset="0"/>
                <a:ea typeface="Arial" charset="0"/>
                <a:cs typeface="Arial" charset="0"/>
              </a:rPr>
              <a:t>in America have a </a:t>
            </a:r>
            <a:br>
              <a:rPr lang="en-US" sz="2000" b="1" spc="-50" dirty="0">
                <a:solidFill>
                  <a:schemeClr val="tx1">
                    <a:lumMod val="50000"/>
                    <a:lumOff val="50000"/>
                  </a:schemeClr>
                </a:solidFill>
                <a:latin typeface="Arial" charset="0"/>
                <a:ea typeface="Arial" charset="0"/>
                <a:cs typeface="Arial" charset="0"/>
              </a:rPr>
            </a:br>
            <a:r>
              <a:rPr lang="en-US" sz="2000" b="1" spc="-50" dirty="0">
                <a:solidFill>
                  <a:schemeClr val="tx1">
                    <a:lumMod val="50000"/>
                    <a:lumOff val="50000"/>
                  </a:schemeClr>
                </a:solidFill>
                <a:latin typeface="Arial" charset="0"/>
                <a:ea typeface="Arial" charset="0"/>
                <a:cs typeface="Arial" charset="0"/>
              </a:rPr>
              <a:t>member that identifies </a:t>
            </a:r>
            <a:br>
              <a:rPr lang="en-US" sz="2000" b="1" spc="-50" dirty="0">
                <a:solidFill>
                  <a:schemeClr val="tx1">
                    <a:lumMod val="50000"/>
                    <a:lumOff val="50000"/>
                  </a:schemeClr>
                </a:solidFill>
                <a:latin typeface="Arial" charset="0"/>
                <a:ea typeface="Arial" charset="0"/>
                <a:cs typeface="Arial" charset="0"/>
              </a:rPr>
            </a:br>
            <a:r>
              <a:rPr lang="en-US" sz="2000" b="1" spc="-50" dirty="0">
                <a:solidFill>
                  <a:schemeClr val="tx1">
                    <a:lumMod val="50000"/>
                    <a:lumOff val="50000"/>
                  </a:schemeClr>
                </a:solidFill>
                <a:latin typeface="Arial" charset="0"/>
                <a:ea typeface="Arial" charset="0"/>
                <a:cs typeface="Arial" charset="0"/>
              </a:rPr>
              <a:t>with a disability</a:t>
            </a:r>
          </a:p>
        </p:txBody>
      </p:sp>
      <p:grpSp>
        <p:nvGrpSpPr>
          <p:cNvPr id="4" name="Group 3"/>
          <p:cNvGrpSpPr/>
          <p:nvPr/>
        </p:nvGrpSpPr>
        <p:grpSpPr>
          <a:xfrm>
            <a:off x="1836749" y="2456604"/>
            <a:ext cx="2367097" cy="783957"/>
            <a:chOff x="1927185" y="2565921"/>
            <a:chExt cx="2204552" cy="730124"/>
          </a:xfrm>
        </p:grpSpPr>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27185" y="2565921"/>
              <a:ext cx="645676" cy="730124"/>
            </a:xfrm>
            <a:prstGeom prst="rect">
              <a:avLst/>
            </a:prstGeom>
          </p:spPr>
        </p:pic>
        <p:pic>
          <p:nvPicPr>
            <p:cNvPr id="21" name="Picture 20"/>
            <p:cNvPicPr>
              <a:picLocks noChangeAspect="1"/>
            </p:cNvPicPr>
            <p:nvPr/>
          </p:nvPicPr>
          <p:blipFill>
            <a:blip r:embed="rId5" cstate="screen">
              <a:grayscl/>
              <a:alphaModFix amt="45000"/>
              <a:extLst>
                <a:ext uri="{28A0092B-C50C-407E-A947-70E740481C1C}">
                  <a14:useLocalDpi xmlns:a14="http://schemas.microsoft.com/office/drawing/2010/main"/>
                </a:ext>
              </a:extLst>
            </a:blip>
            <a:stretch>
              <a:fillRect/>
            </a:stretch>
          </p:blipFill>
          <p:spPr>
            <a:xfrm>
              <a:off x="2706623" y="2565921"/>
              <a:ext cx="645676" cy="730124"/>
            </a:xfrm>
            <a:prstGeom prst="rect">
              <a:avLst/>
            </a:prstGeom>
          </p:spPr>
        </p:pic>
        <p:pic>
          <p:nvPicPr>
            <p:cNvPr id="30" name="Picture 29"/>
            <p:cNvPicPr>
              <a:picLocks noChangeAspect="1"/>
            </p:cNvPicPr>
            <p:nvPr/>
          </p:nvPicPr>
          <p:blipFill>
            <a:blip r:embed="rId5" cstate="screen">
              <a:grayscl/>
              <a:alphaModFix amt="45000"/>
              <a:extLst>
                <a:ext uri="{28A0092B-C50C-407E-A947-70E740481C1C}">
                  <a14:useLocalDpi xmlns:a14="http://schemas.microsoft.com/office/drawing/2010/main"/>
                </a:ext>
              </a:extLst>
            </a:blip>
            <a:stretch>
              <a:fillRect/>
            </a:stretch>
          </p:blipFill>
          <p:spPr>
            <a:xfrm>
              <a:off x="3486061" y="2565921"/>
              <a:ext cx="645676" cy="730124"/>
            </a:xfrm>
            <a:prstGeom prst="rect">
              <a:avLst/>
            </a:prstGeom>
          </p:spPr>
        </p:pic>
      </p:grpSp>
      <p:sp>
        <p:nvSpPr>
          <p:cNvPr id="6" name="Slide Number Placeholder 5"/>
          <p:cNvSpPr>
            <a:spLocks noGrp="1"/>
          </p:cNvSpPr>
          <p:nvPr>
            <p:ph type="sldNum" sz="quarter" idx="12"/>
          </p:nvPr>
        </p:nvSpPr>
        <p:spPr/>
        <p:txBody>
          <a:bodyPr/>
          <a:lstStyle/>
          <a:p>
            <a:fld id="{DBF582B0-241F-1F4B-AB5B-F72D8864BE98}" type="slidenum">
              <a:rPr lang="en-US" smtClean="0">
                <a:solidFill>
                  <a:schemeClr val="bg1"/>
                </a:solidFill>
              </a:rPr>
              <a:t>4</a:t>
            </a:fld>
            <a:r>
              <a:rPr lang="en-US" dirty="0">
                <a:solidFill>
                  <a:schemeClr val="bg1"/>
                </a:solidFill>
              </a:rPr>
              <a:t> |  PARTNERSHIP DISCUSSION</a:t>
            </a:r>
          </a:p>
        </p:txBody>
      </p:sp>
    </p:spTree>
    <p:extLst>
      <p:ext uri="{BB962C8B-B14F-4D97-AF65-F5344CB8AC3E}">
        <p14:creationId xmlns:p14="http://schemas.microsoft.com/office/powerpoint/2010/main" val="224926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iStock-517675430_supe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31806" y="-2915"/>
            <a:ext cx="12320726" cy="6860915"/>
          </a:xfrm>
          <a:prstGeom prst="rect">
            <a:avLst/>
          </a:prstGeom>
        </p:spPr>
      </p:pic>
      <p:sp>
        <p:nvSpPr>
          <p:cNvPr id="14" name="Rectangle 13"/>
          <p:cNvSpPr/>
          <p:nvPr/>
        </p:nvSpPr>
        <p:spPr>
          <a:xfrm>
            <a:off x="0" y="3778624"/>
            <a:ext cx="12290612" cy="3079376"/>
          </a:xfrm>
          <a:prstGeom prst="rect">
            <a:avLst/>
          </a:prstGeom>
          <a:gradFill>
            <a:gsLst>
              <a:gs pos="0">
                <a:schemeClr val="tx1">
                  <a:alpha val="59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rot="5400000">
            <a:off x="157163" y="-157162"/>
            <a:ext cx="6857999" cy="7172329"/>
          </a:xfrm>
          <a:prstGeom prst="rect">
            <a:avLst/>
          </a:prstGeom>
          <a:gradFill>
            <a:gsLst>
              <a:gs pos="0">
                <a:schemeClr val="tx1">
                  <a:alpha val="6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1120033" y="1600780"/>
            <a:ext cx="3920712" cy="3920710"/>
          </a:xfrm>
          <a:prstGeom prst="ellipse">
            <a:avLst/>
          </a:prstGeom>
          <a:solidFill>
            <a:schemeClr val="bg1"/>
          </a:solidFill>
          <a:ln>
            <a:noFill/>
          </a:ln>
          <a:effectLst>
            <a:outerShdw blurRad="5334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D0914FC4-EAE4-D44F-B46F-09E70DEF8589}"/>
              </a:ext>
            </a:extLst>
          </p:cNvPr>
          <p:cNvSpPr txBox="1">
            <a:spLocks/>
          </p:cNvSpPr>
          <p:nvPr/>
        </p:nvSpPr>
        <p:spPr>
          <a:xfrm>
            <a:off x="412615" y="806943"/>
            <a:ext cx="8229600"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r>
              <a:rPr lang="en-US" sz="3600" spc="-150" dirty="0">
                <a:latin typeface="Arial" charset="0"/>
                <a:ea typeface="Arial" charset="0"/>
                <a:cs typeface="Arial" charset="0"/>
              </a:rPr>
              <a:t>The Landscape</a:t>
            </a:r>
            <a:endParaRPr lang="en-US" sz="3200" spc="-150" dirty="0">
              <a:latin typeface="Arial" charset="0"/>
              <a:ea typeface="Arial" charset="0"/>
              <a:cs typeface="Arial" charset="0"/>
            </a:endParaRPr>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
        <p:nvSpPr>
          <p:cNvPr id="23" name="Content Placeholder 2">
            <a:extLst>
              <a:ext uri="{FF2B5EF4-FFF2-40B4-BE49-F238E27FC236}">
                <a16:creationId xmlns:a16="http://schemas.microsoft.com/office/drawing/2014/main" id="{C0A6504D-4120-C04A-B591-DFD1F0937593}"/>
              </a:ext>
            </a:extLst>
          </p:cNvPr>
          <p:cNvSpPr txBox="1">
            <a:spLocks/>
          </p:cNvSpPr>
          <p:nvPr/>
        </p:nvSpPr>
        <p:spPr>
          <a:xfrm>
            <a:off x="1180652" y="3619488"/>
            <a:ext cx="3735867" cy="2099625"/>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fontAlgn="auto" hangingPunct="1">
              <a:lnSpc>
                <a:spcPct val="85000"/>
              </a:lnSpc>
              <a:spcBef>
                <a:spcPts val="0"/>
              </a:spcBef>
              <a:spcAft>
                <a:spcPts val="400"/>
              </a:spcAft>
              <a:buNone/>
              <a:defRPr/>
            </a:pPr>
            <a:r>
              <a:rPr lang="en-US" sz="6000" b="1" spc="-50" dirty="0">
                <a:solidFill>
                  <a:srgbClr val="F16336"/>
                </a:solidFill>
                <a:latin typeface="Arial" charset="0"/>
                <a:ea typeface="Arial" charset="0"/>
                <a:cs typeface="Arial" charset="0"/>
              </a:rPr>
              <a:t>61M</a:t>
            </a:r>
            <a:endParaRPr lang="en-US" sz="4800" b="1" spc="-50" dirty="0">
              <a:solidFill>
                <a:schemeClr val="tx1">
                  <a:lumMod val="50000"/>
                  <a:lumOff val="50000"/>
                </a:schemeClr>
              </a:solidFill>
              <a:latin typeface="Arial" charset="0"/>
              <a:ea typeface="Arial" charset="0"/>
              <a:cs typeface="Arial" charset="0"/>
            </a:endParaRPr>
          </a:p>
        </p:txBody>
      </p:sp>
      <p:grpSp>
        <p:nvGrpSpPr>
          <p:cNvPr id="24" name="Group 23"/>
          <p:cNvGrpSpPr/>
          <p:nvPr/>
        </p:nvGrpSpPr>
        <p:grpSpPr>
          <a:xfrm>
            <a:off x="2126311" y="2218226"/>
            <a:ext cx="1908155" cy="1211644"/>
            <a:chOff x="2754887" y="1942506"/>
            <a:chExt cx="2221242" cy="1410448"/>
          </a:xfrm>
        </p:grpSpPr>
        <p:grpSp>
          <p:nvGrpSpPr>
            <p:cNvPr id="27" name="Group 26"/>
            <p:cNvGrpSpPr/>
            <p:nvPr/>
          </p:nvGrpSpPr>
          <p:grpSpPr>
            <a:xfrm>
              <a:off x="2754887" y="1942506"/>
              <a:ext cx="2221242" cy="427475"/>
              <a:chOff x="2621691" y="2084832"/>
              <a:chExt cx="2407372" cy="463296"/>
            </a:xfrm>
          </p:grpSpPr>
          <p:pic>
            <p:nvPicPr>
              <p:cNvPr id="54" name="Picture 5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1691" y="2084832"/>
                <a:ext cx="240914" cy="463296"/>
              </a:xfrm>
              <a:prstGeom prst="rect">
                <a:avLst/>
              </a:prstGeom>
            </p:spPr>
          </p:pic>
          <p:pic>
            <p:nvPicPr>
              <p:cNvPr id="55" name="Picture 5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4409" y="2084832"/>
                <a:ext cx="240914" cy="463296"/>
              </a:xfrm>
              <a:prstGeom prst="rect">
                <a:avLst/>
              </a:prstGeom>
            </p:spPr>
          </p:pic>
          <p:pic>
            <p:nvPicPr>
              <p:cNvPr id="56" name="Picture 5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5961" y="2084832"/>
                <a:ext cx="240914" cy="463296"/>
              </a:xfrm>
              <a:prstGeom prst="rect">
                <a:avLst/>
              </a:prstGeom>
            </p:spPr>
          </p:pic>
          <p:pic>
            <p:nvPicPr>
              <p:cNvPr id="57" name="Picture 5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7513" y="2084832"/>
                <a:ext cx="240914" cy="463296"/>
              </a:xfrm>
              <a:prstGeom prst="rect">
                <a:avLst/>
              </a:prstGeom>
            </p:spPr>
          </p:pic>
          <p:pic>
            <p:nvPicPr>
              <p:cNvPr id="58" name="Picture 5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9065" y="2084832"/>
                <a:ext cx="240914" cy="463296"/>
              </a:xfrm>
              <a:prstGeom prst="rect">
                <a:avLst/>
              </a:prstGeom>
            </p:spPr>
          </p:pic>
          <p:pic>
            <p:nvPicPr>
              <p:cNvPr id="59" name="Picture 5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8836" y="2084832"/>
                <a:ext cx="240914" cy="463296"/>
              </a:xfrm>
              <a:prstGeom prst="rect">
                <a:avLst/>
              </a:prstGeom>
            </p:spPr>
          </p:pic>
          <p:pic>
            <p:nvPicPr>
              <p:cNvPr id="60" name="Picture 5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8607" y="2084832"/>
                <a:ext cx="240914" cy="463296"/>
              </a:xfrm>
              <a:prstGeom prst="rect">
                <a:avLst/>
              </a:prstGeom>
            </p:spPr>
          </p:pic>
          <p:pic>
            <p:nvPicPr>
              <p:cNvPr id="61" name="Picture 6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8378" y="2084832"/>
                <a:ext cx="240914" cy="463296"/>
              </a:xfrm>
              <a:prstGeom prst="rect">
                <a:avLst/>
              </a:prstGeom>
            </p:spPr>
          </p:pic>
          <p:pic>
            <p:nvPicPr>
              <p:cNvPr id="62" name="Picture 6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8149" y="2084832"/>
                <a:ext cx="240914" cy="463296"/>
              </a:xfrm>
              <a:prstGeom prst="rect">
                <a:avLst/>
              </a:prstGeom>
            </p:spPr>
          </p:pic>
        </p:grpSp>
        <p:grpSp>
          <p:nvGrpSpPr>
            <p:cNvPr id="29" name="Group 28"/>
            <p:cNvGrpSpPr/>
            <p:nvPr/>
          </p:nvGrpSpPr>
          <p:grpSpPr>
            <a:xfrm>
              <a:off x="2754887" y="2427474"/>
              <a:ext cx="2221242" cy="427475"/>
              <a:chOff x="2621691" y="2084832"/>
              <a:chExt cx="2407372" cy="463296"/>
            </a:xfrm>
          </p:grpSpPr>
          <p:pic>
            <p:nvPicPr>
              <p:cNvPr id="45" name="Picture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1691" y="2084832"/>
                <a:ext cx="240914" cy="463296"/>
              </a:xfrm>
              <a:prstGeom prst="rect">
                <a:avLst/>
              </a:prstGeom>
            </p:spPr>
          </p:pic>
          <p:pic>
            <p:nvPicPr>
              <p:cNvPr id="46" name="Picture 4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4409" y="2084832"/>
                <a:ext cx="240914" cy="463296"/>
              </a:xfrm>
              <a:prstGeom prst="rect">
                <a:avLst/>
              </a:prstGeom>
            </p:spPr>
          </p:pic>
          <p:pic>
            <p:nvPicPr>
              <p:cNvPr id="47" name="Picture 4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5961" y="2084832"/>
                <a:ext cx="240914" cy="463296"/>
              </a:xfrm>
              <a:prstGeom prst="rect">
                <a:avLst/>
              </a:prstGeom>
            </p:spPr>
          </p:pic>
          <p:pic>
            <p:nvPicPr>
              <p:cNvPr id="48" name="Picture 4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7513" y="2084832"/>
                <a:ext cx="240914" cy="463296"/>
              </a:xfrm>
              <a:prstGeom prst="rect">
                <a:avLst/>
              </a:prstGeom>
            </p:spPr>
          </p:pic>
          <p:pic>
            <p:nvPicPr>
              <p:cNvPr id="49" name="Picture 4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9065" y="2084832"/>
                <a:ext cx="240914" cy="463296"/>
              </a:xfrm>
              <a:prstGeom prst="rect">
                <a:avLst/>
              </a:prstGeom>
            </p:spPr>
          </p:pic>
          <p:pic>
            <p:nvPicPr>
              <p:cNvPr id="50" name="Picture 4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8836" y="2084832"/>
                <a:ext cx="240914" cy="463296"/>
              </a:xfrm>
              <a:prstGeom prst="rect">
                <a:avLst/>
              </a:prstGeom>
            </p:spPr>
          </p:pic>
          <p:pic>
            <p:nvPicPr>
              <p:cNvPr id="51" name="Picture 5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8607" y="2084832"/>
                <a:ext cx="240914" cy="463296"/>
              </a:xfrm>
              <a:prstGeom prst="rect">
                <a:avLst/>
              </a:prstGeom>
            </p:spPr>
          </p:pic>
          <p:pic>
            <p:nvPicPr>
              <p:cNvPr id="52" name="Picture 5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8378" y="2084832"/>
                <a:ext cx="240914" cy="463296"/>
              </a:xfrm>
              <a:prstGeom prst="rect">
                <a:avLst/>
              </a:prstGeom>
            </p:spPr>
          </p:pic>
          <p:pic>
            <p:nvPicPr>
              <p:cNvPr id="53" name="Picture 5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8149" y="2084832"/>
                <a:ext cx="240914" cy="463296"/>
              </a:xfrm>
              <a:prstGeom prst="rect">
                <a:avLst/>
              </a:prstGeom>
            </p:spPr>
          </p:pic>
        </p:grpSp>
        <p:grpSp>
          <p:nvGrpSpPr>
            <p:cNvPr id="31" name="Group 30"/>
            <p:cNvGrpSpPr/>
            <p:nvPr/>
          </p:nvGrpSpPr>
          <p:grpSpPr>
            <a:xfrm>
              <a:off x="2754887" y="2925479"/>
              <a:ext cx="2221242" cy="427475"/>
              <a:chOff x="2621691" y="2084832"/>
              <a:chExt cx="2407372" cy="463296"/>
            </a:xfrm>
          </p:grpSpPr>
          <p:pic>
            <p:nvPicPr>
              <p:cNvPr id="32" name="Picture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1691" y="2084832"/>
                <a:ext cx="240914" cy="463296"/>
              </a:xfrm>
              <a:prstGeom prst="rect">
                <a:avLst/>
              </a:prstGeom>
            </p:spPr>
          </p:pic>
          <p:pic>
            <p:nvPicPr>
              <p:cNvPr id="33" name="Picture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4409" y="2084832"/>
                <a:ext cx="240914" cy="463296"/>
              </a:xfrm>
              <a:prstGeom prst="rect">
                <a:avLst/>
              </a:prstGeom>
            </p:spPr>
          </p:pic>
          <p:pic>
            <p:nvPicPr>
              <p:cNvPr id="38" name="Picture 3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5961" y="2084832"/>
                <a:ext cx="240914" cy="463296"/>
              </a:xfrm>
              <a:prstGeom prst="rect">
                <a:avLst/>
              </a:prstGeom>
            </p:spPr>
          </p:pic>
          <p:pic>
            <p:nvPicPr>
              <p:cNvPr id="39" name="Picture 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7513" y="2084832"/>
                <a:ext cx="240914" cy="463296"/>
              </a:xfrm>
              <a:prstGeom prst="rect">
                <a:avLst/>
              </a:prstGeom>
            </p:spPr>
          </p:pic>
          <p:pic>
            <p:nvPicPr>
              <p:cNvPr id="40" name="Picture 3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9065" y="2084832"/>
                <a:ext cx="240914" cy="463296"/>
              </a:xfrm>
              <a:prstGeom prst="rect">
                <a:avLst/>
              </a:prstGeom>
            </p:spPr>
          </p:pic>
          <p:pic>
            <p:nvPicPr>
              <p:cNvPr id="41" name="Picture 4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8836" y="2084832"/>
                <a:ext cx="240914" cy="463296"/>
              </a:xfrm>
              <a:prstGeom prst="rect">
                <a:avLst/>
              </a:prstGeom>
            </p:spPr>
          </p:pic>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8607" y="2084832"/>
                <a:ext cx="240914" cy="463296"/>
              </a:xfrm>
              <a:prstGeom prst="rect">
                <a:avLst/>
              </a:prstGeom>
            </p:spPr>
          </p:pic>
          <p:pic>
            <p:nvPicPr>
              <p:cNvPr id="4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8378" y="2084832"/>
                <a:ext cx="240914" cy="463296"/>
              </a:xfrm>
              <a:prstGeom prst="rect">
                <a:avLst/>
              </a:prstGeom>
            </p:spPr>
          </p:pic>
          <p:pic>
            <p:nvPicPr>
              <p:cNvPr id="44" name="Picture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8149" y="2084832"/>
                <a:ext cx="240914" cy="463296"/>
              </a:xfrm>
              <a:prstGeom prst="rect">
                <a:avLst/>
              </a:prstGeom>
            </p:spPr>
          </p:pic>
        </p:grpSp>
      </p:grpSp>
      <p:sp>
        <p:nvSpPr>
          <p:cNvPr id="63" name="Content Placeholder 2">
            <a:extLst>
              <a:ext uri="{FF2B5EF4-FFF2-40B4-BE49-F238E27FC236}">
                <a16:creationId xmlns:a16="http://schemas.microsoft.com/office/drawing/2014/main" id="{C0A6504D-4120-C04A-B591-DFD1F0937593}"/>
              </a:ext>
            </a:extLst>
          </p:cNvPr>
          <p:cNvSpPr txBox="1">
            <a:spLocks/>
          </p:cNvSpPr>
          <p:nvPr/>
        </p:nvSpPr>
        <p:spPr>
          <a:xfrm>
            <a:off x="1212456" y="4377816"/>
            <a:ext cx="3735867" cy="2099625"/>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fontAlgn="auto" hangingPunct="1">
              <a:lnSpc>
                <a:spcPct val="85000"/>
              </a:lnSpc>
              <a:spcBef>
                <a:spcPts val="0"/>
              </a:spcBef>
              <a:spcAft>
                <a:spcPts val="400"/>
              </a:spcAft>
              <a:buNone/>
              <a:defRPr/>
            </a:pPr>
            <a:r>
              <a:rPr lang="en-US" sz="2200" b="1" spc="-50" dirty="0">
                <a:solidFill>
                  <a:schemeClr val="tx1">
                    <a:lumMod val="50000"/>
                    <a:lumOff val="50000"/>
                  </a:schemeClr>
                </a:solidFill>
                <a:latin typeface="Arial" charset="0"/>
                <a:ea typeface="Arial" charset="0"/>
                <a:cs typeface="Arial" charset="0"/>
              </a:rPr>
              <a:t>Children and adults in America today live </a:t>
            </a:r>
            <a:br>
              <a:rPr lang="en-US" sz="2200" b="1" spc="-50" dirty="0">
                <a:solidFill>
                  <a:schemeClr val="tx1">
                    <a:lumMod val="50000"/>
                    <a:lumOff val="50000"/>
                  </a:schemeClr>
                </a:solidFill>
                <a:latin typeface="Arial" charset="0"/>
                <a:ea typeface="Arial" charset="0"/>
                <a:cs typeface="Arial" charset="0"/>
              </a:rPr>
            </a:br>
            <a:r>
              <a:rPr lang="en-US" sz="2200" b="1" spc="-50" dirty="0">
                <a:solidFill>
                  <a:schemeClr val="tx1">
                    <a:lumMod val="50000"/>
                    <a:lumOff val="50000"/>
                  </a:schemeClr>
                </a:solidFill>
                <a:latin typeface="Arial" charset="0"/>
                <a:ea typeface="Arial" charset="0"/>
                <a:cs typeface="Arial" charset="0"/>
              </a:rPr>
              <a:t>with a disability</a:t>
            </a:r>
          </a:p>
        </p:txBody>
      </p:sp>
      <p:pic>
        <p:nvPicPr>
          <p:cNvPr id="65" name="Picture 6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6" name="Slide Number Placeholder 5"/>
          <p:cNvSpPr>
            <a:spLocks noGrp="1"/>
          </p:cNvSpPr>
          <p:nvPr>
            <p:ph type="sldNum" sz="quarter" idx="12"/>
          </p:nvPr>
        </p:nvSpPr>
        <p:spPr/>
        <p:txBody>
          <a:bodyPr/>
          <a:lstStyle/>
          <a:p>
            <a:fld id="{DBF582B0-241F-1F4B-AB5B-F72D8864BE98}" type="slidenum">
              <a:rPr lang="en-US" smtClean="0">
                <a:solidFill>
                  <a:schemeClr val="bg1"/>
                </a:solidFill>
              </a:rPr>
              <a:t>5</a:t>
            </a:fld>
            <a:r>
              <a:rPr lang="en-US" dirty="0">
                <a:solidFill>
                  <a:schemeClr val="bg1"/>
                </a:solidFill>
              </a:rPr>
              <a:t> |  PARTNERSHIP DISCUSSION</a:t>
            </a:r>
          </a:p>
        </p:txBody>
      </p:sp>
    </p:spTree>
    <p:extLst>
      <p:ext uri="{BB962C8B-B14F-4D97-AF65-F5344CB8AC3E}">
        <p14:creationId xmlns:p14="http://schemas.microsoft.com/office/powerpoint/2010/main" val="126283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#1 Issue on People’s Minds</a:t>
            </a:r>
          </a:p>
        </p:txBody>
      </p:sp>
      <p:sp>
        <p:nvSpPr>
          <p:cNvPr id="7" name="TextBox 6"/>
          <p:cNvSpPr txBox="1"/>
          <p:nvPr/>
        </p:nvSpPr>
        <p:spPr>
          <a:xfrm>
            <a:off x="411480" y="2063977"/>
            <a:ext cx="11274755" cy="3194721"/>
          </a:xfrm>
          <a:prstGeom prst="rect">
            <a:avLst/>
          </a:prstGeom>
          <a:noFill/>
        </p:spPr>
        <p:txBody>
          <a:bodyPr wrap="square" rtlCol="0">
            <a:spAutoFit/>
          </a:bodyPr>
          <a:lstStyle/>
          <a:p>
            <a:pPr>
              <a:lnSpc>
                <a:spcPct val="85000"/>
              </a:lnSpc>
            </a:pPr>
            <a:r>
              <a:rPr lang="en-US" altLang="en-US" sz="5400" spc="-150" dirty="0">
                <a:solidFill>
                  <a:schemeClr val="tx1">
                    <a:lumMod val="50000"/>
                    <a:lumOff val="50000"/>
                  </a:schemeClr>
                </a:solidFill>
                <a:latin typeface="Arial" charset="0"/>
                <a:ea typeface="Arial" charset="0"/>
                <a:cs typeface="Arial" charset="0"/>
              </a:rPr>
              <a:t>At one point in our lives, </a:t>
            </a:r>
            <a:br>
              <a:rPr lang="en-US" altLang="en-US" sz="5400" spc="-150" dirty="0">
                <a:solidFill>
                  <a:schemeClr val="tx1">
                    <a:lumMod val="50000"/>
                    <a:lumOff val="50000"/>
                  </a:schemeClr>
                </a:solidFill>
                <a:latin typeface="Arial" charset="0"/>
                <a:ea typeface="Arial" charset="0"/>
                <a:cs typeface="Arial" charset="0"/>
              </a:rPr>
            </a:br>
            <a:r>
              <a:rPr lang="en-US" altLang="en-US" sz="5400" spc="-150" dirty="0">
                <a:solidFill>
                  <a:schemeClr val="tx1">
                    <a:lumMod val="50000"/>
                    <a:lumOff val="50000"/>
                  </a:schemeClr>
                </a:solidFill>
                <a:latin typeface="Arial" charset="0"/>
                <a:ea typeface="Arial" charset="0"/>
                <a:cs typeface="Arial" charset="0"/>
              </a:rPr>
              <a:t>one way or another, </a:t>
            </a:r>
            <a:br>
              <a:rPr lang="en-US" altLang="en-US" sz="5400" spc="-150" dirty="0">
                <a:solidFill>
                  <a:schemeClr val="tx1">
                    <a:lumMod val="50000"/>
                    <a:lumOff val="50000"/>
                  </a:schemeClr>
                </a:solidFill>
                <a:latin typeface="Arial" charset="0"/>
                <a:ea typeface="Arial" charset="0"/>
                <a:cs typeface="Arial" charset="0"/>
              </a:rPr>
            </a:br>
            <a:r>
              <a:rPr lang="en-US" altLang="en-US" sz="5400" spc="-150" dirty="0">
                <a:solidFill>
                  <a:schemeClr val="tx1">
                    <a:lumMod val="50000"/>
                    <a:lumOff val="50000"/>
                  </a:schemeClr>
                </a:solidFill>
                <a:latin typeface="Arial" charset="0"/>
                <a:ea typeface="Arial" charset="0"/>
                <a:cs typeface="Arial" charset="0"/>
              </a:rPr>
              <a:t>disability will touch every </a:t>
            </a:r>
            <a:br>
              <a:rPr lang="en-US" altLang="en-US" sz="5400" spc="-150" dirty="0">
                <a:solidFill>
                  <a:schemeClr val="tx1">
                    <a:lumMod val="50000"/>
                    <a:lumOff val="50000"/>
                  </a:schemeClr>
                </a:solidFill>
                <a:latin typeface="Arial" charset="0"/>
                <a:ea typeface="Arial" charset="0"/>
                <a:cs typeface="Arial" charset="0"/>
              </a:rPr>
            </a:br>
            <a:r>
              <a:rPr lang="en-US" altLang="en-US" sz="5400" spc="-150" dirty="0">
                <a:solidFill>
                  <a:schemeClr val="tx1">
                    <a:lumMod val="50000"/>
                    <a:lumOff val="50000"/>
                  </a:schemeClr>
                </a:solidFill>
                <a:latin typeface="Arial" charset="0"/>
                <a:ea typeface="Arial" charset="0"/>
                <a:cs typeface="Arial" charset="0"/>
              </a:rPr>
              <a:t>single American</a:t>
            </a:r>
          </a:p>
          <a:p>
            <a:pPr algn="ctr"/>
            <a:endParaRPr lang="en-US" dirty="0">
              <a:solidFill>
                <a:schemeClr val="bg1"/>
              </a:solidFill>
            </a:endParaRPr>
          </a:p>
        </p:txBody>
      </p:sp>
      <p:pic>
        <p:nvPicPr>
          <p:cNvPr id="30" name="Picture 2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6410" y="-232257"/>
            <a:ext cx="487730" cy="484844"/>
          </a:xfrm>
          <a:prstGeom prst="rect">
            <a:avLst/>
          </a:prstGeom>
        </p:spPr>
      </p:pic>
      <p:pic>
        <p:nvPicPr>
          <p:cNvPr id="31" name="Picture 30"/>
          <p:cNvPicPr>
            <a:picLocks noChangeAspect="1"/>
          </p:cNvPicPr>
          <p:nvPr/>
        </p:nvPicPr>
        <p:blipFill rotWithShape="1">
          <a:blip r:embed="rId3" cstate="screen">
            <a:extLst>
              <a:ext uri="{28A0092B-C50C-407E-A947-70E740481C1C}">
                <a14:useLocalDpi xmlns:a14="http://schemas.microsoft.com/office/drawing/2010/main"/>
              </a:ext>
            </a:extLst>
          </a:blip>
          <a:srcRect t="19252" r="34461"/>
          <a:stretch/>
        </p:blipFill>
        <p:spPr>
          <a:xfrm>
            <a:off x="8535914" y="-1"/>
            <a:ext cx="3656085" cy="4477872"/>
          </a:xfrm>
          <a:prstGeom prst="rect">
            <a:avLst/>
          </a:prstGeom>
        </p:spPr>
      </p:pic>
      <p:sp>
        <p:nvSpPr>
          <p:cNvPr id="32" name="Slide Number Placeholder 31"/>
          <p:cNvSpPr>
            <a:spLocks noGrp="1"/>
          </p:cNvSpPr>
          <p:nvPr>
            <p:ph type="sldNum" sz="quarter" idx="12"/>
          </p:nvPr>
        </p:nvSpPr>
        <p:spPr/>
        <p:txBody>
          <a:bodyPr/>
          <a:lstStyle/>
          <a:p>
            <a:fld id="{DBF582B0-241F-1F4B-AB5B-F72D8864BE98}" type="slidenum">
              <a:rPr lang="en-US" smtClean="0"/>
              <a:t>6</a:t>
            </a:fld>
            <a:r>
              <a:rPr lang="en-US" dirty="0"/>
              <a:t> |  PARTNERSHIP DISCUSSION</a:t>
            </a:r>
          </a:p>
        </p:txBody>
      </p:sp>
    </p:spTree>
    <p:extLst>
      <p:ext uri="{BB962C8B-B14F-4D97-AF65-F5344CB8AC3E}">
        <p14:creationId xmlns:p14="http://schemas.microsoft.com/office/powerpoint/2010/main" val="1411915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99CC00"/>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7" name="TextBox 6"/>
          <p:cNvSpPr txBox="1"/>
          <p:nvPr/>
        </p:nvSpPr>
        <p:spPr>
          <a:xfrm>
            <a:off x="412615" y="2802466"/>
            <a:ext cx="11503159" cy="1274195"/>
          </a:xfrm>
          <a:prstGeom prst="rect">
            <a:avLst/>
          </a:prstGeom>
          <a:noFill/>
        </p:spPr>
        <p:txBody>
          <a:bodyPr wrap="square" rtlCol="0">
            <a:spAutoFit/>
          </a:bodyPr>
          <a:lstStyle/>
          <a:p>
            <a:pPr>
              <a:lnSpc>
                <a:spcPct val="80000"/>
              </a:lnSpc>
            </a:pPr>
            <a:r>
              <a:rPr lang="en-US" sz="4800" spc="-150" dirty="0">
                <a:solidFill>
                  <a:schemeClr val="bg1"/>
                </a:solidFill>
                <a:latin typeface="Arial" charset="0"/>
                <a:ea typeface="Arial" charset="0"/>
                <a:cs typeface="Arial" charset="0"/>
              </a:rPr>
              <a:t>Easterseals </a:t>
            </a:r>
            <a:br>
              <a:rPr lang="en-US" sz="4800" spc="-150" dirty="0">
                <a:solidFill>
                  <a:schemeClr val="bg1"/>
                </a:solidFill>
                <a:latin typeface="Arial" charset="0"/>
                <a:ea typeface="Arial" charset="0"/>
                <a:cs typeface="Arial" charset="0"/>
              </a:rPr>
            </a:br>
            <a:r>
              <a:rPr lang="en-US" sz="4800" spc="-150" dirty="0">
                <a:solidFill>
                  <a:schemeClr val="bg1"/>
                </a:solidFill>
                <a:latin typeface="Arial" charset="0"/>
                <a:ea typeface="Arial" charset="0"/>
                <a:cs typeface="Arial" charset="0"/>
              </a:rPr>
              <a:t>Overview</a:t>
            </a:r>
          </a:p>
        </p:txBody>
      </p:sp>
      <p:sp>
        <p:nvSpPr>
          <p:cNvPr id="3" name="Slide Number Placeholder 2"/>
          <p:cNvSpPr>
            <a:spLocks noGrp="1"/>
          </p:cNvSpPr>
          <p:nvPr>
            <p:ph type="sldNum" sz="quarter" idx="12"/>
          </p:nvPr>
        </p:nvSpPr>
        <p:spPr/>
        <p:txBody>
          <a:bodyPr/>
          <a:lstStyle/>
          <a:p>
            <a:fld id="{DBF582B0-241F-1F4B-AB5B-F72D8864BE98}" type="slidenum">
              <a:rPr lang="en-US" smtClean="0">
                <a:solidFill>
                  <a:schemeClr val="bg1"/>
                </a:solidFill>
              </a:rPr>
              <a:t>7</a:t>
            </a:fld>
            <a:r>
              <a:rPr lang="en-US" dirty="0">
                <a:solidFill>
                  <a:schemeClr val="bg1"/>
                </a:solidFill>
              </a:rPr>
              <a:t> |  PARTNERSHIP DISCUSSION</a:t>
            </a:r>
          </a:p>
        </p:txBody>
      </p:sp>
    </p:spTree>
    <p:extLst>
      <p:ext uri="{BB962C8B-B14F-4D97-AF65-F5344CB8AC3E}">
        <p14:creationId xmlns:p14="http://schemas.microsoft.com/office/powerpoint/2010/main" val="1461418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iStock-836684354_supe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6" y="-1"/>
            <a:ext cx="12192005" cy="6858005"/>
          </a:xfrm>
          <a:prstGeom prst="rect">
            <a:avLst/>
          </a:prstGeom>
        </p:spPr>
      </p:pic>
      <p:sp>
        <p:nvSpPr>
          <p:cNvPr id="8" name="Rectangle 7"/>
          <p:cNvSpPr/>
          <p:nvPr/>
        </p:nvSpPr>
        <p:spPr>
          <a:xfrm rot="5400000">
            <a:off x="1127123" y="-1156451"/>
            <a:ext cx="6857999" cy="9170900"/>
          </a:xfrm>
          <a:prstGeom prst="rect">
            <a:avLst/>
          </a:prstGeom>
          <a:gradFill>
            <a:gsLst>
              <a:gs pos="40000">
                <a:schemeClr val="tx1">
                  <a:alpha val="69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solidFill>
                  <a:schemeClr val="bg1"/>
                </a:solidFill>
              </a:rPr>
              <a:t>Our Purpose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
        <p:nvSpPr>
          <p:cNvPr id="12" name="Rectangle 11"/>
          <p:cNvSpPr/>
          <p:nvPr/>
        </p:nvSpPr>
        <p:spPr>
          <a:xfrm>
            <a:off x="0" y="4477870"/>
            <a:ext cx="12192000" cy="2380129"/>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11480" y="2063977"/>
            <a:ext cx="5733825" cy="3407087"/>
          </a:xfrm>
          <a:prstGeom prst="rect">
            <a:avLst/>
          </a:prstGeom>
          <a:noFill/>
        </p:spPr>
        <p:txBody>
          <a:bodyPr wrap="square" rtlCol="0">
            <a:spAutoFit/>
          </a:bodyPr>
          <a:lstStyle/>
          <a:p>
            <a:pPr marL="8930" algn="ctr">
              <a:buClr>
                <a:srgbClr val="D0391E"/>
              </a:buClr>
            </a:pPr>
            <a:endParaRPr lang="en-US" sz="3200" b="1" dirty="0">
              <a:solidFill>
                <a:schemeClr val="bg1"/>
              </a:solidFill>
              <a:latin typeface="Roboto" charset="0"/>
              <a:ea typeface="Roboto" charset="0"/>
              <a:cs typeface="Roboto" charset="0"/>
            </a:endParaRPr>
          </a:p>
          <a:p>
            <a:pPr marL="8930" algn="ctr">
              <a:buClr>
                <a:srgbClr val="D0391E"/>
              </a:buClr>
            </a:pPr>
            <a:r>
              <a:rPr lang="en-US" sz="3200" b="1" dirty="0">
                <a:solidFill>
                  <a:schemeClr val="bg1"/>
                </a:solidFill>
                <a:latin typeface="Roboto" charset="0"/>
                <a:ea typeface="Roboto" charset="0"/>
                <a:cs typeface="Roboto" charset="0"/>
              </a:rPr>
              <a:t>To lead the way to 100% equity, inclusion, and access</a:t>
            </a:r>
          </a:p>
          <a:p>
            <a:pPr marL="8930" algn="ctr">
              <a:buClr>
                <a:srgbClr val="D0391E"/>
              </a:buClr>
            </a:pPr>
            <a:r>
              <a:rPr lang="en-US" sz="3200" b="1" dirty="0">
                <a:solidFill>
                  <a:schemeClr val="bg1"/>
                </a:solidFill>
                <a:latin typeface="Roboto" charset="0"/>
                <a:ea typeface="Roboto" charset="0"/>
                <a:cs typeface="Roboto" charset="0"/>
              </a:rPr>
              <a:t>for people with disabilities, families and communities. </a:t>
            </a:r>
          </a:p>
          <a:p>
            <a:pPr>
              <a:lnSpc>
                <a:spcPct val="85000"/>
              </a:lnSpc>
            </a:pPr>
            <a:r>
              <a:rPr lang="en-US" altLang="en-US" sz="4400" spc="-150" dirty="0">
                <a:solidFill>
                  <a:schemeClr val="bg1"/>
                </a:solidFill>
                <a:latin typeface="Arial" charset="0"/>
                <a:ea typeface="Arial" charset="0"/>
                <a:cs typeface="Arial" charset="0"/>
              </a:rPr>
              <a:t> </a:t>
            </a:r>
          </a:p>
          <a:p>
            <a:pPr algn="ctr"/>
            <a:endParaRPr lang="en-US" dirty="0">
              <a:solidFill>
                <a:schemeClr val="bg1"/>
              </a:solidFill>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5" name="Slide Number Placeholder 4"/>
          <p:cNvSpPr>
            <a:spLocks noGrp="1"/>
          </p:cNvSpPr>
          <p:nvPr>
            <p:ph type="sldNum" sz="quarter" idx="12"/>
          </p:nvPr>
        </p:nvSpPr>
        <p:spPr/>
        <p:txBody>
          <a:bodyPr/>
          <a:lstStyle/>
          <a:p>
            <a:fld id="{DBF582B0-241F-1F4B-AB5B-F72D8864BE98}" type="slidenum">
              <a:rPr lang="en-US" smtClean="0">
                <a:solidFill>
                  <a:schemeClr val="bg1"/>
                </a:solidFill>
              </a:rPr>
              <a:t>8</a:t>
            </a:fld>
            <a:r>
              <a:rPr lang="en-US" dirty="0">
                <a:solidFill>
                  <a:schemeClr val="bg1"/>
                </a:solidFill>
              </a:rPr>
              <a:t> |  PARTNERSHIP DISCUSSION</a:t>
            </a:r>
          </a:p>
        </p:txBody>
      </p:sp>
    </p:spTree>
    <p:extLst>
      <p:ext uri="{BB962C8B-B14F-4D97-AF65-F5344CB8AC3E}">
        <p14:creationId xmlns:p14="http://schemas.microsoft.com/office/powerpoint/2010/main" val="1725665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Stock-870477374_medium.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5286" y="0"/>
            <a:ext cx="12217286" cy="6858000"/>
          </a:xfrm>
          <a:prstGeom prst="rect">
            <a:avLst/>
          </a:prstGeom>
        </p:spPr>
      </p:pic>
      <p:sp>
        <p:nvSpPr>
          <p:cNvPr id="14" name="Rectangle 13"/>
          <p:cNvSpPr/>
          <p:nvPr/>
        </p:nvSpPr>
        <p:spPr>
          <a:xfrm>
            <a:off x="0" y="3778624"/>
            <a:ext cx="12290612" cy="3079376"/>
          </a:xfrm>
          <a:prstGeom prst="rect">
            <a:avLst/>
          </a:prstGeom>
          <a:gradFill>
            <a:gsLst>
              <a:gs pos="0">
                <a:schemeClr val="tx1">
                  <a:alpha val="59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rot="5400000">
            <a:off x="157165" y="-157165"/>
            <a:ext cx="6857999" cy="7172329"/>
          </a:xfrm>
          <a:prstGeom prst="rect">
            <a:avLst/>
          </a:prstGeom>
          <a:gradFill>
            <a:gsLst>
              <a:gs pos="0">
                <a:schemeClr val="tx1">
                  <a:alpha val="6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1107386" y="1692516"/>
            <a:ext cx="3920712" cy="3920710"/>
          </a:xfrm>
          <a:prstGeom prst="ellipse">
            <a:avLst/>
          </a:prstGeom>
          <a:solidFill>
            <a:schemeClr val="bg1"/>
          </a:solidFill>
          <a:ln>
            <a:noFill/>
          </a:ln>
          <a:effectLst>
            <a:outerShdw blurRad="5334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D0914FC4-EAE4-D44F-B46F-09E70DEF8589}"/>
              </a:ext>
            </a:extLst>
          </p:cNvPr>
          <p:cNvSpPr txBox="1">
            <a:spLocks/>
          </p:cNvSpPr>
          <p:nvPr/>
        </p:nvSpPr>
        <p:spPr>
          <a:xfrm>
            <a:off x="412615" y="806943"/>
            <a:ext cx="8229600"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r>
              <a:rPr lang="en-US" sz="3600" spc="-150" dirty="0">
                <a:latin typeface="Arial" charset="0"/>
                <a:ea typeface="Arial" charset="0"/>
                <a:cs typeface="Arial" charset="0"/>
              </a:rPr>
              <a:t>Who We Serve</a:t>
            </a:r>
            <a:endParaRPr lang="en-US" sz="3200" spc="-150" dirty="0">
              <a:latin typeface="Arial" charset="0"/>
              <a:ea typeface="Arial" charset="0"/>
              <a:cs typeface="Arial" charset="0"/>
            </a:endParaRPr>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
        <p:nvSpPr>
          <p:cNvPr id="23" name="Content Placeholder 2">
            <a:extLst>
              <a:ext uri="{FF2B5EF4-FFF2-40B4-BE49-F238E27FC236}">
                <a16:creationId xmlns:a16="http://schemas.microsoft.com/office/drawing/2014/main" id="{C0A6504D-4120-C04A-B591-DFD1F0937593}"/>
              </a:ext>
            </a:extLst>
          </p:cNvPr>
          <p:cNvSpPr txBox="1">
            <a:spLocks/>
          </p:cNvSpPr>
          <p:nvPr/>
        </p:nvSpPr>
        <p:spPr>
          <a:xfrm>
            <a:off x="1194099" y="3474281"/>
            <a:ext cx="3735867" cy="2099625"/>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fontAlgn="auto" hangingPunct="1">
              <a:lnSpc>
                <a:spcPct val="85000"/>
              </a:lnSpc>
              <a:spcBef>
                <a:spcPts val="0"/>
              </a:spcBef>
              <a:spcAft>
                <a:spcPts val="400"/>
              </a:spcAft>
              <a:buNone/>
              <a:defRPr/>
            </a:pPr>
            <a:r>
              <a:rPr lang="en-US" sz="2200" b="1" spc="-50" dirty="0">
                <a:solidFill>
                  <a:srgbClr val="000000">
                    <a:lumMod val="50000"/>
                    <a:lumOff val="50000"/>
                  </a:srgbClr>
                </a:solidFill>
                <a:latin typeface="Arial" charset="0"/>
                <a:ea typeface="Arial" charset="0"/>
                <a:cs typeface="Arial" charset="0"/>
              </a:rPr>
              <a:t>We serve approximately</a:t>
            </a:r>
            <a:endParaRPr lang="en-US" sz="6000" b="1" spc="-50" dirty="0">
              <a:solidFill>
                <a:srgbClr val="F16336"/>
              </a:solidFill>
              <a:latin typeface="Arial" charset="0"/>
              <a:ea typeface="Arial" charset="0"/>
              <a:cs typeface="Arial" charset="0"/>
            </a:endParaRPr>
          </a:p>
          <a:p>
            <a:pPr marL="0" indent="0" algn="ctr" eaLnBrk="1" fontAlgn="auto" hangingPunct="1">
              <a:lnSpc>
                <a:spcPct val="85000"/>
              </a:lnSpc>
              <a:spcBef>
                <a:spcPts val="0"/>
              </a:spcBef>
              <a:spcAft>
                <a:spcPts val="400"/>
              </a:spcAft>
              <a:buNone/>
              <a:defRPr/>
            </a:pPr>
            <a:r>
              <a:rPr lang="en-US" sz="4400" b="1" spc="-50" dirty="0">
                <a:solidFill>
                  <a:srgbClr val="99CC00"/>
                </a:solidFill>
                <a:latin typeface="Arial" charset="0"/>
                <a:ea typeface="Arial" charset="0"/>
                <a:cs typeface="Arial" charset="0"/>
              </a:rPr>
              <a:t>1.5 MILLION</a:t>
            </a:r>
            <a:endParaRPr lang="en-US" sz="3600" b="1" spc="-50" dirty="0">
              <a:solidFill>
                <a:srgbClr val="99CC00"/>
              </a:solidFill>
              <a:latin typeface="Arial" charset="0"/>
              <a:ea typeface="Arial" charset="0"/>
              <a:cs typeface="Arial" charset="0"/>
            </a:endParaRPr>
          </a:p>
        </p:txBody>
      </p:sp>
      <p:sp>
        <p:nvSpPr>
          <p:cNvPr id="63" name="Content Placeholder 2">
            <a:extLst>
              <a:ext uri="{FF2B5EF4-FFF2-40B4-BE49-F238E27FC236}">
                <a16:creationId xmlns:a16="http://schemas.microsoft.com/office/drawing/2014/main" id="{C0A6504D-4120-C04A-B591-DFD1F0937593}"/>
              </a:ext>
            </a:extLst>
          </p:cNvPr>
          <p:cNvSpPr txBox="1">
            <a:spLocks/>
          </p:cNvSpPr>
          <p:nvPr/>
        </p:nvSpPr>
        <p:spPr>
          <a:xfrm>
            <a:off x="1225903" y="4420868"/>
            <a:ext cx="3735867" cy="846215"/>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fontAlgn="auto" hangingPunct="1">
              <a:lnSpc>
                <a:spcPct val="85000"/>
              </a:lnSpc>
              <a:spcBef>
                <a:spcPts val="0"/>
              </a:spcBef>
              <a:spcAft>
                <a:spcPts val="400"/>
              </a:spcAft>
              <a:buNone/>
              <a:defRPr/>
            </a:pPr>
            <a:r>
              <a:rPr lang="en-US" sz="2200" b="1" spc="-50" dirty="0">
                <a:solidFill>
                  <a:schemeClr val="tx1">
                    <a:lumMod val="50000"/>
                    <a:lumOff val="50000"/>
                  </a:schemeClr>
                </a:solidFill>
                <a:latin typeface="Arial" charset="0"/>
                <a:ea typeface="Arial" charset="0"/>
                <a:cs typeface="Arial" charset="0"/>
              </a:rPr>
              <a:t>individuals and families         annually</a:t>
            </a:r>
          </a:p>
        </p:txBody>
      </p:sp>
      <p:pic>
        <p:nvPicPr>
          <p:cNvPr id="65" name="Picture 6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19312" y="2291373"/>
            <a:ext cx="1149048" cy="861786"/>
          </a:xfrm>
          <a:prstGeom prst="rect">
            <a:avLst/>
          </a:prstGeom>
        </p:spPr>
      </p:pic>
      <p:sp>
        <p:nvSpPr>
          <p:cNvPr id="7" name="Slide Number Placeholder 6"/>
          <p:cNvSpPr>
            <a:spLocks noGrp="1"/>
          </p:cNvSpPr>
          <p:nvPr>
            <p:ph type="sldNum" sz="quarter" idx="12"/>
          </p:nvPr>
        </p:nvSpPr>
        <p:spPr/>
        <p:txBody>
          <a:bodyPr/>
          <a:lstStyle/>
          <a:p>
            <a:fld id="{DBF582B0-241F-1F4B-AB5B-F72D8864BE98}" type="slidenum">
              <a:rPr lang="en-US" smtClean="0">
                <a:solidFill>
                  <a:schemeClr val="bg1"/>
                </a:solidFill>
              </a:rPr>
              <a:t>9</a:t>
            </a:fld>
            <a:r>
              <a:rPr lang="en-US" dirty="0">
                <a:solidFill>
                  <a:schemeClr val="bg1"/>
                </a:solidFill>
              </a:rPr>
              <a:t> |  PARTNERSHIP DISCUSSION</a:t>
            </a:r>
          </a:p>
        </p:txBody>
      </p:sp>
    </p:spTree>
    <p:extLst>
      <p:ext uri="{BB962C8B-B14F-4D97-AF65-F5344CB8AC3E}">
        <p14:creationId xmlns:p14="http://schemas.microsoft.com/office/powerpoint/2010/main" val="1851401734"/>
      </p:ext>
    </p:extLst>
  </p:cSld>
  <p:clrMapOvr>
    <a:masterClrMapping/>
  </p:clrMapOvr>
</p:sld>
</file>

<file path=ppt/theme/theme1.xml><?xml version="1.0" encoding="utf-8"?>
<a:theme xmlns:a="http://schemas.openxmlformats.org/drawingml/2006/main" name="Office Theme">
  <a:themeElements>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5a92ba8a-dc67-41b7-b310-2eabefc8dee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5FE75506FF4BF48A1B987CD08E7DFA0" ma:contentTypeVersion="11" ma:contentTypeDescription="Create a new document." ma:contentTypeScope="" ma:versionID="d8afb5b97d01219c11296112a2065e15">
  <xsd:schema xmlns:xsd="http://www.w3.org/2001/XMLSchema" xmlns:xs="http://www.w3.org/2001/XMLSchema" xmlns:p="http://schemas.microsoft.com/office/2006/metadata/properties" xmlns:ns2="5a92ba8a-dc67-41b7-b310-2eabefc8dee4" targetNamespace="http://schemas.microsoft.com/office/2006/metadata/properties" ma:root="true" ma:fieldsID="6eb9a6775e0ada7d917f7419366c068c" ns2:_="">
    <xsd:import namespace="5a92ba8a-dc67-41b7-b310-2eabefc8dee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92ba8a-dc67-41b7-b310-2eabefc8de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985F55-8974-44CB-802F-D4B4AFCEA112}">
  <ds:schemaRefs>
    <ds:schemaRef ds:uri="http://schemas.microsoft.com/office/infopath/2007/PartnerControls"/>
    <ds:schemaRef ds:uri="http://purl.org/dc/dcmitype/"/>
    <ds:schemaRef ds:uri="http://schemas.microsoft.com/office/2006/documentManagement/types"/>
    <ds:schemaRef ds:uri="b4c968bc-6b68-4664-b89e-bacf9c7635fb"/>
    <ds:schemaRef ds:uri="http://schemas.microsoft.com/office/2006/metadata/properties"/>
    <ds:schemaRef ds:uri="http://purl.org/dc/elements/1.1/"/>
    <ds:schemaRef ds:uri="http://www.w3.org/XML/1998/namespace"/>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D964FACA-5C35-4327-933B-F96102C1FA0A}"/>
</file>

<file path=customXml/itemProps3.xml><?xml version="1.0" encoding="utf-8"?>
<ds:datastoreItem xmlns:ds="http://schemas.openxmlformats.org/officeDocument/2006/customXml" ds:itemID="{F618F37A-7924-4B57-BA7C-F83C58C6F1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19019</TotalTime>
  <Words>1815</Words>
  <Application>Microsoft Office PowerPoint</Application>
  <PresentationFormat>Widescreen</PresentationFormat>
  <Paragraphs>166</Paragraphs>
  <Slides>28</Slides>
  <Notes>10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28</vt:i4>
      </vt:variant>
    </vt:vector>
  </HeadingPairs>
  <TitlesOfParts>
    <vt:vector size="34" baseType="lpstr">
      <vt:lpstr>Arial</vt:lpstr>
      <vt:lpstr>Calibri</vt:lpstr>
      <vt:lpstr>Roboto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The #1 Issue on People’s Minds</vt:lpstr>
      <vt:lpstr>PowerPoint Presentation</vt:lpstr>
      <vt:lpstr>Our Purpose</vt:lpstr>
      <vt:lpstr>PowerPoint Presentation</vt:lpstr>
      <vt:lpstr>Leading the way to 100% equity, inclusion, and access by:</vt:lpstr>
      <vt:lpstr>Our History</vt:lpstr>
      <vt:lpstr>Our Promise to America</vt:lpstr>
      <vt:lpstr>Our Societal Impact</vt:lpstr>
      <vt:lpstr>Scorecard</vt:lpstr>
      <vt:lpstr>PowerPoint Presentation</vt:lpstr>
      <vt:lpstr>PowerPoint Presentation</vt:lpstr>
      <vt:lpstr>Collective Budget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Yolanda Green</cp:lastModifiedBy>
  <cp:revision>145</cp:revision>
  <cp:lastPrinted>2019-04-09T15:44:54Z</cp:lastPrinted>
  <dcterms:created xsi:type="dcterms:W3CDTF">2018-06-11T20:23:13Z</dcterms:created>
  <dcterms:modified xsi:type="dcterms:W3CDTF">2021-09-20T17:32:16Z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0x010100A5FE75506FF4BF48A1B987CD08E7DFA0</vt:lpwstr>
  </property>
  <property fmtid="{D5CDD505-2E9C-101B-9397-08002B2CF9AE}" pid="3" name="Order">
    <vt:lpwstr>545100.000000000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