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Archivo Light"/>
      <p:regular r:id="rId24"/>
      <p:bold r:id="rId25"/>
      <p:italic r:id="rId26"/>
      <p:boldItalic r:id="rId27"/>
    </p:embeddedFont>
    <p:embeddedFont>
      <p:font typeface="Archivo ExtraBold"/>
      <p:bold r:id="rId28"/>
      <p:boldItalic r:id="rId29"/>
    </p:embeddedFont>
    <p:embeddedFont>
      <p:font typeface="IBM Plex Serif Medium"/>
      <p:regular r:id="rId30"/>
      <p:bold r:id="rId31"/>
      <p:italic r:id="rId32"/>
      <p:boldItalic r:id="rId33"/>
    </p:embeddedFont>
    <p:embeddedFont>
      <p:font typeface="Archiv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0F13C8-27AE-46B7-8388-C14FF8D5E3CE}">
  <a:tblStyle styleId="{570F13C8-27AE-46B7-8388-C14FF8D5E3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E9EAEA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E9EAEA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E9EAEA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E9EAEA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E9EAEA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E9EAEA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rchivoLight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chivoLight-italic.fntdata"/><Relationship Id="rId25" Type="http://schemas.openxmlformats.org/officeDocument/2006/relationships/font" Target="fonts/ArchivoLight-bold.fntdata"/><Relationship Id="rId28" Type="http://schemas.openxmlformats.org/officeDocument/2006/relationships/font" Target="fonts/ArchivoExtraBold-bold.fntdata"/><Relationship Id="rId27" Type="http://schemas.openxmlformats.org/officeDocument/2006/relationships/font" Target="fonts/Archivo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chivoExtra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erifMedium-bold.fntdata"/><Relationship Id="rId30" Type="http://schemas.openxmlformats.org/officeDocument/2006/relationships/font" Target="fonts/IBMPlexSerifMedium-regular.fntdata"/><Relationship Id="rId11" Type="http://schemas.openxmlformats.org/officeDocument/2006/relationships/slide" Target="slides/slide5.xml"/><Relationship Id="rId33" Type="http://schemas.openxmlformats.org/officeDocument/2006/relationships/font" Target="fonts/IBMPlexSerif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IBMPlexSerifMedium-italic.fntdata"/><Relationship Id="rId13" Type="http://schemas.openxmlformats.org/officeDocument/2006/relationships/slide" Target="slides/slide7.xml"/><Relationship Id="rId35" Type="http://schemas.openxmlformats.org/officeDocument/2006/relationships/font" Target="fonts/Archivo-bold.fntdata"/><Relationship Id="rId12" Type="http://schemas.openxmlformats.org/officeDocument/2006/relationships/slide" Target="slides/slide6.xml"/><Relationship Id="rId34" Type="http://schemas.openxmlformats.org/officeDocument/2006/relationships/font" Target="fonts/Archivo-regular.fntdata"/><Relationship Id="rId15" Type="http://schemas.openxmlformats.org/officeDocument/2006/relationships/slide" Target="slides/slide9.xml"/><Relationship Id="rId37" Type="http://schemas.openxmlformats.org/officeDocument/2006/relationships/font" Target="fonts/Archivo-boldItalic.fntdata"/><Relationship Id="rId14" Type="http://schemas.openxmlformats.org/officeDocument/2006/relationships/slide" Target="slides/slide8.xml"/><Relationship Id="rId36" Type="http://schemas.openxmlformats.org/officeDocument/2006/relationships/font" Target="fonts/Archiv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e654579c4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e654579c4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0cf6f95b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0cf6f95b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e654579c4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e654579c4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6cbb3590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6cbb359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e654579c4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e654579c4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6fa3effe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6fa3effe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0cf6f95b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0cf6f95b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0cf6f95b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0cf6f95b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3b241fcf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3b241fcf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Hilary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e654579c4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e654579c4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Hilary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654579c4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e654579c4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Hilary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0cf6f95b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0cf6f95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Genevieve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0cf6f95b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0cf6f95b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Genevieve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0cf6f95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0cf6f95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e654579c4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e654579c4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cbb3590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cbb3590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Aaron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e Lewis Strategies 202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4400"/>
              <a:buFont typeface="Archivo ExtraBold"/>
              <a:buNone/>
              <a:defRPr sz="4400">
                <a:solidFill>
                  <a:srgbClr val="292D2D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2400"/>
              <a:buFont typeface="Archivo Light"/>
              <a:buNone/>
              <a:defRPr sz="2400"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228600" y="1143000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4686300" y="1142875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100"/>
              <a:buNone/>
              <a:defRPr sz="11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387700" y="4558050"/>
            <a:ext cx="3687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rPr>
              <a:t>‹#›</a:t>
            </a:fld>
            <a:endParaRPr sz="1100">
              <a:solidFill>
                <a:srgbClr val="292D2D"/>
              </a:solidFill>
              <a:latin typeface="IBM Plex Serif Medium"/>
              <a:ea typeface="IBM Plex Serif Medium"/>
              <a:cs typeface="IBM Plex Serif Medium"/>
              <a:sym typeface="IBM Plex Serif Medium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3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100"/>
              <a:buNone/>
              <a:defRPr sz="11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387700" y="4558050"/>
            <a:ext cx="3687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rPr>
              <a:t>‹#›</a:t>
            </a:fld>
            <a:endParaRPr sz="1100">
              <a:solidFill>
                <a:srgbClr val="292D2D"/>
              </a:solidFill>
              <a:latin typeface="IBM Plex Serif Medium"/>
              <a:ea typeface="IBM Plex Serif Medium"/>
              <a:cs typeface="IBM Plex Serif Medium"/>
              <a:sym typeface="IBM Plex Serif Medium"/>
            </a:endParaRPr>
          </a:p>
        </p:txBody>
      </p:sp>
      <p:graphicFrame>
        <p:nvGraphicFramePr>
          <p:cNvPr id="24" name="Google Shape;24;p4"/>
          <p:cNvGraphicFramePr/>
          <p:nvPr/>
        </p:nvGraphicFramePr>
        <p:xfrm>
          <a:off x="618150" y="1578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{570F13C8-27AE-46B7-8388-C14FF8D5E3CE}</a:tableStyleId>
              </a:tblPr>
              <a:tblGrid>
                <a:gridCol w="1976925"/>
                <a:gridCol w="1976925"/>
                <a:gridCol w="1976925"/>
                <a:gridCol w="1976925"/>
              </a:tblGrid>
              <a:tr h="39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Column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Column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Column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Column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Light"/>
                          <a:ea typeface="Archivo Light"/>
                          <a:cs typeface="Archivo Light"/>
                          <a:sym typeface="Archivo Light"/>
                        </a:rPr>
                        <a:t>Name</a:t>
                      </a:r>
                      <a:endParaRPr sz="1100">
                        <a:solidFill>
                          <a:srgbClr val="292D2D"/>
                        </a:solidFill>
                        <a:latin typeface="Archivo Light"/>
                        <a:ea typeface="Archivo Light"/>
                        <a:cs typeface="Archivo Light"/>
                        <a:sym typeface="Archivo Light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CD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Light"/>
                          <a:ea typeface="Archivo Light"/>
                          <a:cs typeface="Archivo Light"/>
                          <a:sym typeface="Archivo Light"/>
                        </a:rPr>
                        <a:t>Name</a:t>
                      </a:r>
                      <a:endParaRPr sz="1100">
                        <a:solidFill>
                          <a:srgbClr val="292D2D"/>
                        </a:solidFill>
                        <a:latin typeface="Archivo Light"/>
                        <a:ea typeface="Archivo Light"/>
                        <a:cs typeface="Archivo Light"/>
                        <a:sym typeface="Archivo Light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Light"/>
                          <a:ea typeface="Archivo Light"/>
                          <a:cs typeface="Archivo Light"/>
                          <a:sym typeface="Archivo Light"/>
                        </a:rPr>
                        <a:t>Name</a:t>
                      </a:r>
                      <a:endParaRPr sz="1100">
                        <a:solidFill>
                          <a:srgbClr val="292D2D"/>
                        </a:solidFill>
                        <a:latin typeface="Archivo Light"/>
                        <a:ea typeface="Archivo Light"/>
                        <a:cs typeface="Archivo Light"/>
                        <a:sym typeface="Archivo Light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IBM Plex Serif Medium"/>
                          <a:ea typeface="IBM Plex Serif Medium"/>
                          <a:cs typeface="IBM Plex Serif Medium"/>
                          <a:sym typeface="IBM Plex Serif Medium"/>
                        </a:rPr>
                        <a:t>Number</a:t>
                      </a:r>
                      <a:endParaRPr sz="1100">
                        <a:solidFill>
                          <a:srgbClr val="292D2D"/>
                        </a:solidFill>
                        <a:latin typeface="IBM Plex Serif Medium"/>
                        <a:ea typeface="IBM Plex Serif Medium"/>
                        <a:cs typeface="IBM Plex Serif Medium"/>
                        <a:sym typeface="IBM Plex Serif Medium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Total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Total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Total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D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92D2D"/>
                          </a:solidFill>
                          <a:latin typeface="Archivo ExtraBold"/>
                          <a:ea typeface="Archivo ExtraBold"/>
                          <a:cs typeface="Archivo ExtraBold"/>
                          <a:sym typeface="Archivo ExtraBold"/>
                        </a:rPr>
                        <a:t>Total</a:t>
                      </a:r>
                      <a:endParaRPr sz="1100">
                        <a:solidFill>
                          <a:srgbClr val="292D2D"/>
                        </a:solidFill>
                        <a:latin typeface="Archivo ExtraBold"/>
                        <a:ea typeface="Archivo ExtraBold"/>
                        <a:cs typeface="Archivo ExtraBold"/>
                        <a:sym typeface="Archivo ExtraBold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E9EA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D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bg>
      <p:bgPr>
        <a:solidFill>
          <a:srgbClr val="D2E1D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28600" y="1143000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86300" y="1142875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98"/>
              </a:buClr>
              <a:buSzPts val="1100"/>
              <a:buNone/>
              <a:defRPr sz="1100">
                <a:solidFill>
                  <a:srgbClr val="00A5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387700" y="4558050"/>
            <a:ext cx="3687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rPr>
              <a:t>‹#›</a:t>
            </a:fld>
            <a:endParaRPr sz="1100">
              <a:solidFill>
                <a:srgbClr val="292D2D"/>
              </a:solidFill>
              <a:latin typeface="IBM Plex Serif Medium"/>
              <a:ea typeface="IBM Plex Serif Medium"/>
              <a:cs typeface="IBM Plex Serif Medium"/>
              <a:sym typeface="IBM Plex Serif Medium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 1">
  <p:cSld name="TITLE_AND_TWO_COLUMNS_2_1">
    <p:bg>
      <p:bgPr>
        <a:solidFill>
          <a:srgbClr val="E7F0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28600" y="1143000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6300" y="1142875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100"/>
              <a:buNone/>
              <a:defRPr sz="1100">
                <a:solidFill>
                  <a:srgbClr val="8DBAF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/>
        </p:nvSpPr>
        <p:spPr>
          <a:xfrm>
            <a:off x="387700" y="4558050"/>
            <a:ext cx="3687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rPr>
              <a:t>‹#›</a:t>
            </a:fld>
            <a:endParaRPr sz="1100">
              <a:solidFill>
                <a:srgbClr val="292D2D"/>
              </a:solidFill>
              <a:latin typeface="IBM Plex Serif Medium"/>
              <a:ea typeface="IBM Plex Serif Medium"/>
              <a:cs typeface="IBM Plex Serif Medium"/>
              <a:sym typeface="IBM Plex Serif Medium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 1 1">
  <p:cSld name="TITLE_AND_TWO_COLUMNS_2_1_1">
    <p:bg>
      <p:bgPr>
        <a:solidFill>
          <a:srgbClr val="F7DAD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28600" y="1143000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686300" y="1142875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 sz="1400"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663D"/>
              </a:buClr>
              <a:buSzPts val="1100"/>
              <a:buNone/>
              <a:defRPr sz="1100">
                <a:solidFill>
                  <a:srgbClr val="EF66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800"/>
              <a:buNone/>
              <a:defRPr b="1" sz="1800">
                <a:solidFill>
                  <a:srgbClr val="8DBAFE"/>
                </a:solidFill>
              </a:defRPr>
            </a:lvl9pPr>
          </a:lstStyle>
          <a:p/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387700" y="4558050"/>
            <a:ext cx="3687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rPr>
              <a:t>‹#›</a:t>
            </a:fld>
            <a:endParaRPr sz="1100">
              <a:solidFill>
                <a:srgbClr val="292D2D"/>
              </a:solidFill>
              <a:latin typeface="IBM Plex Serif Medium"/>
              <a:ea typeface="IBM Plex Serif Medium"/>
              <a:cs typeface="IBM Plex Serif Medium"/>
              <a:sym typeface="IBM Plex Serif Medium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228600" y="1143000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686300" y="1142875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lvl="1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lvl="2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lvl="3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lvl="4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lvl="5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lvl="6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lvl="7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lvl="8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DBAFE"/>
              </a:buClr>
              <a:buSzPts val="1100"/>
              <a:buNone/>
              <a:defRPr sz="1100">
                <a:solidFill>
                  <a:srgbClr val="8DBAF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228600" y="1143000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686300" y="1142875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lvl="1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lvl="2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lvl="3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lvl="4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lvl="5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lvl="6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lvl="7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lvl="8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9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98"/>
              </a:buClr>
              <a:buSzPts val="1100"/>
              <a:buNone/>
              <a:defRPr sz="1100">
                <a:solidFill>
                  <a:srgbClr val="00A5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2">
  <p:cSld name="TITLE_AND_TWO_COLUMNS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88" y="4521302"/>
            <a:ext cx="44133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3600"/>
              <a:buNone/>
              <a:defRPr b="1" sz="3600">
                <a:solidFill>
                  <a:srgbClr val="292D2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228600" y="1143000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86300" y="1142875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●"/>
              <a:defRPr>
                <a:solidFill>
                  <a:srgbClr val="292D2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Char char="○"/>
              <a:defRPr>
                <a:solidFill>
                  <a:srgbClr val="292D2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Char char="■"/>
              <a:defRPr>
                <a:solidFill>
                  <a:srgbClr val="292D2D"/>
                </a:solidFill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lvl="1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lvl="2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lvl="3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lvl="4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lvl="5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lvl="6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lvl="7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lvl="8" rtl="0" algn="l">
              <a:buNone/>
              <a:defRPr sz="1100">
                <a:solidFill>
                  <a:srgbClr val="292D2D"/>
                </a:solidFill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0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663D"/>
              </a:buClr>
              <a:buSzPts val="1100"/>
              <a:buNone/>
              <a:defRPr sz="1100">
                <a:solidFill>
                  <a:srgbClr val="EF66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648">
          <p15:clr>
            <a:srgbClr val="FA7B17"/>
          </p15:clr>
        </p15:guide>
        <p15:guide id="5" orient="horz" pos="144">
          <p15:clr>
            <a:srgbClr val="FA7B17"/>
          </p15:clr>
        </p15:guide>
        <p15:guide id="6" orient="horz" pos="72">
          <p15:clr>
            <a:srgbClr val="FA7B17"/>
          </p15:clr>
        </p15:guide>
        <p15:guide id="7" orient="horz" pos="216">
          <p15:clr>
            <a:srgbClr val="FA7B17"/>
          </p15:clr>
        </p15:guide>
        <p15:guide id="8" orient="horz" pos="3168">
          <p15:clr>
            <a:srgbClr val="FA7B17"/>
          </p15:clr>
        </p15:guide>
        <p15:guide id="9" orient="horz" pos="3096">
          <p15:clr>
            <a:srgbClr val="FA7B17"/>
          </p15:clr>
        </p15:guide>
        <p15:guide id="10" orient="horz" pos="3024">
          <p15:clr>
            <a:srgbClr val="FA7B17"/>
          </p15:clr>
        </p15:guide>
        <p15:guide id="11" orient="horz" pos="2952">
          <p15:clr>
            <a:srgbClr val="FA7B17"/>
          </p15:clr>
        </p15:guide>
        <p15:guide id="12" pos="144">
          <p15:clr>
            <a:srgbClr val="FA7B17"/>
          </p15:clr>
        </p15:guide>
        <p15:guide id="13" pos="5616">
          <p15:clr>
            <a:srgbClr val="FA7B17"/>
          </p15:clr>
        </p15:guide>
        <p15:guide id="14" orient="horz" pos="720">
          <p15:clr>
            <a:srgbClr val="FA7B17"/>
          </p15:clr>
        </p15:guide>
        <p15:guide id="15" pos="2808">
          <p15:clr>
            <a:srgbClr val="FA7B17"/>
          </p15:clr>
        </p15:guide>
        <p15:guide id="16" pos="295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2800"/>
              <a:buFont typeface="Archivo ExtraBold"/>
              <a:buNone/>
              <a:defRPr sz="2800">
                <a:solidFill>
                  <a:srgbClr val="292D2D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●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○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■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●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○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■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●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2D2D"/>
              </a:buClr>
              <a:buSzPts val="1400"/>
              <a:buFont typeface="Archivo Light"/>
              <a:buChar char="○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92D2D"/>
              </a:buClr>
              <a:buSzPts val="1400"/>
              <a:buFont typeface="Archivo Light"/>
              <a:buChar char="■"/>
              <a:defRPr>
                <a:solidFill>
                  <a:srgbClr val="292D2D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MissionWired + Easterseals</a:t>
            </a:r>
            <a:endParaRPr/>
          </a:p>
        </p:txBody>
      </p:sp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 Training</a:t>
            </a:r>
            <a:endParaRPr/>
          </a:p>
        </p:txBody>
      </p:sp>
      <p:sp>
        <p:nvSpPr>
          <p:cNvPr id="73" name="Google Shape;73;p11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 vs. Purchase Optimization</a:t>
            </a:r>
            <a:endParaRPr/>
          </a:p>
        </p:txBody>
      </p:sp>
      <p:sp>
        <p:nvSpPr>
          <p:cNvPr id="156" name="Google Shape;156;p20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Goals</a:t>
            </a:r>
            <a:endParaRPr/>
          </a:p>
        </p:txBody>
      </p:sp>
      <p:sp>
        <p:nvSpPr>
          <p:cNvPr id="157" name="Google Shape;157;p20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00" y="1199738"/>
            <a:ext cx="6564957" cy="28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 rot="10800000">
            <a:off x="1696150" y="3422988"/>
            <a:ext cx="825000" cy="5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7027650" y="1441025"/>
            <a:ext cx="2013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chivo Light"/>
                <a:ea typeface="Archivo Light"/>
                <a:cs typeface="Archivo Light"/>
                <a:sym typeface="Archivo Light"/>
              </a:rPr>
              <a:t>When doing lead generation, optimizing for the Purchase event will have a higher CPA, but higher immediate and long-term ROAS.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</a:t>
            </a:r>
            <a:r>
              <a:rPr lang="en"/>
              <a:t> Training</a:t>
            </a:r>
            <a:endParaRPr/>
          </a:p>
        </p:txBody>
      </p:sp>
      <p:sp>
        <p:nvSpPr>
          <p:cNvPr id="166" name="Google Shape;166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</a:t>
            </a:r>
            <a:endParaRPr/>
          </a:p>
        </p:txBody>
      </p:sp>
      <p:sp>
        <p:nvSpPr>
          <p:cNvPr id="167" name="Google Shape;167;p21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228600" y="1143000"/>
            <a:ext cx="86868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Allows Facebook to optimize toward lower funnel goals (leads/donations)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Let’s you see results </a:t>
            </a:r>
            <a:r>
              <a:rPr lang="en" sz="2400">
                <a:solidFill>
                  <a:schemeClr val="dk1"/>
                </a:solidFill>
              </a:rPr>
              <a:t>at a glance </a:t>
            </a:r>
            <a:r>
              <a:rPr lang="en" sz="2400">
                <a:solidFill>
                  <a:schemeClr val="dk1"/>
                </a:solidFill>
              </a:rPr>
              <a:t>within Ads Manager*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*Apple now allows iOS users to opt out of tracking, which makes pixel tracking less reliable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Use CRM data to determine most accurate results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Submit a support ticket for help setting up a pixel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3" name="Google Shape;173;p22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Pixels</a:t>
            </a:r>
            <a:endParaRPr/>
          </a:p>
        </p:txBody>
      </p:sp>
      <p:sp>
        <p:nvSpPr>
          <p:cNvPr id="174" name="Google Shape;174;p22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 Basics</a:t>
            </a:r>
            <a:endParaRPr/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699" y="4010529"/>
            <a:ext cx="4571999" cy="8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Landing Pages</a:t>
            </a:r>
            <a:endParaRPr/>
          </a:p>
        </p:txBody>
      </p:sp>
      <p:sp>
        <p:nvSpPr>
          <p:cNvPr id="182" name="Google Shape;182;p23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 Basics</a:t>
            </a:r>
            <a:endParaRPr/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576" y="136613"/>
            <a:ext cx="2119949" cy="33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576" y="3397762"/>
            <a:ext cx="2119944" cy="16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228600" y="1397950"/>
            <a:ext cx="35853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Optimize for mobile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Minimize number of form fields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Audiences </a:t>
            </a:r>
            <a:endParaRPr/>
          </a:p>
        </p:txBody>
      </p:sp>
      <p:sp>
        <p:nvSpPr>
          <p:cNvPr id="192" name="Google Shape;192;p24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 Basics </a:t>
            </a:r>
            <a:endParaRPr/>
          </a:p>
        </p:txBody>
      </p:sp>
      <p:sp>
        <p:nvSpPr>
          <p:cNvPr id="193" name="Google Shape;193;p24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228600" y="1143000"/>
            <a:ext cx="8686800" cy="34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Tie audiences to goals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Don’t microtarget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Most common audiences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Page engagers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Lookalike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Interest-based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Broad (age only)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850" y="1297800"/>
            <a:ext cx="4401576" cy="18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KPIs + Benchmarks</a:t>
            </a:r>
            <a:endParaRPr/>
          </a:p>
        </p:txBody>
      </p:sp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228600" y="1143000"/>
            <a:ext cx="39576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vo"/>
                <a:ea typeface="Archivo"/>
                <a:cs typeface="Archivo"/>
                <a:sym typeface="Archivo"/>
              </a:rPr>
              <a:t>Top KPIs</a:t>
            </a:r>
            <a:endParaRPr b="1"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CPA - Cost Per Acquisition ($ Spent / # of Leads)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$5-8 with purchase optimization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$1.5-3 with lead optimization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Immediate ROAS - Immediate Return on Ad Spend ($ Raised / $ Spent)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10-20% with purchase optimization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0-5% with lead optimization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25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Facebook Basics 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4834800" y="1253700"/>
            <a:ext cx="39576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chivo"/>
                <a:ea typeface="Archivo"/>
                <a:cs typeface="Archivo"/>
                <a:sym typeface="Archivo"/>
              </a:rPr>
              <a:t>Other</a:t>
            </a:r>
            <a:r>
              <a:rPr b="1" lang="en">
                <a:latin typeface="Archivo"/>
                <a:ea typeface="Archivo"/>
                <a:cs typeface="Archivo"/>
                <a:sym typeface="Archivo"/>
              </a:rPr>
              <a:t> KPIs</a:t>
            </a:r>
            <a:endParaRPr b="1">
              <a:latin typeface="Archivo"/>
              <a:ea typeface="Archivo"/>
              <a:cs typeface="Archivo"/>
              <a:sym typeface="Archivo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Upsell Rate (# of Gifts/# of Leads)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4-6% with purchase optimization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0-1% with lead optimization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Conversion Rate (# Leads / Clicks)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30-50%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CTR - Click Through Rate (# Clicks/Impressions)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0.1-5%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CPC - Cost Per Click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$2-5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&amp; Optimizing Results</a:t>
            </a:r>
            <a:endParaRPr/>
          </a:p>
        </p:txBody>
      </p:sp>
      <p:sp>
        <p:nvSpPr>
          <p:cNvPr id="209" name="Google Shape;209;p26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 Basics </a:t>
            </a:r>
            <a:endParaRPr/>
          </a:p>
        </p:txBody>
      </p:sp>
      <p:sp>
        <p:nvSpPr>
          <p:cNvPr id="210" name="Google Shape;210;p26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228600" y="1143000"/>
            <a:ext cx="44577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Launch ad versions strategically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Facebook Ads Manager &amp; CRM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Amount spent/number of results usually correlates to performance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Watch for trends across weeks, not day-by-day results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Iterate on what’s working best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700" y="1180925"/>
            <a:ext cx="3798295" cy="34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18" name="Google Shape;218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19" name="Google Shape;219;p27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Acquisition Strategy Overview</a:t>
            </a:r>
            <a:endParaRPr/>
          </a:p>
        </p:txBody>
      </p:sp>
      <p:sp>
        <p:nvSpPr>
          <p:cNvPr id="79" name="Google Shape;79;p12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0" name="Google Shape;80;p12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228600" y="1143000"/>
            <a:ext cx="8686800" cy="34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Choose a platform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Draft and design creative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Define campaign goals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Choose audiences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Monitor and optimize results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Facebook?</a:t>
            </a:r>
            <a:endParaRPr/>
          </a:p>
        </p:txBody>
      </p:sp>
      <p:sp>
        <p:nvSpPr>
          <p:cNvPr id="87" name="Google Shape;87;p13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228600" y="1143000"/>
            <a:ext cx="8686800" cy="34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For paid acquisition, Facebook is the most effective and efficient platform for digital growth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Facebook allows for precise targeting and engaging creative which can be optimized to maximize return on investment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Facebook is often the most cost-effective source for acquiring new names and drives immediate results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228600" y="445025"/>
            <a:ext cx="85638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Health and Growth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228600" y="807500"/>
            <a:ext cx="8686800" cy="28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Investing in </a:t>
            </a:r>
            <a:r>
              <a:rPr lang="en" sz="2400">
                <a:solidFill>
                  <a:schemeClr val="dk1"/>
                </a:solidFill>
              </a:rPr>
              <a:t>targeted acquisition is vital to the health and growth of a digital program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400">
                <a:solidFill>
                  <a:schemeClr val="dk1"/>
                </a:solidFill>
              </a:rPr>
              <a:t>Growing the email list allows us to reach more people, which means more gifts to each email and more revenue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6" name="Google Shape;96;p14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7" name="Google Shape;97;p14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28600" y="2926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Acquisition Creative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361950" y="1000788"/>
            <a:ext cx="4229100" cy="3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Anatomy of Facebook Ads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Body Copy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Headlines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Link Description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Graphic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Goals of creative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Stop Scrolling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Succinct Copy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Establish Urgency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Clear CTA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104" name="Google Shape;104;p15"/>
          <p:cNvSpPr txBox="1"/>
          <p:nvPr>
            <p:ph idx="3" type="title"/>
          </p:nvPr>
        </p:nvSpPr>
        <p:spPr>
          <a:xfrm>
            <a:off x="228600" y="381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948" y="4355550"/>
            <a:ext cx="3584176" cy="47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950" y="1656125"/>
            <a:ext cx="3584176" cy="277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8950" y="679625"/>
            <a:ext cx="3584174" cy="9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353550" y="971100"/>
            <a:ext cx="825000" cy="5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BODY</a:t>
            </a:r>
            <a:endParaRPr b="1" sz="13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686300" y="2520600"/>
            <a:ext cx="861000" cy="58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GRAPHIC</a:t>
            </a:r>
            <a:endParaRPr b="1"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4353650" y="4355550"/>
            <a:ext cx="8250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HEADLINE</a:t>
            </a:r>
            <a:endParaRPr b="1" sz="7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2" name="Google Shape;112;p15"/>
          <p:cNvSpPr/>
          <p:nvPr/>
        </p:nvSpPr>
        <p:spPr>
          <a:xfrm flipH="1">
            <a:off x="8070575" y="4590275"/>
            <a:ext cx="9876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LINK DESCRIPTION</a:t>
            </a:r>
            <a:endParaRPr b="1" sz="7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 Examples</a:t>
            </a:r>
            <a:endParaRPr/>
          </a:p>
        </p:txBody>
      </p:sp>
      <p:sp>
        <p:nvSpPr>
          <p:cNvPr id="118" name="Google Shape;118;p16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500" y="1487850"/>
            <a:ext cx="2636825" cy="2610876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575" y="1474875"/>
            <a:ext cx="2636825" cy="2636825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5">
            <a:alphaModFix/>
          </a:blip>
          <a:srcRect b="99" l="0" r="0" t="99"/>
          <a:stretch/>
        </p:blipFill>
        <p:spPr>
          <a:xfrm>
            <a:off x="6239650" y="1477500"/>
            <a:ext cx="2636825" cy="2631574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 Training</a:t>
            </a:r>
            <a:endParaRPr/>
          </a:p>
        </p:txBody>
      </p:sp>
      <p:sp>
        <p:nvSpPr>
          <p:cNvPr id="128" name="Google Shape;12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Goals </a:t>
            </a:r>
            <a:endParaRPr/>
          </a:p>
        </p:txBody>
      </p:sp>
      <p:sp>
        <p:nvSpPr>
          <p:cNvPr id="129" name="Google Shape;129;p17"/>
          <p:cNvSpPr txBox="1"/>
          <p:nvPr>
            <p:ph idx="4294967295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Boosted Posts</a:t>
            </a:r>
            <a:endParaRPr/>
          </a:p>
        </p:txBody>
      </p:sp>
      <p:sp>
        <p:nvSpPr>
          <p:cNvPr id="135" name="Google Shape;135;p18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Goals</a:t>
            </a:r>
            <a:endParaRPr/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800" y="1180925"/>
            <a:ext cx="4156976" cy="381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846" y="1180929"/>
            <a:ext cx="3283425" cy="289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228600" y="445025"/>
            <a:ext cx="8742300" cy="583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Objectives on Facebook</a:t>
            </a:r>
            <a:endParaRPr/>
          </a:p>
        </p:txBody>
      </p:sp>
      <p:sp>
        <p:nvSpPr>
          <p:cNvPr id="144" name="Google Shape;144;p19"/>
          <p:cNvSpPr txBox="1"/>
          <p:nvPr>
            <p:ph idx="3" type="title"/>
          </p:nvPr>
        </p:nvSpPr>
        <p:spPr>
          <a:xfrm>
            <a:off x="228600" y="190500"/>
            <a:ext cx="4343400" cy="342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Goals</a:t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387700" y="4558050"/>
            <a:ext cx="368700" cy="2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425" y="1143000"/>
            <a:ext cx="4539145" cy="381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/>
          <p:nvPr/>
        </p:nvSpPr>
        <p:spPr>
          <a:xfrm>
            <a:off x="3881050" y="2750275"/>
            <a:ext cx="942000" cy="256500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5325025" y="2750275"/>
            <a:ext cx="942000" cy="256500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3881050" y="3518075"/>
            <a:ext cx="942000" cy="256500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3881050" y="3006775"/>
            <a:ext cx="942000" cy="256500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ne Lewis Strategies - 2021">
  <a:themeElements>
    <a:clrScheme name="Simple Light">
      <a:dk1>
        <a:srgbClr val="292D2D"/>
      </a:dk1>
      <a:lt1>
        <a:srgbClr val="FFFFFF"/>
      </a:lt1>
      <a:dk2>
        <a:srgbClr val="E7F0FF"/>
      </a:dk2>
      <a:lt2>
        <a:srgbClr val="5DCEBB"/>
      </a:lt2>
      <a:accent1>
        <a:srgbClr val="00A598"/>
      </a:accent1>
      <a:accent2>
        <a:srgbClr val="FFCD00"/>
      </a:accent2>
      <a:accent3>
        <a:srgbClr val="8DBAFE"/>
      </a:accent3>
      <a:accent4>
        <a:srgbClr val="425998"/>
      </a:accent4>
      <a:accent5>
        <a:srgbClr val="FD8F67"/>
      </a:accent5>
      <a:accent6>
        <a:srgbClr val="EF663D"/>
      </a:accent6>
      <a:hlink>
        <a:srgbClr val="8DBAF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