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51"/>
  </p:notesMasterIdLst>
  <p:handoutMasterIdLst>
    <p:handoutMasterId r:id="rId52"/>
  </p:handoutMasterIdLst>
  <p:sldIdLst>
    <p:sldId id="256" r:id="rId5"/>
    <p:sldId id="272" r:id="rId6"/>
    <p:sldId id="3221" r:id="rId7"/>
    <p:sldId id="3222" r:id="rId8"/>
    <p:sldId id="523" r:id="rId9"/>
    <p:sldId id="3230" r:id="rId10"/>
    <p:sldId id="3231" r:id="rId11"/>
    <p:sldId id="3267" r:id="rId12"/>
    <p:sldId id="3225" r:id="rId13"/>
    <p:sldId id="3232" r:id="rId14"/>
    <p:sldId id="273" r:id="rId15"/>
    <p:sldId id="274" r:id="rId16"/>
    <p:sldId id="275" r:id="rId17"/>
    <p:sldId id="276" r:id="rId18"/>
    <p:sldId id="277" r:id="rId19"/>
    <p:sldId id="278" r:id="rId20"/>
    <p:sldId id="263" r:id="rId21"/>
    <p:sldId id="264" r:id="rId22"/>
    <p:sldId id="265" r:id="rId23"/>
    <p:sldId id="279" r:id="rId24"/>
    <p:sldId id="280" r:id="rId25"/>
    <p:sldId id="281" r:id="rId26"/>
    <p:sldId id="295" r:id="rId27"/>
    <p:sldId id="282" r:id="rId28"/>
    <p:sldId id="258" r:id="rId29"/>
    <p:sldId id="257" r:id="rId30"/>
    <p:sldId id="259" r:id="rId31"/>
    <p:sldId id="260" r:id="rId32"/>
    <p:sldId id="261" r:id="rId33"/>
    <p:sldId id="262" r:id="rId34"/>
    <p:sldId id="267" r:id="rId35"/>
    <p:sldId id="268" r:id="rId36"/>
    <p:sldId id="269" r:id="rId37"/>
    <p:sldId id="270" r:id="rId38"/>
    <p:sldId id="271" r:id="rId39"/>
    <p:sldId id="283" r:id="rId40"/>
    <p:sldId id="284" r:id="rId41"/>
    <p:sldId id="285" r:id="rId42"/>
    <p:sldId id="286" r:id="rId43"/>
    <p:sldId id="287" r:id="rId44"/>
    <p:sldId id="288" r:id="rId45"/>
    <p:sldId id="289" r:id="rId46"/>
    <p:sldId id="290" r:id="rId47"/>
    <p:sldId id="291" r:id="rId48"/>
    <p:sldId id="292" r:id="rId49"/>
    <p:sldId id="294" r:id="rId50"/>
  </p:sldIdLst>
  <p:sldSz cx="9144000" cy="5715000" type="screen16x10"/>
  <p:notesSz cx="6858000" cy="9144000"/>
  <p:embeddedFontLst>
    <p:embeddedFont>
      <p:font typeface="Calibri" panose="020F0502020204030204" pitchFamily="34" charset="0"/>
      <p:regular r:id="rId53"/>
      <p:bold r:id="rId54"/>
      <p:italic r:id="rId55"/>
      <p:boldItalic r:id="rId56"/>
    </p:embeddedFont>
    <p:embeddedFont>
      <p:font typeface="Century Gothic" panose="020B0502020202020204" pitchFamily="34" charset="0"/>
      <p:regular r:id="rId57"/>
      <p:bold r:id="rId58"/>
      <p:italic r:id="rId59"/>
      <p:boldItalic r:id="rId60"/>
    </p:embeddedFont>
    <p:embeddedFont>
      <p:font typeface="Roboto" panose="020B0604020202020204" charset="0"/>
      <p:regular r:id="rId61"/>
      <p:bold r:id="rId62"/>
      <p:italic r:id="rId63"/>
      <p:boldItalic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a:srgbClr val="DC2A05"/>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3188" autoAdjust="0"/>
  </p:normalViewPr>
  <p:slideViewPr>
    <p:cSldViewPr snapToGrid="0" snapToObjects="1">
      <p:cViewPr varScale="1">
        <p:scale>
          <a:sx n="58" d="100"/>
          <a:sy n="58" d="100"/>
        </p:scale>
        <p:origin x="1540" y="4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Houghton" userId="05ee281d-7c49-4370-a162-86b8cc7e2904" providerId="ADAL" clId="{A45E7ECD-EBF6-4F32-A621-8F4E82BEFB1C}"/>
    <pc:docChg chg="delSld">
      <pc:chgData name="Justine Houghton" userId="05ee281d-7c49-4370-a162-86b8cc7e2904" providerId="ADAL" clId="{A45E7ECD-EBF6-4F32-A621-8F4E82BEFB1C}" dt="2021-02-24T17:31:22.688" v="0" actId="47"/>
      <pc:docMkLst>
        <pc:docMk/>
      </pc:docMkLst>
      <pc:sldChg chg="del">
        <pc:chgData name="Justine Houghton" userId="05ee281d-7c49-4370-a162-86b8cc7e2904" providerId="ADAL" clId="{A45E7ECD-EBF6-4F32-A621-8F4E82BEFB1C}" dt="2021-02-24T17:31:22.688" v="0" actId="47"/>
        <pc:sldMkLst>
          <pc:docMk/>
          <pc:sldMk cId="402477126"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D811E-9374-412D-BDCE-798D508747E2}"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98D304D7-F81F-4B47-9FB6-75233A080365}">
      <dgm:prSet phldrT="[Text]" custT="1"/>
      <dgm:spPr/>
      <dgm:t>
        <a:bodyPr/>
        <a:lstStyle/>
        <a:p>
          <a:r>
            <a:rPr lang="en-US" sz="1600" dirty="0"/>
            <a:t>Health and Well-being of Seniors and Adults with disabilities /chronic illnesses </a:t>
          </a:r>
        </a:p>
      </dgm:t>
    </dgm:pt>
    <dgm:pt modelId="{2A801E36-1106-407A-AA2C-F8F760D6C521}" type="parTrans" cxnId="{206E1676-408C-4C66-B229-23D8DF55978E}">
      <dgm:prSet/>
      <dgm:spPr/>
      <dgm:t>
        <a:bodyPr/>
        <a:lstStyle/>
        <a:p>
          <a:endParaRPr lang="en-US"/>
        </a:p>
      </dgm:t>
    </dgm:pt>
    <dgm:pt modelId="{5D8C4DA6-AA4E-4203-9613-331EF3EF1087}" type="sibTrans" cxnId="{206E1676-408C-4C66-B229-23D8DF55978E}">
      <dgm:prSet/>
      <dgm:spPr/>
      <dgm:t>
        <a:bodyPr/>
        <a:lstStyle/>
        <a:p>
          <a:endParaRPr lang="en-US"/>
        </a:p>
      </dgm:t>
    </dgm:pt>
    <dgm:pt modelId="{388C08BB-965A-4330-A89A-D42A87406975}">
      <dgm:prSet phldrT="[Text]" custT="1"/>
      <dgm:spPr/>
      <dgm:t>
        <a:bodyPr/>
        <a:lstStyle/>
        <a:p>
          <a:r>
            <a:rPr lang="en-US" sz="2000" dirty="0"/>
            <a:t>Community Engagement/Integration </a:t>
          </a:r>
        </a:p>
      </dgm:t>
    </dgm:pt>
    <dgm:pt modelId="{95C1B597-A877-4A50-A838-427D26001DAF}" type="parTrans" cxnId="{5B52101C-38DD-4DEF-9F7A-D8F73DED3B74}">
      <dgm:prSet/>
      <dgm:spPr/>
      <dgm:t>
        <a:bodyPr/>
        <a:lstStyle/>
        <a:p>
          <a:endParaRPr lang="en-US"/>
        </a:p>
      </dgm:t>
    </dgm:pt>
    <dgm:pt modelId="{4168665F-8AD6-4467-9A32-19009F317590}" type="sibTrans" cxnId="{5B52101C-38DD-4DEF-9F7A-D8F73DED3B74}">
      <dgm:prSet/>
      <dgm:spPr/>
      <dgm:t>
        <a:bodyPr/>
        <a:lstStyle/>
        <a:p>
          <a:endParaRPr lang="en-US"/>
        </a:p>
      </dgm:t>
    </dgm:pt>
    <dgm:pt modelId="{86082086-3B5F-4BF6-BAD3-6896CC45837D}">
      <dgm:prSet phldrT="[Text]" custT="1"/>
      <dgm:spPr/>
      <dgm:t>
        <a:bodyPr/>
        <a:lstStyle/>
        <a:p>
          <a:r>
            <a:rPr lang="en-US" sz="2800" dirty="0"/>
            <a:t>Physical Health </a:t>
          </a:r>
        </a:p>
      </dgm:t>
    </dgm:pt>
    <dgm:pt modelId="{0FF4B2AA-CBB3-41DB-9EC6-AFB61BDDD375}" type="parTrans" cxnId="{80A7E85D-F344-4983-A4E3-81F04DDA29C9}">
      <dgm:prSet/>
      <dgm:spPr/>
      <dgm:t>
        <a:bodyPr/>
        <a:lstStyle/>
        <a:p>
          <a:endParaRPr lang="en-US"/>
        </a:p>
      </dgm:t>
    </dgm:pt>
    <dgm:pt modelId="{32D19EE9-C972-4E98-823E-EDAEF94BE881}" type="sibTrans" cxnId="{80A7E85D-F344-4983-A4E3-81F04DDA29C9}">
      <dgm:prSet/>
      <dgm:spPr/>
      <dgm:t>
        <a:bodyPr/>
        <a:lstStyle/>
        <a:p>
          <a:endParaRPr lang="en-US"/>
        </a:p>
      </dgm:t>
    </dgm:pt>
    <dgm:pt modelId="{72C8F9BC-6867-431B-B6CE-C7A5195753F4}">
      <dgm:prSet phldrT="[Text]" custT="1"/>
      <dgm:spPr/>
      <dgm:t>
        <a:bodyPr/>
        <a:lstStyle/>
        <a:p>
          <a:r>
            <a:rPr lang="en-US" sz="2400" dirty="0"/>
            <a:t>Wellness (including caregivers)</a:t>
          </a:r>
        </a:p>
      </dgm:t>
    </dgm:pt>
    <dgm:pt modelId="{8300831A-9736-4183-9E6F-467EF8F50602}" type="parTrans" cxnId="{31CC651E-B1F8-4A1A-8CF9-3A06A87F1262}">
      <dgm:prSet/>
      <dgm:spPr/>
      <dgm:t>
        <a:bodyPr/>
        <a:lstStyle/>
        <a:p>
          <a:endParaRPr lang="en-US"/>
        </a:p>
      </dgm:t>
    </dgm:pt>
    <dgm:pt modelId="{9CFD966A-7CD1-453D-9654-BC7D1F0A5199}" type="sibTrans" cxnId="{31CC651E-B1F8-4A1A-8CF9-3A06A87F1262}">
      <dgm:prSet/>
      <dgm:spPr/>
      <dgm:t>
        <a:bodyPr/>
        <a:lstStyle/>
        <a:p>
          <a:endParaRPr lang="en-US"/>
        </a:p>
      </dgm:t>
    </dgm:pt>
    <dgm:pt modelId="{ED077B56-6A6D-46B4-917D-6910F5BDAAAF}" type="pres">
      <dgm:prSet presAssocID="{A07D811E-9374-412D-BDCE-798D508747E2}" presName="cycle" presStyleCnt="0">
        <dgm:presLayoutVars>
          <dgm:chMax val="1"/>
          <dgm:dir/>
          <dgm:animLvl val="ctr"/>
          <dgm:resizeHandles val="exact"/>
        </dgm:presLayoutVars>
      </dgm:prSet>
      <dgm:spPr/>
    </dgm:pt>
    <dgm:pt modelId="{37930B15-F6C0-4856-B8C5-264ED78C0EE9}" type="pres">
      <dgm:prSet presAssocID="{98D304D7-F81F-4B47-9FB6-75233A080365}" presName="centerShape" presStyleLbl="node0" presStyleIdx="0" presStyleCnt="1"/>
      <dgm:spPr/>
    </dgm:pt>
    <dgm:pt modelId="{3378B275-454A-4D76-A377-0523E392D862}" type="pres">
      <dgm:prSet presAssocID="{95C1B597-A877-4A50-A838-427D26001DAF}" presName="parTrans" presStyleLbl="bgSibTrans2D1" presStyleIdx="0" presStyleCnt="3"/>
      <dgm:spPr/>
    </dgm:pt>
    <dgm:pt modelId="{2C56E6E0-D71A-427B-901C-80A1B348E263}" type="pres">
      <dgm:prSet presAssocID="{388C08BB-965A-4330-A89A-D42A87406975}" presName="node" presStyleLbl="node1" presStyleIdx="0" presStyleCnt="3" custScaleX="87417" custRadScaleRad="102402" custRadScaleInc="188">
        <dgm:presLayoutVars>
          <dgm:bulletEnabled val="1"/>
        </dgm:presLayoutVars>
      </dgm:prSet>
      <dgm:spPr/>
    </dgm:pt>
    <dgm:pt modelId="{5B4560AB-DFB8-466C-AA48-0F9748D85D36}" type="pres">
      <dgm:prSet presAssocID="{0FF4B2AA-CBB3-41DB-9EC6-AFB61BDDD375}" presName="parTrans" presStyleLbl="bgSibTrans2D1" presStyleIdx="1" presStyleCnt="3"/>
      <dgm:spPr/>
    </dgm:pt>
    <dgm:pt modelId="{8423DD43-4847-4539-857D-DF1C69656234}" type="pres">
      <dgm:prSet presAssocID="{86082086-3B5F-4BF6-BAD3-6896CC45837D}" presName="node" presStyleLbl="node1" presStyleIdx="1" presStyleCnt="3" custRadScaleRad="100059" custRadScaleInc="-589">
        <dgm:presLayoutVars>
          <dgm:bulletEnabled val="1"/>
        </dgm:presLayoutVars>
      </dgm:prSet>
      <dgm:spPr/>
    </dgm:pt>
    <dgm:pt modelId="{7A9B64C0-652C-46F2-897D-660D50BC3DD6}" type="pres">
      <dgm:prSet presAssocID="{8300831A-9736-4183-9E6F-467EF8F50602}" presName="parTrans" presStyleLbl="bgSibTrans2D1" presStyleIdx="2" presStyleCnt="3"/>
      <dgm:spPr/>
    </dgm:pt>
    <dgm:pt modelId="{4A52C1E6-E676-47AB-962A-21857159880D}" type="pres">
      <dgm:prSet presAssocID="{72C8F9BC-6867-431B-B6CE-C7A5195753F4}" presName="node" presStyleLbl="node1" presStyleIdx="2" presStyleCnt="3">
        <dgm:presLayoutVars>
          <dgm:bulletEnabled val="1"/>
        </dgm:presLayoutVars>
      </dgm:prSet>
      <dgm:spPr/>
    </dgm:pt>
  </dgm:ptLst>
  <dgm:cxnLst>
    <dgm:cxn modelId="{5D9B0007-23AC-4042-97FE-87D10180DA7C}" type="presOf" srcId="{A07D811E-9374-412D-BDCE-798D508747E2}" destId="{ED077B56-6A6D-46B4-917D-6910F5BDAAAF}" srcOrd="0" destOrd="0" presId="urn:microsoft.com/office/officeart/2005/8/layout/radial4"/>
    <dgm:cxn modelId="{A0E2B416-3F03-4701-A440-F1C8FF7B6DA6}" type="presOf" srcId="{86082086-3B5F-4BF6-BAD3-6896CC45837D}" destId="{8423DD43-4847-4539-857D-DF1C69656234}" srcOrd="0" destOrd="0" presId="urn:microsoft.com/office/officeart/2005/8/layout/radial4"/>
    <dgm:cxn modelId="{5B52101C-38DD-4DEF-9F7A-D8F73DED3B74}" srcId="{98D304D7-F81F-4B47-9FB6-75233A080365}" destId="{388C08BB-965A-4330-A89A-D42A87406975}" srcOrd="0" destOrd="0" parTransId="{95C1B597-A877-4A50-A838-427D26001DAF}" sibTransId="{4168665F-8AD6-4467-9A32-19009F317590}"/>
    <dgm:cxn modelId="{99F3F71C-5AFD-4320-BA40-0BAE4EDDF468}" type="presOf" srcId="{388C08BB-965A-4330-A89A-D42A87406975}" destId="{2C56E6E0-D71A-427B-901C-80A1B348E263}" srcOrd="0" destOrd="0" presId="urn:microsoft.com/office/officeart/2005/8/layout/radial4"/>
    <dgm:cxn modelId="{31CC651E-B1F8-4A1A-8CF9-3A06A87F1262}" srcId="{98D304D7-F81F-4B47-9FB6-75233A080365}" destId="{72C8F9BC-6867-431B-B6CE-C7A5195753F4}" srcOrd="2" destOrd="0" parTransId="{8300831A-9736-4183-9E6F-467EF8F50602}" sibTransId="{9CFD966A-7CD1-453D-9654-BC7D1F0A5199}"/>
    <dgm:cxn modelId="{80A7E85D-F344-4983-A4E3-81F04DDA29C9}" srcId="{98D304D7-F81F-4B47-9FB6-75233A080365}" destId="{86082086-3B5F-4BF6-BAD3-6896CC45837D}" srcOrd="1" destOrd="0" parTransId="{0FF4B2AA-CBB3-41DB-9EC6-AFB61BDDD375}" sibTransId="{32D19EE9-C972-4E98-823E-EDAEF94BE881}"/>
    <dgm:cxn modelId="{C32B2B68-D530-4D2B-8982-0BAB74EA85CE}" type="presOf" srcId="{8300831A-9736-4183-9E6F-467EF8F50602}" destId="{7A9B64C0-652C-46F2-897D-660D50BC3DD6}" srcOrd="0" destOrd="0" presId="urn:microsoft.com/office/officeart/2005/8/layout/radial4"/>
    <dgm:cxn modelId="{12F94369-93C0-4523-B587-9A83324BC483}" type="presOf" srcId="{0FF4B2AA-CBB3-41DB-9EC6-AFB61BDDD375}" destId="{5B4560AB-DFB8-466C-AA48-0F9748D85D36}" srcOrd="0" destOrd="0" presId="urn:microsoft.com/office/officeart/2005/8/layout/radial4"/>
    <dgm:cxn modelId="{1274F64E-633C-4610-B2FC-FEB62A844245}" type="presOf" srcId="{72C8F9BC-6867-431B-B6CE-C7A5195753F4}" destId="{4A52C1E6-E676-47AB-962A-21857159880D}" srcOrd="0" destOrd="0" presId="urn:microsoft.com/office/officeart/2005/8/layout/radial4"/>
    <dgm:cxn modelId="{206E1676-408C-4C66-B229-23D8DF55978E}" srcId="{A07D811E-9374-412D-BDCE-798D508747E2}" destId="{98D304D7-F81F-4B47-9FB6-75233A080365}" srcOrd="0" destOrd="0" parTransId="{2A801E36-1106-407A-AA2C-F8F760D6C521}" sibTransId="{5D8C4DA6-AA4E-4203-9613-331EF3EF1087}"/>
    <dgm:cxn modelId="{15F2D8A9-27F2-42BE-8032-0C6AE93251D1}" type="presOf" srcId="{98D304D7-F81F-4B47-9FB6-75233A080365}" destId="{37930B15-F6C0-4856-B8C5-264ED78C0EE9}" srcOrd="0" destOrd="0" presId="urn:microsoft.com/office/officeart/2005/8/layout/radial4"/>
    <dgm:cxn modelId="{15FD3ED7-6F67-4654-AAB3-79853A53FB91}" type="presOf" srcId="{95C1B597-A877-4A50-A838-427D26001DAF}" destId="{3378B275-454A-4D76-A377-0523E392D862}" srcOrd="0" destOrd="0" presId="urn:microsoft.com/office/officeart/2005/8/layout/radial4"/>
    <dgm:cxn modelId="{6C8DCC41-D27C-4E5D-ACD0-C82C6CF5B276}" type="presParOf" srcId="{ED077B56-6A6D-46B4-917D-6910F5BDAAAF}" destId="{37930B15-F6C0-4856-B8C5-264ED78C0EE9}" srcOrd="0" destOrd="0" presId="urn:microsoft.com/office/officeart/2005/8/layout/radial4"/>
    <dgm:cxn modelId="{2F729FDB-B416-4591-9F50-8C0D80014199}" type="presParOf" srcId="{ED077B56-6A6D-46B4-917D-6910F5BDAAAF}" destId="{3378B275-454A-4D76-A377-0523E392D862}" srcOrd="1" destOrd="0" presId="urn:microsoft.com/office/officeart/2005/8/layout/radial4"/>
    <dgm:cxn modelId="{A53F5F92-AA62-418C-A00E-CC8B4B18EE1D}" type="presParOf" srcId="{ED077B56-6A6D-46B4-917D-6910F5BDAAAF}" destId="{2C56E6E0-D71A-427B-901C-80A1B348E263}" srcOrd="2" destOrd="0" presId="urn:microsoft.com/office/officeart/2005/8/layout/radial4"/>
    <dgm:cxn modelId="{A4C24CE6-E58A-4F05-BC47-9C36D86F3B5A}" type="presParOf" srcId="{ED077B56-6A6D-46B4-917D-6910F5BDAAAF}" destId="{5B4560AB-DFB8-466C-AA48-0F9748D85D36}" srcOrd="3" destOrd="0" presId="urn:microsoft.com/office/officeart/2005/8/layout/radial4"/>
    <dgm:cxn modelId="{2A8A38EC-6CCF-4D0F-9431-2CBCB2E1862C}" type="presParOf" srcId="{ED077B56-6A6D-46B4-917D-6910F5BDAAAF}" destId="{8423DD43-4847-4539-857D-DF1C69656234}" srcOrd="4" destOrd="0" presId="urn:microsoft.com/office/officeart/2005/8/layout/radial4"/>
    <dgm:cxn modelId="{7285D2F3-980C-4587-ABFF-FD4BDF32F1C6}" type="presParOf" srcId="{ED077B56-6A6D-46B4-917D-6910F5BDAAAF}" destId="{7A9B64C0-652C-46F2-897D-660D50BC3DD6}" srcOrd="5" destOrd="0" presId="urn:microsoft.com/office/officeart/2005/8/layout/radial4"/>
    <dgm:cxn modelId="{5CB867D7-0348-4543-A65D-200800AE0ED9}" type="presParOf" srcId="{ED077B56-6A6D-46B4-917D-6910F5BDAAAF}" destId="{4A52C1E6-E676-47AB-962A-21857159880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C565E-A28D-4DE3-A2D7-928F667CA92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663259F-AAF8-4AEE-B7CF-6A99B06580A4}">
      <dgm:prSet phldrT="[Text]" custT="1"/>
      <dgm:spPr/>
      <dgm:t>
        <a:bodyPr/>
        <a:lstStyle/>
        <a:p>
          <a:endParaRPr lang="en-US" sz="1300" dirty="0"/>
        </a:p>
        <a:p>
          <a:r>
            <a:rPr lang="en-US" sz="2400" b="1" dirty="0"/>
            <a:t>Physical Health </a:t>
          </a:r>
        </a:p>
        <a:p>
          <a:endParaRPr lang="en-US" sz="1300" dirty="0"/>
        </a:p>
      </dgm:t>
    </dgm:pt>
    <dgm:pt modelId="{BA5CCB50-B3C3-4DFF-A620-B0657CF1D2A5}" type="parTrans" cxnId="{C7837FCD-7392-4C9B-88BF-77C5A291B2C8}">
      <dgm:prSet/>
      <dgm:spPr/>
      <dgm:t>
        <a:bodyPr/>
        <a:lstStyle/>
        <a:p>
          <a:endParaRPr lang="en-US"/>
        </a:p>
      </dgm:t>
    </dgm:pt>
    <dgm:pt modelId="{83BD542D-8585-4FF5-9EED-C2935E9C276F}" type="sibTrans" cxnId="{C7837FCD-7392-4C9B-88BF-77C5A291B2C8}">
      <dgm:prSet/>
      <dgm:spPr/>
      <dgm:t>
        <a:bodyPr/>
        <a:lstStyle/>
        <a:p>
          <a:endParaRPr lang="en-US"/>
        </a:p>
      </dgm:t>
    </dgm:pt>
    <dgm:pt modelId="{2B832E95-94D6-4138-A069-4D87C0C67335}">
      <dgm:prSet phldrT="[Text]"/>
      <dgm:spPr/>
      <dgm:t>
        <a:bodyPr/>
        <a:lstStyle/>
        <a:p>
          <a:r>
            <a:rPr lang="en-US" dirty="0"/>
            <a:t>1)#/% of Participants maintain wellness/delay rate of decline in physical functioning</a:t>
          </a:r>
        </a:p>
      </dgm:t>
    </dgm:pt>
    <dgm:pt modelId="{5D1EFD4E-BC92-49EE-9136-4EE3105C87C0}" type="parTrans" cxnId="{3733ED4A-725D-48A9-9096-D664C123A8BD}">
      <dgm:prSet/>
      <dgm:spPr/>
      <dgm:t>
        <a:bodyPr/>
        <a:lstStyle/>
        <a:p>
          <a:endParaRPr lang="en-US"/>
        </a:p>
      </dgm:t>
    </dgm:pt>
    <dgm:pt modelId="{02061835-0EEF-49EE-9AA5-DBCA8FA05CF0}" type="sibTrans" cxnId="{3733ED4A-725D-48A9-9096-D664C123A8BD}">
      <dgm:prSet/>
      <dgm:spPr/>
      <dgm:t>
        <a:bodyPr/>
        <a:lstStyle/>
        <a:p>
          <a:endParaRPr lang="en-US"/>
        </a:p>
      </dgm:t>
    </dgm:pt>
    <dgm:pt modelId="{74B29225-CB61-4EFF-B507-8FECA6C9FE2C}">
      <dgm:prSet phldrT="[Text]"/>
      <dgm:spPr/>
      <dgm:t>
        <a:bodyPr/>
        <a:lstStyle/>
        <a:p>
          <a:r>
            <a:rPr lang="en-US" dirty="0"/>
            <a:t>2) #/% of Participants that access (medical/health/therapeutic) resources in their communities with the help of ADS services</a:t>
          </a:r>
        </a:p>
      </dgm:t>
    </dgm:pt>
    <dgm:pt modelId="{1FE9C8E5-EF83-4EF1-B84B-0A0D762B0650}" type="sibTrans" cxnId="{0B9169D8-C75B-41DD-9BCF-1ED130FA0321}">
      <dgm:prSet/>
      <dgm:spPr/>
      <dgm:t>
        <a:bodyPr/>
        <a:lstStyle/>
        <a:p>
          <a:endParaRPr lang="en-US"/>
        </a:p>
      </dgm:t>
    </dgm:pt>
    <dgm:pt modelId="{6B5A9AB4-6B79-4BAB-94E0-00C9D55731CC}" type="parTrans" cxnId="{0B9169D8-C75B-41DD-9BCF-1ED130FA0321}">
      <dgm:prSet/>
      <dgm:spPr/>
      <dgm:t>
        <a:bodyPr/>
        <a:lstStyle/>
        <a:p>
          <a:endParaRPr lang="en-US"/>
        </a:p>
      </dgm:t>
    </dgm:pt>
    <dgm:pt modelId="{17C4E11C-920E-4BCF-94C0-43B6A3B617B8}">
      <dgm:prSet phldrT="[Text]"/>
      <dgm:spPr/>
      <dgm:t>
        <a:bodyPr/>
        <a:lstStyle/>
        <a:p>
          <a:endParaRPr lang="en-US" dirty="0"/>
        </a:p>
      </dgm:t>
    </dgm:pt>
    <dgm:pt modelId="{B5F58A6D-6213-4D9A-9D82-8B085065F7B1}" type="parTrans" cxnId="{527FE86F-EABD-4309-8216-D741BD1E840D}">
      <dgm:prSet/>
      <dgm:spPr/>
      <dgm:t>
        <a:bodyPr/>
        <a:lstStyle/>
        <a:p>
          <a:endParaRPr lang="en-US"/>
        </a:p>
      </dgm:t>
    </dgm:pt>
    <dgm:pt modelId="{EE3E55A2-03F8-47E0-8C2D-9DCB3CF824B0}" type="sibTrans" cxnId="{527FE86F-EABD-4309-8216-D741BD1E840D}">
      <dgm:prSet/>
      <dgm:spPr/>
      <dgm:t>
        <a:bodyPr/>
        <a:lstStyle/>
        <a:p>
          <a:endParaRPr lang="en-US"/>
        </a:p>
      </dgm:t>
    </dgm:pt>
    <dgm:pt modelId="{6F307204-3C68-4C78-9B22-69A31086DD00}" type="pres">
      <dgm:prSet presAssocID="{52BC565E-A28D-4DE3-A2D7-928F667CA922}" presName="Name0" presStyleCnt="0">
        <dgm:presLayoutVars>
          <dgm:dir/>
          <dgm:animLvl val="lvl"/>
          <dgm:resizeHandles val="exact"/>
        </dgm:presLayoutVars>
      </dgm:prSet>
      <dgm:spPr/>
    </dgm:pt>
    <dgm:pt modelId="{8B177AC9-7F2D-4837-B4D6-6920740ADE6C}" type="pres">
      <dgm:prSet presAssocID="{B663259F-AAF8-4AEE-B7CF-6A99B06580A4}" presName="linNode" presStyleCnt="0"/>
      <dgm:spPr/>
    </dgm:pt>
    <dgm:pt modelId="{D91B6BC4-B6E3-41FF-8317-E514F915705D}" type="pres">
      <dgm:prSet presAssocID="{B663259F-AAF8-4AEE-B7CF-6A99B06580A4}" presName="parentText" presStyleLbl="node1" presStyleIdx="0" presStyleCnt="1" custScaleY="48479" custLinFactNeighborX="-17" custLinFactNeighborY="-14379">
        <dgm:presLayoutVars>
          <dgm:chMax val="1"/>
          <dgm:bulletEnabled val="1"/>
        </dgm:presLayoutVars>
      </dgm:prSet>
      <dgm:spPr/>
    </dgm:pt>
    <dgm:pt modelId="{A9D33499-DA30-4E65-82CF-FF8FDC560992}" type="pres">
      <dgm:prSet presAssocID="{B663259F-AAF8-4AEE-B7CF-6A99B06580A4}" presName="descendantText" presStyleLbl="alignAccFollowNode1" presStyleIdx="0" presStyleCnt="1" custScaleY="113119" custLinFactNeighborX="0" custLinFactNeighborY="-17974">
        <dgm:presLayoutVars>
          <dgm:bulletEnabled val="1"/>
        </dgm:presLayoutVars>
      </dgm:prSet>
      <dgm:spPr/>
    </dgm:pt>
  </dgm:ptLst>
  <dgm:cxnLst>
    <dgm:cxn modelId="{1CD71C46-177F-4495-9E04-763B80D772D9}" type="presOf" srcId="{17C4E11C-920E-4BCF-94C0-43B6A3B617B8}" destId="{A9D33499-DA30-4E65-82CF-FF8FDC560992}" srcOrd="0" destOrd="1" presId="urn:microsoft.com/office/officeart/2005/8/layout/vList5"/>
    <dgm:cxn modelId="{3733ED4A-725D-48A9-9096-D664C123A8BD}" srcId="{B663259F-AAF8-4AEE-B7CF-6A99B06580A4}" destId="{2B832E95-94D6-4138-A069-4D87C0C67335}" srcOrd="0" destOrd="0" parTransId="{5D1EFD4E-BC92-49EE-9136-4EE3105C87C0}" sibTransId="{02061835-0EEF-49EE-9AA5-DBCA8FA05CF0}"/>
    <dgm:cxn modelId="{527FE86F-EABD-4309-8216-D741BD1E840D}" srcId="{B663259F-AAF8-4AEE-B7CF-6A99B06580A4}" destId="{17C4E11C-920E-4BCF-94C0-43B6A3B617B8}" srcOrd="1" destOrd="0" parTransId="{B5F58A6D-6213-4D9A-9D82-8B085065F7B1}" sibTransId="{EE3E55A2-03F8-47E0-8C2D-9DCB3CF824B0}"/>
    <dgm:cxn modelId="{7F9FE574-BEB4-42D3-95B7-C06CAF055EB0}" type="presOf" srcId="{B663259F-AAF8-4AEE-B7CF-6A99B06580A4}" destId="{D91B6BC4-B6E3-41FF-8317-E514F915705D}" srcOrd="0" destOrd="0" presId="urn:microsoft.com/office/officeart/2005/8/layout/vList5"/>
    <dgm:cxn modelId="{A0369C84-05CB-412B-A2FC-725FF1D8CD65}" type="presOf" srcId="{52BC565E-A28D-4DE3-A2D7-928F667CA922}" destId="{6F307204-3C68-4C78-9B22-69A31086DD00}" srcOrd="0" destOrd="0" presId="urn:microsoft.com/office/officeart/2005/8/layout/vList5"/>
    <dgm:cxn modelId="{61B252A9-1C89-486B-BD4A-06659EEB34D0}" type="presOf" srcId="{2B832E95-94D6-4138-A069-4D87C0C67335}" destId="{A9D33499-DA30-4E65-82CF-FF8FDC560992}" srcOrd="0" destOrd="0" presId="urn:microsoft.com/office/officeart/2005/8/layout/vList5"/>
    <dgm:cxn modelId="{C7837FCD-7392-4C9B-88BF-77C5A291B2C8}" srcId="{52BC565E-A28D-4DE3-A2D7-928F667CA922}" destId="{B663259F-AAF8-4AEE-B7CF-6A99B06580A4}" srcOrd="0" destOrd="0" parTransId="{BA5CCB50-B3C3-4DFF-A620-B0657CF1D2A5}" sibTransId="{83BD542D-8585-4FF5-9EED-C2935E9C276F}"/>
    <dgm:cxn modelId="{2D322AD4-336C-4068-95B8-B1568FCE8C02}" type="presOf" srcId="{74B29225-CB61-4EFF-B507-8FECA6C9FE2C}" destId="{A9D33499-DA30-4E65-82CF-FF8FDC560992}" srcOrd="0" destOrd="2" presId="urn:microsoft.com/office/officeart/2005/8/layout/vList5"/>
    <dgm:cxn modelId="{0B9169D8-C75B-41DD-9BCF-1ED130FA0321}" srcId="{B663259F-AAF8-4AEE-B7CF-6A99B06580A4}" destId="{74B29225-CB61-4EFF-B507-8FECA6C9FE2C}" srcOrd="2" destOrd="0" parTransId="{6B5A9AB4-6B79-4BAB-94E0-00C9D55731CC}" sibTransId="{1FE9C8E5-EF83-4EF1-B84B-0A0D762B0650}"/>
    <dgm:cxn modelId="{B43D7514-89BB-44B3-9664-983A5CD10675}" type="presParOf" srcId="{6F307204-3C68-4C78-9B22-69A31086DD00}" destId="{8B177AC9-7F2D-4837-B4D6-6920740ADE6C}" srcOrd="0" destOrd="0" presId="urn:microsoft.com/office/officeart/2005/8/layout/vList5"/>
    <dgm:cxn modelId="{3E267BED-C3E6-4509-BDFA-BCA27F236B0B}" type="presParOf" srcId="{8B177AC9-7F2D-4837-B4D6-6920740ADE6C}" destId="{D91B6BC4-B6E3-41FF-8317-E514F915705D}" srcOrd="0" destOrd="0" presId="urn:microsoft.com/office/officeart/2005/8/layout/vList5"/>
    <dgm:cxn modelId="{51D7A0CD-2D6F-4A74-88F0-A0FD3FB5666B}" type="presParOf" srcId="{8B177AC9-7F2D-4837-B4D6-6920740ADE6C}" destId="{A9D33499-DA30-4E65-82CF-FF8FDC5609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BC565E-A28D-4DE3-A2D7-928F667CA92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E5C65410-DD92-47BA-8739-36CA6D017136}">
      <dgm:prSet phldrT="[Text]"/>
      <dgm:spPr/>
      <dgm:t>
        <a:bodyPr/>
        <a:lstStyle/>
        <a:p>
          <a:r>
            <a:rPr lang="en-US" dirty="0"/>
            <a:t>2) #/% of Caregivers feel more in control of life and less stressed, and able to enjoy recreational, stress-relieving activities, and focus on oneself</a:t>
          </a:r>
        </a:p>
      </dgm:t>
    </dgm:pt>
    <dgm:pt modelId="{5B422202-736B-4356-B2D3-9FAD65C21549}" type="sibTrans" cxnId="{A97FC7B1-6393-4A20-B4BB-EB1141A0FD16}">
      <dgm:prSet/>
      <dgm:spPr/>
      <dgm:t>
        <a:bodyPr/>
        <a:lstStyle/>
        <a:p>
          <a:endParaRPr lang="en-US"/>
        </a:p>
      </dgm:t>
    </dgm:pt>
    <dgm:pt modelId="{9B0F7A6D-0D49-41B6-B941-5A3AB8B33C74}" type="parTrans" cxnId="{A97FC7B1-6393-4A20-B4BB-EB1141A0FD16}">
      <dgm:prSet/>
      <dgm:spPr/>
      <dgm:t>
        <a:bodyPr/>
        <a:lstStyle/>
        <a:p>
          <a:endParaRPr lang="en-US"/>
        </a:p>
      </dgm:t>
    </dgm:pt>
    <dgm:pt modelId="{1912E8B1-2B8C-4710-ABA0-51DC6D89D9C3}">
      <dgm:prSet phldrT="[Text]"/>
      <dgm:spPr/>
      <dgm:t>
        <a:bodyPr/>
        <a:lstStyle/>
        <a:p>
          <a:r>
            <a:rPr lang="en-US" dirty="0"/>
            <a:t>1) #/% of Participants see an increase in social contact, social activities and a decrease in social isolation and feelings of depression and loneliness</a:t>
          </a:r>
        </a:p>
      </dgm:t>
    </dgm:pt>
    <dgm:pt modelId="{CF64AD8E-2AEE-4165-90CB-4089B72FF364}" type="sibTrans" cxnId="{51C1FA56-B76E-4097-BBBD-3A4C8D245B1D}">
      <dgm:prSet/>
      <dgm:spPr/>
      <dgm:t>
        <a:bodyPr/>
        <a:lstStyle/>
        <a:p>
          <a:endParaRPr lang="en-US"/>
        </a:p>
      </dgm:t>
    </dgm:pt>
    <dgm:pt modelId="{72EC15B0-135A-460F-A095-2E831A6907A4}" type="parTrans" cxnId="{51C1FA56-B76E-4097-BBBD-3A4C8D245B1D}">
      <dgm:prSet/>
      <dgm:spPr/>
      <dgm:t>
        <a:bodyPr/>
        <a:lstStyle/>
        <a:p>
          <a:endParaRPr lang="en-US"/>
        </a:p>
      </dgm:t>
    </dgm:pt>
    <dgm:pt modelId="{0D926471-1472-4A70-8C39-4641F9B6992F}">
      <dgm:prSet phldrT="[Text]" custT="1"/>
      <dgm:spPr/>
      <dgm:t>
        <a:bodyPr/>
        <a:lstStyle/>
        <a:p>
          <a:r>
            <a:rPr lang="en-US" sz="2400" b="1" dirty="0"/>
            <a:t>Wellness</a:t>
          </a:r>
          <a:r>
            <a:rPr lang="en-US" sz="2800" b="1" dirty="0"/>
            <a:t> </a:t>
          </a:r>
        </a:p>
      </dgm:t>
    </dgm:pt>
    <dgm:pt modelId="{D35DDE8E-A841-46E1-AFF5-CC9BB5C7A40B}" type="sibTrans" cxnId="{53AD633F-D69B-4E16-9013-1962F160FB6B}">
      <dgm:prSet/>
      <dgm:spPr/>
      <dgm:t>
        <a:bodyPr/>
        <a:lstStyle/>
        <a:p>
          <a:endParaRPr lang="en-US"/>
        </a:p>
      </dgm:t>
    </dgm:pt>
    <dgm:pt modelId="{D657BA3A-B185-4F1E-9CB8-D447269FF566}" type="parTrans" cxnId="{53AD633F-D69B-4E16-9013-1962F160FB6B}">
      <dgm:prSet/>
      <dgm:spPr/>
      <dgm:t>
        <a:bodyPr/>
        <a:lstStyle/>
        <a:p>
          <a:endParaRPr lang="en-US"/>
        </a:p>
      </dgm:t>
    </dgm:pt>
    <dgm:pt modelId="{03FA26F8-1450-4373-9A07-C0EC70EEB316}">
      <dgm:prSet phldrT="[Text]"/>
      <dgm:spPr/>
      <dgm:t>
        <a:bodyPr/>
        <a:lstStyle/>
        <a:p>
          <a:endParaRPr lang="en-US" dirty="0"/>
        </a:p>
      </dgm:t>
    </dgm:pt>
    <dgm:pt modelId="{26866D39-2BFD-4B1C-A5F1-C1B72CB97C13}" type="parTrans" cxnId="{5A51AB83-0F91-4468-84E5-48FAA96881BB}">
      <dgm:prSet/>
      <dgm:spPr/>
      <dgm:t>
        <a:bodyPr/>
        <a:lstStyle/>
        <a:p>
          <a:endParaRPr lang="en-US"/>
        </a:p>
      </dgm:t>
    </dgm:pt>
    <dgm:pt modelId="{2DBA7D81-4986-47FA-AEC8-5DD7C85C01E5}" type="sibTrans" cxnId="{5A51AB83-0F91-4468-84E5-48FAA96881BB}">
      <dgm:prSet/>
      <dgm:spPr/>
      <dgm:t>
        <a:bodyPr/>
        <a:lstStyle/>
        <a:p>
          <a:endParaRPr lang="en-US"/>
        </a:p>
      </dgm:t>
    </dgm:pt>
    <dgm:pt modelId="{6F307204-3C68-4C78-9B22-69A31086DD00}" type="pres">
      <dgm:prSet presAssocID="{52BC565E-A28D-4DE3-A2D7-928F667CA922}" presName="Name0" presStyleCnt="0">
        <dgm:presLayoutVars>
          <dgm:dir/>
          <dgm:animLvl val="lvl"/>
          <dgm:resizeHandles val="exact"/>
        </dgm:presLayoutVars>
      </dgm:prSet>
      <dgm:spPr/>
    </dgm:pt>
    <dgm:pt modelId="{87F7843B-9BBA-4D07-AEDE-694D66CB124F}" type="pres">
      <dgm:prSet presAssocID="{0D926471-1472-4A70-8C39-4641F9B6992F}" presName="linNode" presStyleCnt="0"/>
      <dgm:spPr/>
    </dgm:pt>
    <dgm:pt modelId="{9A7A2087-AB45-476C-A077-42F110DA6680}" type="pres">
      <dgm:prSet presAssocID="{0D926471-1472-4A70-8C39-4641F9B6992F}" presName="parentText" presStyleLbl="node1" presStyleIdx="0" presStyleCnt="1" custScaleY="48223" custLinFactNeighborY="-14805">
        <dgm:presLayoutVars>
          <dgm:chMax val="1"/>
          <dgm:bulletEnabled val="1"/>
        </dgm:presLayoutVars>
      </dgm:prSet>
      <dgm:spPr/>
    </dgm:pt>
    <dgm:pt modelId="{3D0178F1-4492-4DC1-AB27-2EF5B1C3381E}" type="pres">
      <dgm:prSet presAssocID="{0D926471-1472-4A70-8C39-4641F9B6992F}" presName="descendantText" presStyleLbl="alignAccFollowNode1" presStyleIdx="0" presStyleCnt="1" custLinFactNeighborY="-12500">
        <dgm:presLayoutVars>
          <dgm:bulletEnabled val="1"/>
        </dgm:presLayoutVars>
      </dgm:prSet>
      <dgm:spPr/>
    </dgm:pt>
  </dgm:ptLst>
  <dgm:cxnLst>
    <dgm:cxn modelId="{53AD633F-D69B-4E16-9013-1962F160FB6B}" srcId="{52BC565E-A28D-4DE3-A2D7-928F667CA922}" destId="{0D926471-1472-4A70-8C39-4641F9B6992F}" srcOrd="0" destOrd="0" parTransId="{D657BA3A-B185-4F1E-9CB8-D447269FF566}" sibTransId="{D35DDE8E-A841-46E1-AFF5-CC9BB5C7A40B}"/>
    <dgm:cxn modelId="{161AE048-E67C-4CD5-BCAB-9965B888ED47}" type="presOf" srcId="{E5C65410-DD92-47BA-8739-36CA6D017136}" destId="{3D0178F1-4492-4DC1-AB27-2EF5B1C3381E}" srcOrd="0" destOrd="2" presId="urn:microsoft.com/office/officeart/2005/8/layout/vList5"/>
    <dgm:cxn modelId="{51C1FA56-B76E-4097-BBBD-3A4C8D245B1D}" srcId="{0D926471-1472-4A70-8C39-4641F9B6992F}" destId="{1912E8B1-2B8C-4710-ABA0-51DC6D89D9C3}" srcOrd="0" destOrd="0" parTransId="{72EC15B0-135A-460F-A095-2E831A6907A4}" sibTransId="{CF64AD8E-2AEE-4165-90CB-4089B72FF364}"/>
    <dgm:cxn modelId="{5A51AB83-0F91-4468-84E5-48FAA96881BB}" srcId="{0D926471-1472-4A70-8C39-4641F9B6992F}" destId="{03FA26F8-1450-4373-9A07-C0EC70EEB316}" srcOrd="1" destOrd="0" parTransId="{26866D39-2BFD-4B1C-A5F1-C1B72CB97C13}" sibTransId="{2DBA7D81-4986-47FA-AEC8-5DD7C85C01E5}"/>
    <dgm:cxn modelId="{A0369C84-05CB-412B-A2FC-725FF1D8CD65}" type="presOf" srcId="{52BC565E-A28D-4DE3-A2D7-928F667CA922}" destId="{6F307204-3C68-4C78-9B22-69A31086DD00}" srcOrd="0" destOrd="0" presId="urn:microsoft.com/office/officeart/2005/8/layout/vList5"/>
    <dgm:cxn modelId="{3D14C19F-6D8F-429D-8D55-59A73B6AF0C7}" type="presOf" srcId="{1912E8B1-2B8C-4710-ABA0-51DC6D89D9C3}" destId="{3D0178F1-4492-4DC1-AB27-2EF5B1C3381E}" srcOrd="0" destOrd="0" presId="urn:microsoft.com/office/officeart/2005/8/layout/vList5"/>
    <dgm:cxn modelId="{A97FC7B1-6393-4A20-B4BB-EB1141A0FD16}" srcId="{0D926471-1472-4A70-8C39-4641F9B6992F}" destId="{E5C65410-DD92-47BA-8739-36CA6D017136}" srcOrd="2" destOrd="0" parTransId="{9B0F7A6D-0D49-41B6-B941-5A3AB8B33C74}" sibTransId="{5B422202-736B-4356-B2D3-9FAD65C21549}"/>
    <dgm:cxn modelId="{794726F0-000B-4756-A563-D645B852847E}" type="presOf" srcId="{03FA26F8-1450-4373-9A07-C0EC70EEB316}" destId="{3D0178F1-4492-4DC1-AB27-2EF5B1C3381E}" srcOrd="0" destOrd="1" presId="urn:microsoft.com/office/officeart/2005/8/layout/vList5"/>
    <dgm:cxn modelId="{BA7F61FF-CA57-4E35-833F-15C6F9A39F84}" type="presOf" srcId="{0D926471-1472-4A70-8C39-4641F9B6992F}" destId="{9A7A2087-AB45-476C-A077-42F110DA6680}" srcOrd="0" destOrd="0" presId="urn:microsoft.com/office/officeart/2005/8/layout/vList5"/>
    <dgm:cxn modelId="{8671F3B1-D599-4E6B-B77D-32FF525E5ED0}" type="presParOf" srcId="{6F307204-3C68-4C78-9B22-69A31086DD00}" destId="{87F7843B-9BBA-4D07-AEDE-694D66CB124F}" srcOrd="0" destOrd="0" presId="urn:microsoft.com/office/officeart/2005/8/layout/vList5"/>
    <dgm:cxn modelId="{15742B14-F721-46D1-9CCE-8B49A8CB7178}" type="presParOf" srcId="{87F7843B-9BBA-4D07-AEDE-694D66CB124F}" destId="{9A7A2087-AB45-476C-A077-42F110DA6680}" srcOrd="0" destOrd="0" presId="urn:microsoft.com/office/officeart/2005/8/layout/vList5"/>
    <dgm:cxn modelId="{B64E1624-7913-4D36-ACA2-6AEAE95D0296}" type="presParOf" srcId="{87F7843B-9BBA-4D07-AEDE-694D66CB124F}" destId="{3D0178F1-4492-4DC1-AB27-2EF5B1C338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C565E-A28D-4DE3-A2D7-928F667CA92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44D86A7-0D6E-4C29-81B3-29FB89C1E818}">
      <dgm:prSet phldrT="[Text]" custT="1"/>
      <dgm:spPr/>
      <dgm:t>
        <a:bodyPr/>
        <a:lstStyle/>
        <a:p>
          <a:r>
            <a:rPr lang="en-US" sz="2400" b="1" dirty="0"/>
            <a:t>Community Engagement</a:t>
          </a:r>
        </a:p>
      </dgm:t>
    </dgm:pt>
    <dgm:pt modelId="{2447467F-11F9-4D26-862D-79310A29B920}" type="parTrans" cxnId="{0B4C85C8-B4EF-4981-A129-775DC4FC9F1F}">
      <dgm:prSet/>
      <dgm:spPr/>
      <dgm:t>
        <a:bodyPr/>
        <a:lstStyle/>
        <a:p>
          <a:endParaRPr lang="en-US"/>
        </a:p>
      </dgm:t>
    </dgm:pt>
    <dgm:pt modelId="{902CA454-2847-4E96-875E-DE4B994DC450}" type="sibTrans" cxnId="{0B4C85C8-B4EF-4981-A129-775DC4FC9F1F}">
      <dgm:prSet/>
      <dgm:spPr/>
      <dgm:t>
        <a:bodyPr/>
        <a:lstStyle/>
        <a:p>
          <a:endParaRPr lang="en-US"/>
        </a:p>
      </dgm:t>
    </dgm:pt>
    <dgm:pt modelId="{DD66657F-A8FA-4B7C-8CC4-192DAC2DD94F}">
      <dgm:prSet phldrT="[Text]"/>
      <dgm:spPr/>
      <dgm:t>
        <a:bodyPr/>
        <a:lstStyle/>
        <a:p>
          <a:r>
            <a:rPr lang="en-US" dirty="0"/>
            <a:t>1) #/% of Participants are integrated and socially connected into their communities </a:t>
          </a:r>
        </a:p>
      </dgm:t>
    </dgm:pt>
    <dgm:pt modelId="{0788E133-4D75-4220-8F16-42860B96CC44}" type="parTrans" cxnId="{CBBCD38F-27EC-4BD2-98BE-9E0376660F79}">
      <dgm:prSet/>
      <dgm:spPr/>
      <dgm:t>
        <a:bodyPr/>
        <a:lstStyle/>
        <a:p>
          <a:endParaRPr lang="en-US"/>
        </a:p>
      </dgm:t>
    </dgm:pt>
    <dgm:pt modelId="{160EFC8A-A015-4777-AC1F-17F29713D454}" type="sibTrans" cxnId="{CBBCD38F-27EC-4BD2-98BE-9E0376660F79}">
      <dgm:prSet/>
      <dgm:spPr/>
      <dgm:t>
        <a:bodyPr/>
        <a:lstStyle/>
        <a:p>
          <a:endParaRPr lang="en-US"/>
        </a:p>
      </dgm:t>
    </dgm:pt>
    <dgm:pt modelId="{448CDBB4-DEB2-4659-B0C4-9E17FC7964B4}">
      <dgm:prSet phldrT="[Text]"/>
      <dgm:spPr/>
      <dgm:t>
        <a:bodyPr/>
        <a:lstStyle/>
        <a:p>
          <a:r>
            <a:rPr lang="en-US" dirty="0"/>
            <a:t>2) #/% of Participants engage in activities of their choice in their communities</a:t>
          </a:r>
        </a:p>
      </dgm:t>
    </dgm:pt>
    <dgm:pt modelId="{54C8449B-80F6-48FF-8F64-85149291BC2B}" type="parTrans" cxnId="{F0E49819-27DF-4A64-BC39-C4313CEC8782}">
      <dgm:prSet/>
      <dgm:spPr/>
      <dgm:t>
        <a:bodyPr/>
        <a:lstStyle/>
        <a:p>
          <a:endParaRPr lang="en-US"/>
        </a:p>
      </dgm:t>
    </dgm:pt>
    <dgm:pt modelId="{A9D9B931-C4EC-465D-819C-C2A924E612DE}" type="sibTrans" cxnId="{F0E49819-27DF-4A64-BC39-C4313CEC8782}">
      <dgm:prSet/>
      <dgm:spPr/>
      <dgm:t>
        <a:bodyPr/>
        <a:lstStyle/>
        <a:p>
          <a:endParaRPr lang="en-US"/>
        </a:p>
      </dgm:t>
    </dgm:pt>
    <dgm:pt modelId="{FA10B467-04B2-4642-B13B-A3AF33BA3968}">
      <dgm:prSet phldrT="[Text]"/>
      <dgm:spPr/>
      <dgm:t>
        <a:bodyPr/>
        <a:lstStyle/>
        <a:p>
          <a:r>
            <a:rPr lang="en-US" dirty="0"/>
            <a:t>3) #/% of Participants that  access resources in their communities</a:t>
          </a:r>
        </a:p>
      </dgm:t>
    </dgm:pt>
    <dgm:pt modelId="{1C4CA736-D3DF-40F9-AE7D-0A58C47E2ABF}" type="parTrans" cxnId="{EF588997-8036-4B4A-8B49-9D894F607BC0}">
      <dgm:prSet/>
      <dgm:spPr/>
      <dgm:t>
        <a:bodyPr/>
        <a:lstStyle/>
        <a:p>
          <a:endParaRPr lang="en-US"/>
        </a:p>
      </dgm:t>
    </dgm:pt>
    <dgm:pt modelId="{9BA20707-34B6-4A86-9BB7-35D5113D31F2}" type="sibTrans" cxnId="{EF588997-8036-4B4A-8B49-9D894F607BC0}">
      <dgm:prSet/>
      <dgm:spPr/>
      <dgm:t>
        <a:bodyPr/>
        <a:lstStyle/>
        <a:p>
          <a:endParaRPr lang="en-US"/>
        </a:p>
      </dgm:t>
    </dgm:pt>
    <dgm:pt modelId="{6F307204-3C68-4C78-9B22-69A31086DD00}" type="pres">
      <dgm:prSet presAssocID="{52BC565E-A28D-4DE3-A2D7-928F667CA922}" presName="Name0" presStyleCnt="0">
        <dgm:presLayoutVars>
          <dgm:dir/>
          <dgm:animLvl val="lvl"/>
          <dgm:resizeHandles val="exact"/>
        </dgm:presLayoutVars>
      </dgm:prSet>
      <dgm:spPr/>
    </dgm:pt>
    <dgm:pt modelId="{E2EDB72C-6B53-4A7C-9AD2-E355EEB279C3}" type="pres">
      <dgm:prSet presAssocID="{244D86A7-0D6E-4C29-81B3-29FB89C1E818}" presName="linNode" presStyleCnt="0"/>
      <dgm:spPr/>
    </dgm:pt>
    <dgm:pt modelId="{190FB35B-1E81-4380-AA63-7EB6206882BD}" type="pres">
      <dgm:prSet presAssocID="{244D86A7-0D6E-4C29-81B3-29FB89C1E818}" presName="parentText" presStyleLbl="node1" presStyleIdx="0" presStyleCnt="1" custScaleY="43113" custLinFactNeighborX="-17" custLinFactNeighborY="-16353">
        <dgm:presLayoutVars>
          <dgm:chMax val="1"/>
          <dgm:bulletEnabled val="1"/>
        </dgm:presLayoutVars>
      </dgm:prSet>
      <dgm:spPr/>
    </dgm:pt>
    <dgm:pt modelId="{970602D1-8321-487C-A76A-A363124A6B81}" type="pres">
      <dgm:prSet presAssocID="{244D86A7-0D6E-4C29-81B3-29FB89C1E818}" presName="descendantText" presStyleLbl="alignAccFollowNode1" presStyleIdx="0" presStyleCnt="1" custLinFactNeighborY="-16108">
        <dgm:presLayoutVars>
          <dgm:bulletEnabled val="1"/>
        </dgm:presLayoutVars>
      </dgm:prSet>
      <dgm:spPr/>
    </dgm:pt>
  </dgm:ptLst>
  <dgm:cxnLst>
    <dgm:cxn modelId="{F0E49819-27DF-4A64-BC39-C4313CEC8782}" srcId="{244D86A7-0D6E-4C29-81B3-29FB89C1E818}" destId="{448CDBB4-DEB2-4659-B0C4-9E17FC7964B4}" srcOrd="1" destOrd="0" parTransId="{54C8449B-80F6-48FF-8F64-85149291BC2B}" sibTransId="{A9D9B931-C4EC-465D-819C-C2A924E612DE}"/>
    <dgm:cxn modelId="{A0369C84-05CB-412B-A2FC-725FF1D8CD65}" type="presOf" srcId="{52BC565E-A28D-4DE3-A2D7-928F667CA922}" destId="{6F307204-3C68-4C78-9B22-69A31086DD00}" srcOrd="0" destOrd="0" presId="urn:microsoft.com/office/officeart/2005/8/layout/vList5"/>
    <dgm:cxn modelId="{8F3AC989-DE20-45E6-BAC0-D901D1B86D4E}" type="presOf" srcId="{DD66657F-A8FA-4B7C-8CC4-192DAC2DD94F}" destId="{970602D1-8321-487C-A76A-A363124A6B81}" srcOrd="0" destOrd="0" presId="urn:microsoft.com/office/officeart/2005/8/layout/vList5"/>
    <dgm:cxn modelId="{CBBCD38F-27EC-4BD2-98BE-9E0376660F79}" srcId="{244D86A7-0D6E-4C29-81B3-29FB89C1E818}" destId="{DD66657F-A8FA-4B7C-8CC4-192DAC2DD94F}" srcOrd="0" destOrd="0" parTransId="{0788E133-4D75-4220-8F16-42860B96CC44}" sibTransId="{160EFC8A-A015-4777-AC1F-17F29713D454}"/>
    <dgm:cxn modelId="{EF588997-8036-4B4A-8B49-9D894F607BC0}" srcId="{244D86A7-0D6E-4C29-81B3-29FB89C1E818}" destId="{FA10B467-04B2-4642-B13B-A3AF33BA3968}" srcOrd="2" destOrd="0" parTransId="{1C4CA736-D3DF-40F9-AE7D-0A58C47E2ABF}" sibTransId="{9BA20707-34B6-4A86-9BB7-35D5113D31F2}"/>
    <dgm:cxn modelId="{6045E29B-3DD3-4458-A51F-54E88D96B27B}" type="presOf" srcId="{FA10B467-04B2-4642-B13B-A3AF33BA3968}" destId="{970602D1-8321-487C-A76A-A363124A6B81}" srcOrd="0" destOrd="2" presId="urn:microsoft.com/office/officeart/2005/8/layout/vList5"/>
    <dgm:cxn modelId="{76728DA6-6CB5-4930-918C-0E0C82E04129}" type="presOf" srcId="{448CDBB4-DEB2-4659-B0C4-9E17FC7964B4}" destId="{970602D1-8321-487C-A76A-A363124A6B81}" srcOrd="0" destOrd="1" presId="urn:microsoft.com/office/officeart/2005/8/layout/vList5"/>
    <dgm:cxn modelId="{0B4C85C8-B4EF-4981-A129-775DC4FC9F1F}" srcId="{52BC565E-A28D-4DE3-A2D7-928F667CA922}" destId="{244D86A7-0D6E-4C29-81B3-29FB89C1E818}" srcOrd="0" destOrd="0" parTransId="{2447467F-11F9-4D26-862D-79310A29B920}" sibTransId="{902CA454-2847-4E96-875E-DE4B994DC450}"/>
    <dgm:cxn modelId="{12D2CDF6-1350-4E5B-8ACC-647F55CE4A93}" type="presOf" srcId="{244D86A7-0D6E-4C29-81B3-29FB89C1E818}" destId="{190FB35B-1E81-4380-AA63-7EB6206882BD}" srcOrd="0" destOrd="0" presId="urn:microsoft.com/office/officeart/2005/8/layout/vList5"/>
    <dgm:cxn modelId="{6F28D04E-6494-41D3-B307-4EC36AD531DC}" type="presParOf" srcId="{6F307204-3C68-4C78-9B22-69A31086DD00}" destId="{E2EDB72C-6B53-4A7C-9AD2-E355EEB279C3}" srcOrd="0" destOrd="0" presId="urn:microsoft.com/office/officeart/2005/8/layout/vList5"/>
    <dgm:cxn modelId="{6C59E18A-D116-4FA7-A261-D79615EE8992}" type="presParOf" srcId="{E2EDB72C-6B53-4A7C-9AD2-E355EEB279C3}" destId="{190FB35B-1E81-4380-AA63-7EB6206882BD}" srcOrd="0" destOrd="0" presId="urn:microsoft.com/office/officeart/2005/8/layout/vList5"/>
    <dgm:cxn modelId="{58357E3D-E3DD-479A-ABF5-B00FAE88BB2D}" type="presParOf" srcId="{E2EDB72C-6B53-4A7C-9AD2-E355EEB279C3}" destId="{970602D1-8321-487C-A76A-A363124A6B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30B15-F6C0-4856-B8C5-264ED78C0EE9}">
      <dsp:nvSpPr>
        <dsp:cNvPr id="0" name=""/>
        <dsp:cNvSpPr/>
      </dsp:nvSpPr>
      <dsp:spPr>
        <a:xfrm>
          <a:off x="2102163" y="2277603"/>
          <a:ext cx="1784985" cy="17849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Health and Well-being of Seniors and Adults with disabilities /chronic illnesses </a:t>
          </a:r>
        </a:p>
      </dsp:txBody>
      <dsp:txXfrm>
        <a:off x="2363568" y="2539008"/>
        <a:ext cx="1262175" cy="1262175"/>
      </dsp:txXfrm>
    </dsp:sp>
    <dsp:sp modelId="{3378B275-454A-4D76-A377-0523E392D862}">
      <dsp:nvSpPr>
        <dsp:cNvPr id="0" name=""/>
        <dsp:cNvSpPr/>
      </dsp:nvSpPr>
      <dsp:spPr>
        <a:xfrm rot="12906768">
          <a:off x="765991" y="1899414"/>
          <a:ext cx="1566542" cy="50872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56E6E0-D71A-427B-901C-80A1B348E263}">
      <dsp:nvSpPr>
        <dsp:cNvPr id="0" name=""/>
        <dsp:cNvSpPr/>
      </dsp:nvSpPr>
      <dsp:spPr>
        <a:xfrm>
          <a:off x="167349" y="1024951"/>
          <a:ext cx="1482361" cy="13565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Engagement/Integration </a:t>
          </a:r>
        </a:p>
      </dsp:txBody>
      <dsp:txXfrm>
        <a:off x="207082" y="1064684"/>
        <a:ext cx="1402895" cy="1277122"/>
      </dsp:txXfrm>
    </dsp:sp>
    <dsp:sp modelId="{5B4560AB-DFB8-466C-AA48-0F9748D85D36}">
      <dsp:nvSpPr>
        <dsp:cNvPr id="0" name=""/>
        <dsp:cNvSpPr/>
      </dsp:nvSpPr>
      <dsp:spPr>
        <a:xfrm rot="16178796">
          <a:off x="2228251" y="1179615"/>
          <a:ext cx="1511392" cy="50872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23DD43-4847-4539-857D-DF1C69656234}">
      <dsp:nvSpPr>
        <dsp:cNvPr id="0" name=""/>
        <dsp:cNvSpPr/>
      </dsp:nvSpPr>
      <dsp:spPr>
        <a:xfrm>
          <a:off x="2131418" y="0"/>
          <a:ext cx="1695735" cy="13565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Physical Health </a:t>
          </a:r>
        </a:p>
      </dsp:txBody>
      <dsp:txXfrm>
        <a:off x="2171151" y="39733"/>
        <a:ext cx="1616269" cy="1277122"/>
      </dsp:txXfrm>
    </dsp:sp>
    <dsp:sp modelId="{7A9B64C0-652C-46F2-897D-660D50BC3DD6}">
      <dsp:nvSpPr>
        <dsp:cNvPr id="0" name=""/>
        <dsp:cNvSpPr/>
      </dsp:nvSpPr>
      <dsp:spPr>
        <a:xfrm rot="19500000">
          <a:off x="3661192" y="1920360"/>
          <a:ext cx="1510013" cy="508720"/>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52C1E6-E676-47AB-962A-21857159880D}">
      <dsp:nvSpPr>
        <dsp:cNvPr id="0" name=""/>
        <dsp:cNvSpPr/>
      </dsp:nvSpPr>
      <dsp:spPr>
        <a:xfrm>
          <a:off x="4186797" y="1063372"/>
          <a:ext cx="1695735" cy="13565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Wellness (including caregivers)</a:t>
          </a:r>
        </a:p>
      </dsp:txBody>
      <dsp:txXfrm>
        <a:off x="4226530"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3499-DA30-4E65-82CF-FF8FDC560992}">
      <dsp:nvSpPr>
        <dsp:cNvPr id="0" name=""/>
        <dsp:cNvSpPr/>
      </dsp:nvSpPr>
      <dsp:spPr>
        <a:xfrm rot="5400000">
          <a:off x="3251052" y="-448839"/>
          <a:ext cx="4084032" cy="49817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1)#/% of Participants maintain wellness/delay rate of decline in physical functioning</a:t>
          </a:r>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a:t>2) #/% of Participants that access (medical/health/therapeutic) resources in their communities with the help of ADS services</a:t>
          </a:r>
        </a:p>
      </dsp:txBody>
      <dsp:txXfrm rot="-5400000">
        <a:off x="2802212" y="199367"/>
        <a:ext cx="4782346" cy="3685300"/>
      </dsp:txXfrm>
    </dsp:sp>
    <dsp:sp modelId="{D91B6BC4-B6E3-41FF-8317-E514F915705D}">
      <dsp:nvSpPr>
        <dsp:cNvPr id="0" name=""/>
        <dsp:cNvSpPr/>
      </dsp:nvSpPr>
      <dsp:spPr>
        <a:xfrm>
          <a:off x="0" y="513645"/>
          <a:ext cx="2802213" cy="21878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2400" b="1" kern="1200" dirty="0"/>
            <a:t>Physical Health </a:t>
          </a:r>
        </a:p>
        <a:p>
          <a:pPr marL="0" lvl="0" indent="0" algn="ctr" defTabSz="577850">
            <a:lnSpc>
              <a:spcPct val="90000"/>
            </a:lnSpc>
            <a:spcBef>
              <a:spcPct val="0"/>
            </a:spcBef>
            <a:spcAft>
              <a:spcPct val="35000"/>
            </a:spcAft>
            <a:buNone/>
          </a:pPr>
          <a:endParaRPr lang="en-US" sz="1300" kern="1200" dirty="0"/>
        </a:p>
      </dsp:txBody>
      <dsp:txXfrm>
        <a:off x="106802" y="620447"/>
        <a:ext cx="2588609" cy="1974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178F1-4492-4DC1-AB27-2EF5B1C3381E}">
      <dsp:nvSpPr>
        <dsp:cNvPr id="0" name=""/>
        <dsp:cNvSpPr/>
      </dsp:nvSpPr>
      <dsp:spPr>
        <a:xfrm rot="5400000">
          <a:off x="3487876" y="-685663"/>
          <a:ext cx="3610385" cy="49817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1) #/% of Participants see an increase in social contact, social activities and a decrease in social isolation and feelings of depression and loneliness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2) #/% of Caregivers feel more in control of life and less stressed, and able to enjoy recreational, stress-relieving activities, and focus on oneself</a:t>
          </a:r>
        </a:p>
      </dsp:txBody>
      <dsp:txXfrm rot="-5400000">
        <a:off x="2802213" y="176244"/>
        <a:ext cx="4805468" cy="3257897"/>
      </dsp:txXfrm>
    </dsp:sp>
    <dsp:sp modelId="{9A7A2087-AB45-476C-A077-42F110DA6680}">
      <dsp:nvSpPr>
        <dsp:cNvPr id="0" name=""/>
        <dsp:cNvSpPr/>
      </dsp:nvSpPr>
      <dsp:spPr>
        <a:xfrm>
          <a:off x="0" y="500196"/>
          <a:ext cx="2802213" cy="2176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Wellness</a:t>
          </a:r>
          <a:r>
            <a:rPr lang="en-US" sz="2800" b="1" kern="1200" dirty="0"/>
            <a:t> </a:t>
          </a:r>
        </a:p>
      </dsp:txBody>
      <dsp:txXfrm>
        <a:off x="106238" y="606434"/>
        <a:ext cx="2589737" cy="196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02D1-8321-487C-A76A-A363124A6B81}">
      <dsp:nvSpPr>
        <dsp:cNvPr id="0" name=""/>
        <dsp:cNvSpPr/>
      </dsp:nvSpPr>
      <dsp:spPr>
        <a:xfrm rot="5400000">
          <a:off x="3487876" y="-685663"/>
          <a:ext cx="3610385" cy="498171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1) #/% of Participants are integrated and socially connected into their communities </a:t>
          </a:r>
        </a:p>
        <a:p>
          <a:pPr marL="228600" lvl="1" indent="-228600" algn="l" defTabSz="1111250">
            <a:lnSpc>
              <a:spcPct val="90000"/>
            </a:lnSpc>
            <a:spcBef>
              <a:spcPct val="0"/>
            </a:spcBef>
            <a:spcAft>
              <a:spcPct val="15000"/>
            </a:spcAft>
            <a:buChar char="•"/>
          </a:pPr>
          <a:r>
            <a:rPr lang="en-US" sz="2500" kern="1200" dirty="0"/>
            <a:t>2) #/% of Participants engage in activities of their choice in their communities</a:t>
          </a:r>
        </a:p>
        <a:p>
          <a:pPr marL="228600" lvl="1" indent="-228600" algn="l" defTabSz="1111250">
            <a:lnSpc>
              <a:spcPct val="90000"/>
            </a:lnSpc>
            <a:spcBef>
              <a:spcPct val="0"/>
            </a:spcBef>
            <a:spcAft>
              <a:spcPct val="15000"/>
            </a:spcAft>
            <a:buChar char="•"/>
          </a:pPr>
          <a:r>
            <a:rPr lang="en-US" sz="2500" kern="1200" dirty="0"/>
            <a:t>3) #/% of Participants that  access resources in their communities</a:t>
          </a:r>
        </a:p>
      </dsp:txBody>
      <dsp:txXfrm rot="-5400000">
        <a:off x="2802213" y="176244"/>
        <a:ext cx="4805468" cy="3257897"/>
      </dsp:txXfrm>
    </dsp:sp>
    <dsp:sp modelId="{190FB35B-1E81-4380-AA63-7EB6206882BD}">
      <dsp:nvSpPr>
        <dsp:cNvPr id="0" name=""/>
        <dsp:cNvSpPr/>
      </dsp:nvSpPr>
      <dsp:spPr>
        <a:xfrm>
          <a:off x="0" y="545642"/>
          <a:ext cx="2802213" cy="19456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Community Engagement</a:t>
          </a:r>
        </a:p>
      </dsp:txBody>
      <dsp:txXfrm>
        <a:off x="94980" y="640622"/>
        <a:ext cx="2612253" cy="17557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019D7E-94F6-CA42-BD2D-9DD832E1616A}" type="datetimeFigureOut">
              <a:rPr lang="en-US" smtClean="0"/>
              <a:t>2/24/2021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226E9-859A-3E40-8705-A915E749360E}" type="slidenum">
              <a:rPr lang="en-US" smtClean="0"/>
              <a:t>‹#›</a:t>
            </a:fld>
            <a:endParaRPr lang="en-US"/>
          </a:p>
        </p:txBody>
      </p:sp>
    </p:spTree>
    <p:extLst>
      <p:ext uri="{BB962C8B-B14F-4D97-AF65-F5344CB8AC3E}">
        <p14:creationId xmlns:p14="http://schemas.microsoft.com/office/powerpoint/2010/main" val="1560611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4C358-5092-CC4B-9937-C6451DDB5823}" type="datetimeFigureOut">
              <a:rPr lang="en-US" smtClean="0"/>
              <a:t>2/24/2021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6BC8C-BBB0-0E4E-AFDE-34BD02EEB917}" type="slidenum">
              <a:rPr lang="en-US" smtClean="0"/>
              <a:t>‹#›</a:t>
            </a:fld>
            <a:endParaRPr lang="en-US"/>
          </a:p>
        </p:txBody>
      </p:sp>
    </p:spTree>
    <p:extLst>
      <p:ext uri="{BB962C8B-B14F-4D97-AF65-F5344CB8AC3E}">
        <p14:creationId xmlns:p14="http://schemas.microsoft.com/office/powerpoint/2010/main" val="4938359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nworth.com/aging-and-you/finances/cost-of-car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1</a:t>
            </a:fld>
            <a:endParaRPr lang="en-US"/>
          </a:p>
        </p:txBody>
      </p:sp>
    </p:spTree>
    <p:extLst>
      <p:ext uri="{BB962C8B-B14F-4D97-AF65-F5344CB8AC3E}">
        <p14:creationId xmlns:p14="http://schemas.microsoft.com/office/powerpoint/2010/main" val="135176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who was on my committee</a:t>
            </a:r>
          </a:p>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25</a:t>
            </a:fld>
            <a:endParaRPr lang="en-US"/>
          </a:p>
        </p:txBody>
      </p:sp>
    </p:spTree>
    <p:extLst>
      <p:ext uri="{BB962C8B-B14F-4D97-AF65-F5344CB8AC3E}">
        <p14:creationId xmlns:p14="http://schemas.microsoft.com/office/powerpoint/2010/main" val="72774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26</a:t>
            </a:fld>
            <a:endParaRPr lang="en-US"/>
          </a:p>
        </p:txBody>
      </p:sp>
    </p:spTree>
    <p:extLst>
      <p:ext uri="{BB962C8B-B14F-4D97-AF65-F5344CB8AC3E}">
        <p14:creationId xmlns:p14="http://schemas.microsoft.com/office/powerpoint/2010/main" val="198499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pPr lvl="1"/>
            <a:r>
              <a:rPr lang="en-US" sz="1200" kern="1200" dirty="0">
                <a:solidFill>
                  <a:schemeClr val="tx1"/>
                </a:solidFill>
                <a:effectLst/>
                <a:latin typeface="+mn-lt"/>
                <a:ea typeface="+mn-ea"/>
                <a:cs typeface="+mn-cs"/>
              </a:rPr>
              <a:t>#4 :Individuals with IDD are living longer, experiencing changes in their health status, receiving age-related diagnoses like dementia, and in need of a supportive environment as they age</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Need for a cost-effective solution to care for a greying population. According to Genworth Cost of Care Survey, ADS continues to be the most cost-effective option compared to other long-term care options -  in-home care and nursing homes – across all states. (</a:t>
            </a:r>
            <a:r>
              <a:rPr lang="en-US" sz="1200" u="sng" kern="1200" dirty="0">
                <a:solidFill>
                  <a:schemeClr val="tx1"/>
                </a:solidFill>
                <a:effectLst/>
                <a:latin typeface="+mn-lt"/>
                <a:ea typeface="+mn-ea"/>
                <a:cs typeface="+mn-cs"/>
                <a:hlinkClick r:id="rId3"/>
              </a:rPr>
              <a:t>https://www.genworth.com/aging-and-you/finances/cost-of-care.html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28</a:t>
            </a:fld>
            <a:endParaRPr lang="en-US"/>
          </a:p>
        </p:txBody>
      </p:sp>
    </p:spTree>
    <p:extLst>
      <p:ext uri="{BB962C8B-B14F-4D97-AF65-F5344CB8AC3E}">
        <p14:creationId xmlns:p14="http://schemas.microsoft.com/office/powerpoint/2010/main" val="355880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29</a:t>
            </a:fld>
            <a:endParaRPr lang="en-US"/>
          </a:p>
        </p:txBody>
      </p:sp>
    </p:spTree>
    <p:extLst>
      <p:ext uri="{BB962C8B-B14F-4D97-AF65-F5344CB8AC3E}">
        <p14:creationId xmlns:p14="http://schemas.microsoft.com/office/powerpoint/2010/main" val="415418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Include different ways we define and measure </a:t>
            </a:r>
          </a:p>
        </p:txBody>
      </p:sp>
      <p:sp>
        <p:nvSpPr>
          <p:cNvPr id="4" name="Slide Number Placeholder 3"/>
          <p:cNvSpPr>
            <a:spLocks noGrp="1"/>
          </p:cNvSpPr>
          <p:nvPr>
            <p:ph type="sldNum" sz="quarter" idx="10"/>
          </p:nvPr>
        </p:nvSpPr>
        <p:spPr/>
        <p:txBody>
          <a:bodyPr/>
          <a:lstStyle/>
          <a:p>
            <a:fld id="{1A36BC8C-BBB0-0E4E-AFDE-34BD02EEB917}" type="slidenum">
              <a:rPr lang="en-US" smtClean="0"/>
              <a:t>32</a:t>
            </a:fld>
            <a:endParaRPr lang="en-US"/>
          </a:p>
        </p:txBody>
      </p:sp>
    </p:spTree>
    <p:extLst>
      <p:ext uri="{BB962C8B-B14F-4D97-AF65-F5344CB8AC3E}">
        <p14:creationId xmlns:p14="http://schemas.microsoft.com/office/powerpoint/2010/main" val="138767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Include different ways we define and measure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779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Include different ways we define and measure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6BC8C-BBB0-0E4E-AFDE-34BD02EEB9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49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6BC8C-BBB0-0E4E-AFDE-34BD02EEB917}" type="slidenum">
              <a:rPr lang="en-US" smtClean="0"/>
              <a:t>45</a:t>
            </a:fld>
            <a:endParaRPr lang="en-US"/>
          </a:p>
        </p:txBody>
      </p:sp>
    </p:spTree>
    <p:extLst>
      <p:ext uri="{BB962C8B-B14F-4D97-AF65-F5344CB8AC3E}">
        <p14:creationId xmlns:p14="http://schemas.microsoft.com/office/powerpoint/2010/main" val="342173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who was on my committee</a:t>
            </a:r>
          </a:p>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2</a:t>
            </a:fld>
            <a:endParaRPr lang="en-US"/>
          </a:p>
        </p:txBody>
      </p:sp>
    </p:spTree>
    <p:extLst>
      <p:ext uri="{BB962C8B-B14F-4D97-AF65-F5344CB8AC3E}">
        <p14:creationId xmlns:p14="http://schemas.microsoft.com/office/powerpoint/2010/main" val="408722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 – To give you some context, a</a:t>
            </a:r>
            <a:r>
              <a:rPr lang="en-US" sz="1200" kern="1200" dirty="0">
                <a:solidFill>
                  <a:schemeClr val="tx1"/>
                </a:solidFill>
                <a:effectLst/>
                <a:latin typeface="+mn-lt"/>
                <a:ea typeface="+mn-ea"/>
                <a:cs typeface="+mn-cs"/>
              </a:rPr>
              <a:t>s part of our </a:t>
            </a:r>
            <a:r>
              <a:rPr lang="en-US" sz="1200" b="1" kern="1200" dirty="0">
                <a:solidFill>
                  <a:schemeClr val="tx1"/>
                </a:solidFill>
                <a:effectLst/>
                <a:latin typeface="+mn-lt"/>
                <a:ea typeface="+mn-ea"/>
                <a:cs typeface="+mn-cs"/>
              </a:rPr>
              <a:t>Network Better Together Strategic Plan </a:t>
            </a:r>
            <a:r>
              <a:rPr lang="en-US" sz="1200" kern="1200" dirty="0">
                <a:solidFill>
                  <a:schemeClr val="tx1"/>
                </a:solidFill>
                <a:effectLst/>
                <a:latin typeface="+mn-lt"/>
                <a:ea typeface="+mn-ea"/>
                <a:cs typeface="+mn-cs"/>
              </a:rPr>
              <a:t>imperatives it was decided that we need to demonstrate the impact of our work has on the lives of the people we serve and together, collect and report on those impacts.   The goal was to start small. Affinity group members, program leaders and CEO’s worked on an impact measurement framework for three service lines; early childhood programs, workforce development programs and adult services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1DC8D-C25D-B34A-91E0-1694B1BB31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1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 – Although Easterseals Affiliates are known for meeting the program needs in their specific communities, we identified three areas that Easterseals is most known for.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DD779-A29B-47DC-BF9C-5496089FE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71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(Donna, note that the Leadership Team had some good discussion about first bullet point under #3, looking for a bit more clarity on this Better Off statement in terms of the time frame, i.e. at the end of year 1 of what? 1 year of intervention services?  Also the statement may be stronger if it includes the word “demonstrated”, i.e. Children who have demonstrated progress in achieving developmental milestones…”)</a:t>
            </a:r>
          </a:p>
          <a:p>
            <a:endParaRPr lang="en-US" dirty="0"/>
          </a:p>
        </p:txBody>
      </p:sp>
      <p:sp>
        <p:nvSpPr>
          <p:cNvPr id="4" name="Slide Number Placeholder 3"/>
          <p:cNvSpPr>
            <a:spLocks noGrp="1"/>
          </p:cNvSpPr>
          <p:nvPr>
            <p:ph type="sldNum" sz="quarter" idx="5"/>
          </p:nvPr>
        </p:nvSpPr>
        <p:spPr/>
        <p:txBody>
          <a:bodyPr/>
          <a:lstStyle/>
          <a:p>
            <a:fld id="{06FD8C3C-8618-49C4-B0DC-CD3CE5295BEA}" type="slidenum">
              <a:rPr lang="en-US" smtClean="0"/>
              <a:t>5</a:t>
            </a:fld>
            <a:endParaRPr lang="en-US" dirty="0"/>
          </a:p>
        </p:txBody>
      </p:sp>
    </p:spTree>
    <p:extLst>
      <p:ext uri="{BB962C8B-B14F-4D97-AF65-F5344CB8AC3E}">
        <p14:creationId xmlns:p14="http://schemas.microsoft.com/office/powerpoint/2010/main" val="416209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a:p>
            <a:r>
              <a:rPr lang="en-US" dirty="0"/>
              <a:t>(Donna, note that the Leadership Team had some good discussion about first bullet point under #3, looking for a bit more clarity on this Better Off statement in terms of the time frame, i.e. at the end of year 1 of what? 1 year of intervention services?  Also the statement may be stronger if it includes the word “demonstrated”, i.e. Children who have demonstrated progress in achieving developmental milestones…”)</a:t>
            </a:r>
          </a:p>
          <a:p>
            <a:endParaRPr lang="en-US" dirty="0"/>
          </a:p>
        </p:txBody>
      </p:sp>
      <p:sp>
        <p:nvSpPr>
          <p:cNvPr id="4" name="Slide Number Placeholder 3"/>
          <p:cNvSpPr>
            <a:spLocks noGrp="1"/>
          </p:cNvSpPr>
          <p:nvPr>
            <p:ph type="sldNum" sz="quarter" idx="5"/>
          </p:nvPr>
        </p:nvSpPr>
        <p:spPr/>
        <p:txBody>
          <a:bodyPr/>
          <a:lstStyle/>
          <a:p>
            <a:fld id="{06FD8C3C-8618-49C4-B0DC-CD3CE5295BEA}" type="slidenum">
              <a:rPr lang="en-US" smtClean="0"/>
              <a:t>7</a:t>
            </a:fld>
            <a:endParaRPr lang="en-US" dirty="0"/>
          </a:p>
        </p:txBody>
      </p:sp>
    </p:spTree>
    <p:extLst>
      <p:ext uri="{BB962C8B-B14F-4D97-AF65-F5344CB8AC3E}">
        <p14:creationId xmlns:p14="http://schemas.microsoft.com/office/powerpoint/2010/main" val="186177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a:t>
            </a:r>
          </a:p>
          <a:p>
            <a:r>
              <a:rPr lang="en-US" dirty="0"/>
              <a:t>Ad hoc work groups from the service lines developed domains as a starting point and then developed potential measures, recognizing that each Affiliate may use different tools, but could report the outcome.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DD779-A29B-47DC-BF9C-5496089FE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30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a:t>
            </a:r>
          </a:p>
          <a:p>
            <a:endParaRPr lang="en-US" dirty="0"/>
          </a:p>
          <a:p>
            <a:r>
              <a:rPr lang="en-US" dirty="0"/>
              <a:t>Share names of Affiliate staff who are participating in the work groups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DD779-A29B-47DC-BF9C-5496089FEF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63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who was on my committee</a:t>
            </a:r>
          </a:p>
          <a:p>
            <a:endParaRPr lang="en-US" dirty="0"/>
          </a:p>
        </p:txBody>
      </p:sp>
      <p:sp>
        <p:nvSpPr>
          <p:cNvPr id="4" name="Slide Number Placeholder 3"/>
          <p:cNvSpPr>
            <a:spLocks noGrp="1"/>
          </p:cNvSpPr>
          <p:nvPr>
            <p:ph type="sldNum" sz="quarter" idx="10"/>
          </p:nvPr>
        </p:nvSpPr>
        <p:spPr/>
        <p:txBody>
          <a:bodyPr/>
          <a:lstStyle/>
          <a:p>
            <a:fld id="{1A36BC8C-BBB0-0E4E-AFDE-34BD02EEB917}" type="slidenum">
              <a:rPr lang="en-US" smtClean="0"/>
              <a:t>10</a:t>
            </a:fld>
            <a:endParaRPr lang="en-US"/>
          </a:p>
        </p:txBody>
      </p:sp>
    </p:spTree>
    <p:extLst>
      <p:ext uri="{BB962C8B-B14F-4D97-AF65-F5344CB8AC3E}">
        <p14:creationId xmlns:p14="http://schemas.microsoft.com/office/powerpoint/2010/main" val="242399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0160" y="3211324"/>
            <a:ext cx="9245600" cy="2593133"/>
          </a:xfrm>
          <a:custGeom>
            <a:avLst/>
            <a:gdLst>
              <a:gd name="connsiteX0" fmla="*/ 0 w 9144000"/>
              <a:gd name="connsiteY0" fmla="*/ 0 h 1345102"/>
              <a:gd name="connsiteX1" fmla="*/ 9144000 w 9144000"/>
              <a:gd name="connsiteY1" fmla="*/ 0 h 1345102"/>
              <a:gd name="connsiteX2" fmla="*/ 9144000 w 9144000"/>
              <a:gd name="connsiteY2" fmla="*/ 1345102 h 1345102"/>
              <a:gd name="connsiteX3" fmla="*/ 0 w 9144000"/>
              <a:gd name="connsiteY3" fmla="*/ 1345102 h 1345102"/>
              <a:gd name="connsiteX4" fmla="*/ 0 w 9144000"/>
              <a:gd name="connsiteY4" fmla="*/ 0 h 1345102"/>
              <a:gd name="connsiteX0" fmla="*/ 0 w 9144000"/>
              <a:gd name="connsiteY0" fmla="*/ 1219200 h 2564302"/>
              <a:gd name="connsiteX1" fmla="*/ 9144000 w 9144000"/>
              <a:gd name="connsiteY1" fmla="*/ 0 h 2564302"/>
              <a:gd name="connsiteX2" fmla="*/ 9144000 w 9144000"/>
              <a:gd name="connsiteY2" fmla="*/ 2564302 h 2564302"/>
              <a:gd name="connsiteX3" fmla="*/ 0 w 9144000"/>
              <a:gd name="connsiteY3" fmla="*/ 2564302 h 2564302"/>
              <a:gd name="connsiteX4" fmla="*/ 0 w 9144000"/>
              <a:gd name="connsiteY4" fmla="*/ 1219200 h 2564302"/>
              <a:gd name="connsiteX0" fmla="*/ 0 w 9144000"/>
              <a:gd name="connsiteY0" fmla="*/ 1219565 h 2564667"/>
              <a:gd name="connsiteX1" fmla="*/ 9144000 w 9144000"/>
              <a:gd name="connsiteY1" fmla="*/ 365 h 2564667"/>
              <a:gd name="connsiteX2" fmla="*/ 9144000 w 9144000"/>
              <a:gd name="connsiteY2" fmla="*/ 2564667 h 2564667"/>
              <a:gd name="connsiteX3" fmla="*/ 0 w 9144000"/>
              <a:gd name="connsiteY3" fmla="*/ 2564667 h 2564667"/>
              <a:gd name="connsiteX4" fmla="*/ 0 w 9144000"/>
              <a:gd name="connsiteY4" fmla="*/ 1219565 h 2564667"/>
              <a:gd name="connsiteX0" fmla="*/ 0 w 9144000"/>
              <a:gd name="connsiteY0" fmla="*/ 1219534 h 2564636"/>
              <a:gd name="connsiteX1" fmla="*/ 9144000 w 9144000"/>
              <a:gd name="connsiteY1" fmla="*/ 334 h 2564636"/>
              <a:gd name="connsiteX2" fmla="*/ 9144000 w 9144000"/>
              <a:gd name="connsiteY2" fmla="*/ 2564636 h 2564636"/>
              <a:gd name="connsiteX3" fmla="*/ 0 w 9144000"/>
              <a:gd name="connsiteY3" fmla="*/ 2564636 h 2564636"/>
              <a:gd name="connsiteX4" fmla="*/ 0 w 9144000"/>
              <a:gd name="connsiteY4" fmla="*/ 1219534 h 256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564636">
                <a:moveTo>
                  <a:pt x="0" y="1219534"/>
                </a:moveTo>
                <a:cubicBezTo>
                  <a:pt x="894080" y="894414"/>
                  <a:pt x="3271520" y="-19986"/>
                  <a:pt x="9144000" y="334"/>
                </a:cubicBezTo>
                <a:lnTo>
                  <a:pt x="9144000" y="2564636"/>
                </a:lnTo>
                <a:lnTo>
                  <a:pt x="0" y="2564636"/>
                </a:lnTo>
                <a:lnTo>
                  <a:pt x="0" y="1219534"/>
                </a:lnTo>
                <a:close/>
              </a:path>
            </a:pathLst>
          </a:custGeom>
          <a:solidFill>
            <a:srgbClr val="DC2A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4369898"/>
            <a:ext cx="7772400" cy="1225021"/>
          </a:xfrm>
        </p:spPr>
        <p:txBody>
          <a:bodyPr/>
          <a:lstStyle>
            <a:lvl1pPr algn="ctr">
              <a:defRPr b="1">
                <a:solidFill>
                  <a:srgbClr val="FFFFFF"/>
                </a:solidFill>
              </a:defRPr>
            </a:lvl1pPr>
          </a:lstStyle>
          <a:p>
            <a:r>
              <a:rPr lang="en-US" dirty="0"/>
              <a:t>Click to edit Master title style</a:t>
            </a:r>
          </a:p>
        </p:txBody>
      </p:sp>
      <p:pic>
        <p:nvPicPr>
          <p:cNvPr id="3" name="Picture 2" descr="National Tagline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3144" y="492272"/>
            <a:ext cx="5833872" cy="2281402"/>
          </a:xfrm>
          <a:prstGeom prst="rect">
            <a:avLst/>
          </a:prstGeom>
        </p:spPr>
      </p:pic>
    </p:spTree>
    <p:extLst>
      <p:ext uri="{BB962C8B-B14F-4D97-AF65-F5344CB8AC3E}">
        <p14:creationId xmlns:p14="http://schemas.microsoft.com/office/powerpoint/2010/main" val="200858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23123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394752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DC2A0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54302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10160"/>
            <a:ext cx="9154160" cy="5725160"/>
          </a:xfrm>
          <a:prstGeom prst="rect">
            <a:avLst/>
          </a:prstGeom>
          <a:solidFill>
            <a:srgbClr val="DC2A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290657"/>
            <a:ext cx="7772400" cy="1135063"/>
          </a:xfrm>
        </p:spPr>
        <p:txBody>
          <a:bodyPr anchor="t">
            <a:noAutofit/>
          </a:bodyPr>
          <a:lstStyle>
            <a:lvl1pPr algn="l">
              <a:defRPr sz="36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542661"/>
            <a:ext cx="7772400" cy="1250156"/>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7295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155733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Oval 10"/>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402693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Oval 6"/>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131331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Oval 5"/>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62764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Oval 8"/>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318737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Oval 8"/>
          <p:cNvSpPr/>
          <p:nvPr userDrawn="1"/>
        </p:nvSpPr>
        <p:spPr>
          <a:xfrm>
            <a:off x="8412744" y="5191760"/>
            <a:ext cx="274056" cy="274056"/>
          </a:xfrm>
          <a:prstGeom prst="ellipse">
            <a:avLst/>
          </a:prstGeom>
          <a:solidFill>
            <a:srgbClr val="DC44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8280400" y="5162743"/>
            <a:ext cx="538744" cy="304271"/>
          </a:xfrm>
        </p:spPr>
        <p:txBody>
          <a:bodyPr/>
          <a:lstStyle>
            <a:lvl1pPr algn="ctr">
              <a:defRPr sz="90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fld id="{2EF00467-2C26-C343-9763-9BDDADED9A2F}"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220848" y="5003466"/>
            <a:ext cx="1719712" cy="670894"/>
          </a:xfrm>
          <a:prstGeom prst="rect">
            <a:avLst/>
          </a:prstGeom>
        </p:spPr>
      </p:pic>
    </p:spTree>
    <p:extLst>
      <p:ext uri="{BB962C8B-B14F-4D97-AF65-F5344CB8AC3E}">
        <p14:creationId xmlns:p14="http://schemas.microsoft.com/office/powerpoint/2010/main" val="395385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600">
                <a:solidFill>
                  <a:schemeClr val="tx1">
                    <a:tint val="75000"/>
                  </a:schemeClr>
                </a:solidFill>
              </a:defRPr>
            </a:lvl1pPr>
          </a:lstStyle>
          <a:p>
            <a:fld id="{2EF00467-2C26-C343-9763-9BDDADED9A2F}" type="slidenum">
              <a:rPr lang="en-US" smtClean="0"/>
              <a:pPr/>
              <a:t>‹#›</a:t>
            </a:fld>
            <a:endParaRPr lang="en-US" dirty="0"/>
          </a:p>
        </p:txBody>
      </p:sp>
    </p:spTree>
    <p:extLst>
      <p:ext uri="{BB962C8B-B14F-4D97-AF65-F5344CB8AC3E}">
        <p14:creationId xmlns:p14="http://schemas.microsoft.com/office/powerpoint/2010/main" val="1964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kern="1200">
          <a:solidFill>
            <a:srgbClr val="DC2A05"/>
          </a:solidFill>
          <a:latin typeface="Roboto" panose="02000000000000000000" pitchFamily="2" charset="0"/>
          <a:ea typeface="Roboto" panose="02000000000000000000" pitchFamily="2" charset="0"/>
          <a:cs typeface="Roboto" panose="02000000000000000000" pitchFamily="2" charset="0"/>
        </a:defRPr>
      </a:lvl1pPr>
    </p:titleStyle>
    <p:bodyStyle>
      <a:lvl1pPr marL="342900" indent="-342900" algn="l" defTabSz="457200" rtl="0" eaLnBrk="1" latinLnBrk="0" hangingPunct="1">
        <a:spcBef>
          <a:spcPct val="20000"/>
        </a:spcBef>
        <a:buClr>
          <a:srgbClr val="FFA300"/>
        </a:buClr>
        <a:buFont typeface="Arial"/>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457200" rtl="0" eaLnBrk="1" latinLnBrk="0" hangingPunct="1">
        <a:spcBef>
          <a:spcPct val="20000"/>
        </a:spcBef>
        <a:buClr>
          <a:srgbClr val="FFA300"/>
        </a:buClr>
        <a:buFont typeface="Arial"/>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457200" rtl="0" eaLnBrk="1" latinLnBrk="0" hangingPunct="1">
        <a:spcBef>
          <a:spcPct val="20000"/>
        </a:spcBef>
        <a:buClr>
          <a:srgbClr val="FFA300"/>
        </a:buClr>
        <a:buFont typeface="Arial"/>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457200" rtl="0" eaLnBrk="1" latinLnBrk="0" hangingPunct="1">
        <a:spcBef>
          <a:spcPct val="20000"/>
        </a:spcBef>
        <a:buClr>
          <a:srgbClr val="FFA300"/>
        </a:buClr>
        <a:buFont typeface="Arial"/>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457200" rtl="0" eaLnBrk="1" latinLnBrk="0" hangingPunct="1">
        <a:spcBef>
          <a:spcPct val="20000"/>
        </a:spcBef>
        <a:buClr>
          <a:srgbClr val="FFA300"/>
        </a:buClr>
        <a:buFont typeface="Arial"/>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Easterseals</a:t>
            </a:r>
            <a:r>
              <a:rPr lang="en-US" dirty="0"/>
              <a:t> National Impact Statements</a:t>
            </a:r>
            <a:br>
              <a:rPr lang="en-US" dirty="0"/>
            </a:br>
            <a:endParaRPr lang="en-US" dirty="0"/>
          </a:p>
        </p:txBody>
      </p:sp>
      <p:sp>
        <p:nvSpPr>
          <p:cNvPr id="3" name="Rectangle 2">
            <a:extLst>
              <a:ext uri="{FF2B5EF4-FFF2-40B4-BE49-F238E27FC236}">
                <a16:creationId xmlns:a16="http://schemas.microsoft.com/office/drawing/2014/main" id="{2A9DBB1F-114D-4122-A213-76FF30DA6268}"/>
              </a:ext>
            </a:extLst>
          </p:cNvPr>
          <p:cNvSpPr/>
          <p:nvPr/>
        </p:nvSpPr>
        <p:spPr>
          <a:xfrm>
            <a:off x="1380565" y="206188"/>
            <a:ext cx="6508376" cy="2877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EF38CC0E-819F-4FE6-AEC3-F6859470741B}"/>
              </a:ext>
            </a:extLst>
          </p:cNvPr>
          <p:cNvPicPr>
            <a:picLocks noChangeAspect="1"/>
          </p:cNvPicPr>
          <p:nvPr/>
        </p:nvPicPr>
        <p:blipFill rotWithShape="1">
          <a:blip r:embed="rId3"/>
          <a:srcRect b="7843"/>
          <a:stretch/>
        </p:blipFill>
        <p:spPr>
          <a:xfrm>
            <a:off x="1891553" y="0"/>
            <a:ext cx="5486400" cy="2949388"/>
          </a:xfrm>
          <a:prstGeom prst="rect">
            <a:avLst/>
          </a:prstGeom>
        </p:spPr>
      </p:pic>
    </p:spTree>
    <p:extLst>
      <p:ext uri="{BB962C8B-B14F-4D97-AF65-F5344CB8AC3E}">
        <p14:creationId xmlns:p14="http://schemas.microsoft.com/office/powerpoint/2010/main" val="190443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93104" y="2132922"/>
            <a:ext cx="7772400" cy="1250156"/>
          </a:xfrm>
        </p:spPr>
        <p:txBody>
          <a:bodyPr>
            <a:noAutofit/>
          </a:bodyPr>
          <a:lstStyle/>
          <a:p>
            <a:r>
              <a:rPr lang="en-US" sz="4400" b="1" dirty="0"/>
              <a:t>Easterseals National Impact Statements – Early Childhood Programs</a:t>
            </a:r>
          </a:p>
        </p:txBody>
      </p:sp>
    </p:spTree>
    <p:extLst>
      <p:ext uri="{BB962C8B-B14F-4D97-AF65-F5344CB8AC3E}">
        <p14:creationId xmlns:p14="http://schemas.microsoft.com/office/powerpoint/2010/main" val="396917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a:t>
            </a:r>
          </a:p>
        </p:txBody>
      </p:sp>
      <p:sp>
        <p:nvSpPr>
          <p:cNvPr id="3" name="Content Placeholder 2"/>
          <p:cNvSpPr>
            <a:spLocks noGrp="1"/>
          </p:cNvSpPr>
          <p:nvPr>
            <p:ph idx="1"/>
          </p:nvPr>
        </p:nvSpPr>
        <p:spPr/>
        <p:txBody>
          <a:bodyPr>
            <a:normAutofit lnSpcReduction="10000"/>
          </a:bodyPr>
          <a:lstStyle/>
          <a:p>
            <a:r>
              <a:rPr lang="en-US" dirty="0"/>
              <a:t>There is an urgent and substantial need to identify as early as possible children in need of services to ensure that intervention is provided when the developing brain is most capable of change.</a:t>
            </a:r>
          </a:p>
          <a:p>
            <a:r>
              <a:rPr lang="en-US" dirty="0"/>
              <a:t>High-quality early intervention programs for vulnerable children can reduce the incidence of future problems in their learning, behavior and health status.</a:t>
            </a:r>
          </a:p>
        </p:txBody>
      </p:sp>
      <p:sp>
        <p:nvSpPr>
          <p:cNvPr id="5" name="Slide Number Placeholder 4"/>
          <p:cNvSpPr>
            <a:spLocks noGrp="1"/>
          </p:cNvSpPr>
          <p:nvPr>
            <p:ph type="sldNum" sz="quarter" idx="12"/>
          </p:nvPr>
        </p:nvSpPr>
        <p:spPr/>
        <p:txBody>
          <a:bodyPr/>
          <a:lstStyle/>
          <a:p>
            <a:fld id="{2EF00467-2C26-C343-9763-9BDDADED9A2F}" type="slidenum">
              <a:rPr lang="en-US" smtClean="0"/>
              <a:pPr/>
              <a:t>11</a:t>
            </a:fld>
            <a:endParaRPr lang="en-US" dirty="0"/>
          </a:p>
        </p:txBody>
      </p:sp>
    </p:spTree>
    <p:extLst>
      <p:ext uri="{BB962C8B-B14F-4D97-AF65-F5344CB8AC3E}">
        <p14:creationId xmlns:p14="http://schemas.microsoft.com/office/powerpoint/2010/main" val="31810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90657"/>
            <a:ext cx="7772400" cy="2246619"/>
          </a:xfrm>
        </p:spPr>
        <p:txBody>
          <a:bodyPr/>
          <a:lstStyle/>
          <a:p>
            <a:r>
              <a:rPr lang="en-US" sz="2000" b="0" cap="none" dirty="0"/>
              <a:t>Head Start and the expansion of state-funded programs since the 1990s have greatly increased access to preschool.</a:t>
            </a:r>
            <a:br>
              <a:rPr lang="en-US" sz="2000" b="0" cap="none" dirty="0"/>
            </a:br>
            <a:br>
              <a:rPr lang="en-US" sz="2000" b="0" cap="none" dirty="0"/>
            </a:br>
            <a:r>
              <a:rPr lang="en-US" sz="2000" b="0" cap="none" dirty="0"/>
              <a:t>Many children, especially 3 year olds, continue to be left out,  exacerbating socioeconomic differences in educational achievement.</a:t>
            </a:r>
            <a:br>
              <a:rPr lang="en-US" sz="2000" b="0" cap="none" dirty="0"/>
            </a:br>
            <a:endParaRPr lang="en-US" sz="2000" b="0" cap="none" dirty="0"/>
          </a:p>
        </p:txBody>
      </p:sp>
      <p:sp>
        <p:nvSpPr>
          <p:cNvPr id="3" name="Text Placeholder 2"/>
          <p:cNvSpPr>
            <a:spLocks noGrp="1"/>
          </p:cNvSpPr>
          <p:nvPr>
            <p:ph type="body" idx="1"/>
          </p:nvPr>
        </p:nvSpPr>
        <p:spPr/>
        <p:txBody>
          <a:bodyPr/>
          <a:lstStyle/>
          <a:p>
            <a:r>
              <a:rPr lang="en-US" dirty="0"/>
              <a:t>High quality pre-Kindergarten programs for 3 – 4 year olds can improve school readiness with the greatest gains accruing to the highest-risk children.</a:t>
            </a:r>
          </a:p>
        </p:txBody>
      </p:sp>
    </p:spTree>
    <p:extLst>
      <p:ext uri="{BB962C8B-B14F-4D97-AF65-F5344CB8AC3E}">
        <p14:creationId xmlns:p14="http://schemas.microsoft.com/office/powerpoint/2010/main" val="341727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Statistics</a:t>
            </a:r>
          </a:p>
        </p:txBody>
      </p:sp>
      <p:sp>
        <p:nvSpPr>
          <p:cNvPr id="3" name="Content Placeholder 2"/>
          <p:cNvSpPr>
            <a:spLocks noGrp="1"/>
          </p:cNvSpPr>
          <p:nvPr>
            <p:ph sz="half" idx="1"/>
          </p:nvPr>
        </p:nvSpPr>
        <p:spPr/>
        <p:txBody>
          <a:bodyPr>
            <a:normAutofit fontScale="85000" lnSpcReduction="10000"/>
          </a:bodyPr>
          <a:lstStyle/>
          <a:p>
            <a:r>
              <a:rPr lang="en-US" sz="2400" dirty="0"/>
              <a:t>More children are in need of services than are currently being served.</a:t>
            </a:r>
          </a:p>
          <a:p>
            <a:pPr lvl="1"/>
            <a:r>
              <a:rPr lang="en-US" sz="2000" dirty="0"/>
              <a:t>In 2009, Part C served almost 350,000 children nationally (2.7% of the general population of children birth – 3.</a:t>
            </a:r>
          </a:p>
          <a:p>
            <a:pPr lvl="1"/>
            <a:r>
              <a:rPr lang="en-US" sz="2000" dirty="0"/>
              <a:t>Research indicates that as many as 13% of children birth – 3 have delays that would make them eligible according to criteria commonly used by the states.</a:t>
            </a:r>
          </a:p>
          <a:p>
            <a:pPr lvl="1"/>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There is a need to serve children earlier.</a:t>
            </a:r>
          </a:p>
          <a:p>
            <a:pPr lvl="1"/>
            <a:r>
              <a:rPr lang="en-US" dirty="0"/>
              <a:t>Research has shown that at 9 months of age only 9% of children who have delays that would make them eligible for services actually receive services.</a:t>
            </a:r>
          </a:p>
          <a:p>
            <a:pPr lvl="1"/>
            <a:r>
              <a:rPr lang="en-US" dirty="0"/>
              <a:t>At 24 months of age only 12% of children who would be eligible receive services.</a:t>
            </a:r>
          </a:p>
        </p:txBody>
      </p:sp>
      <p:sp>
        <p:nvSpPr>
          <p:cNvPr id="6" name="Slide Number Placeholder 5"/>
          <p:cNvSpPr>
            <a:spLocks noGrp="1"/>
          </p:cNvSpPr>
          <p:nvPr>
            <p:ph type="sldNum" sz="quarter" idx="12"/>
          </p:nvPr>
        </p:nvSpPr>
        <p:spPr/>
        <p:txBody>
          <a:bodyPr/>
          <a:lstStyle/>
          <a:p>
            <a:fld id="{2EF00467-2C26-C343-9763-9BDDADED9A2F}" type="slidenum">
              <a:rPr lang="en-US" smtClean="0"/>
              <a:pPr/>
              <a:t>13</a:t>
            </a:fld>
            <a:endParaRPr lang="en-US" dirty="0"/>
          </a:p>
        </p:txBody>
      </p:sp>
    </p:spTree>
    <p:extLst>
      <p:ext uri="{BB962C8B-B14F-4D97-AF65-F5344CB8AC3E}">
        <p14:creationId xmlns:p14="http://schemas.microsoft.com/office/powerpoint/2010/main" val="135471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Statistics Continued</a:t>
            </a:r>
          </a:p>
        </p:txBody>
      </p:sp>
      <p:sp>
        <p:nvSpPr>
          <p:cNvPr id="4" name="Content Placeholder 3"/>
          <p:cNvSpPr>
            <a:spLocks noGrp="1"/>
          </p:cNvSpPr>
          <p:nvPr>
            <p:ph sz="half" idx="2"/>
          </p:nvPr>
        </p:nvSpPr>
        <p:spPr>
          <a:xfrm>
            <a:off x="457200" y="1354238"/>
            <a:ext cx="4040188" cy="3750898"/>
          </a:xfrm>
        </p:spPr>
        <p:txBody>
          <a:bodyPr>
            <a:normAutofit fontScale="92500" lnSpcReduction="20000"/>
          </a:bodyPr>
          <a:lstStyle/>
          <a:p>
            <a:r>
              <a:rPr lang="en-US" dirty="0"/>
              <a:t>Only 30% of children under the age of 6 received a standardized developmental screening.</a:t>
            </a:r>
          </a:p>
          <a:p>
            <a:r>
              <a:rPr lang="en-US" dirty="0"/>
              <a:t>Research suggests there are racial disparities in the receipt of EI services.</a:t>
            </a:r>
          </a:p>
          <a:p>
            <a:pPr lvl="1"/>
            <a:r>
              <a:rPr lang="en-US" dirty="0"/>
              <a:t>Of children who would be eligible to receive services at 24 months of age, black children are up to 5 times less likely to receive services than white children.</a:t>
            </a:r>
          </a:p>
        </p:txBody>
      </p:sp>
      <p:sp>
        <p:nvSpPr>
          <p:cNvPr id="6" name="Content Placeholder 5"/>
          <p:cNvSpPr>
            <a:spLocks noGrp="1"/>
          </p:cNvSpPr>
          <p:nvPr>
            <p:ph sz="quarter" idx="4"/>
          </p:nvPr>
        </p:nvSpPr>
        <p:spPr>
          <a:xfrm>
            <a:off x="4645026" y="1354238"/>
            <a:ext cx="4041775" cy="3750898"/>
          </a:xfrm>
        </p:spPr>
        <p:txBody>
          <a:bodyPr/>
          <a:lstStyle/>
          <a:p>
            <a:r>
              <a:rPr lang="en-US" dirty="0"/>
              <a:t>52% of children ages 3 – 4 years old are not enrolled in school, including nursery school, preschool or kindergarten.</a:t>
            </a:r>
          </a:p>
          <a:p>
            <a:r>
              <a:rPr lang="en-US" dirty="0"/>
              <a:t>59% of children living below 200% of poverty are not in school.</a:t>
            </a:r>
          </a:p>
        </p:txBody>
      </p:sp>
      <p:sp>
        <p:nvSpPr>
          <p:cNvPr id="8" name="Slide Number Placeholder 7"/>
          <p:cNvSpPr>
            <a:spLocks noGrp="1"/>
          </p:cNvSpPr>
          <p:nvPr>
            <p:ph type="sldNum" sz="quarter" idx="12"/>
          </p:nvPr>
        </p:nvSpPr>
        <p:spPr/>
        <p:txBody>
          <a:bodyPr/>
          <a:lstStyle/>
          <a:p>
            <a:fld id="{2EF00467-2C26-C343-9763-9BDDADED9A2F}" type="slidenum">
              <a:rPr lang="en-US" smtClean="0"/>
              <a:pPr/>
              <a:t>14</a:t>
            </a:fld>
            <a:endParaRPr lang="en-US" dirty="0"/>
          </a:p>
        </p:txBody>
      </p:sp>
    </p:spTree>
    <p:extLst>
      <p:ext uri="{BB962C8B-B14F-4D97-AF65-F5344CB8AC3E}">
        <p14:creationId xmlns:p14="http://schemas.microsoft.com/office/powerpoint/2010/main" val="134144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Elements provided by </a:t>
            </a:r>
            <a:r>
              <a:rPr lang="en-US" dirty="0" err="1"/>
              <a:t>Easterseals</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Developmental Screenings</a:t>
            </a:r>
          </a:p>
          <a:p>
            <a:r>
              <a:rPr lang="en-US" dirty="0"/>
              <a:t>Physicals</a:t>
            </a:r>
          </a:p>
          <a:p>
            <a:r>
              <a:rPr lang="en-US" dirty="0"/>
              <a:t>Mental Health Screenings</a:t>
            </a:r>
          </a:p>
          <a:p>
            <a:r>
              <a:rPr lang="en-US" dirty="0"/>
              <a:t>High-quality Early Childhood Education (ECE) Programs</a:t>
            </a:r>
          </a:p>
          <a:p>
            <a:r>
              <a:rPr lang="en-US" dirty="0"/>
              <a:t>Early Intervention (EI) Services</a:t>
            </a:r>
          </a:p>
          <a:p>
            <a:r>
              <a:rPr lang="en-US" dirty="0"/>
              <a:t>Early Childhood Mental Health Services</a:t>
            </a:r>
          </a:p>
          <a:p>
            <a:r>
              <a:rPr lang="en-US" dirty="0"/>
              <a:t>Parent Training and Education</a:t>
            </a:r>
          </a:p>
          <a:p>
            <a:r>
              <a:rPr lang="en-US" dirty="0"/>
              <a:t>Case Management</a:t>
            </a:r>
          </a:p>
        </p:txBody>
      </p:sp>
      <p:sp>
        <p:nvSpPr>
          <p:cNvPr id="4" name="Slide Number Placeholder 3"/>
          <p:cNvSpPr>
            <a:spLocks noGrp="1"/>
          </p:cNvSpPr>
          <p:nvPr>
            <p:ph type="sldNum" sz="quarter" idx="12"/>
          </p:nvPr>
        </p:nvSpPr>
        <p:spPr/>
        <p:txBody>
          <a:bodyPr/>
          <a:lstStyle/>
          <a:p>
            <a:fld id="{2EF00467-2C26-C343-9763-9BDDADED9A2F}" type="slidenum">
              <a:rPr lang="en-US" smtClean="0"/>
              <a:pPr/>
              <a:t>15</a:t>
            </a:fld>
            <a:endParaRPr lang="en-US" dirty="0"/>
          </a:p>
        </p:txBody>
      </p:sp>
    </p:spTree>
    <p:extLst>
      <p:ext uri="{BB962C8B-B14F-4D97-AF65-F5344CB8AC3E}">
        <p14:creationId xmlns:p14="http://schemas.microsoft.com/office/powerpoint/2010/main" val="41563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Impact Statement</a:t>
            </a:r>
          </a:p>
        </p:txBody>
      </p:sp>
      <p:sp>
        <p:nvSpPr>
          <p:cNvPr id="4" name="Content Placeholder 3"/>
          <p:cNvSpPr>
            <a:spLocks noGrp="1"/>
          </p:cNvSpPr>
          <p:nvPr>
            <p:ph idx="1"/>
          </p:nvPr>
        </p:nvSpPr>
        <p:spPr/>
        <p:txBody>
          <a:bodyPr/>
          <a:lstStyle/>
          <a:p>
            <a:r>
              <a:rPr lang="en-US" dirty="0" err="1"/>
              <a:t>Easterseals</a:t>
            </a:r>
            <a:r>
              <a:rPr lang="en-US" dirty="0"/>
              <a:t> changed the developmental path of _XXX_ number of children through early identification and treatment.</a:t>
            </a:r>
          </a:p>
        </p:txBody>
      </p:sp>
      <p:sp>
        <p:nvSpPr>
          <p:cNvPr id="2" name="Slide Number Placeholder 1"/>
          <p:cNvSpPr>
            <a:spLocks noGrp="1"/>
          </p:cNvSpPr>
          <p:nvPr>
            <p:ph type="sldNum" sz="quarter" idx="12"/>
          </p:nvPr>
        </p:nvSpPr>
        <p:spPr/>
        <p:txBody>
          <a:bodyPr/>
          <a:lstStyle/>
          <a:p>
            <a:fld id="{2EF00467-2C26-C343-9763-9BDDADED9A2F}" type="slidenum">
              <a:rPr lang="en-US" smtClean="0"/>
              <a:pPr/>
              <a:t>16</a:t>
            </a:fld>
            <a:endParaRPr lang="en-US" dirty="0"/>
          </a:p>
        </p:txBody>
      </p:sp>
    </p:spTree>
    <p:extLst>
      <p:ext uri="{BB962C8B-B14F-4D97-AF65-F5344CB8AC3E}">
        <p14:creationId xmlns:p14="http://schemas.microsoft.com/office/powerpoint/2010/main" val="199511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Off Statements</a:t>
            </a:r>
          </a:p>
        </p:txBody>
      </p:sp>
      <p:sp>
        <p:nvSpPr>
          <p:cNvPr id="3" name="Content Placeholder 2"/>
          <p:cNvSpPr>
            <a:spLocks noGrp="1"/>
          </p:cNvSpPr>
          <p:nvPr>
            <p:ph idx="1"/>
          </p:nvPr>
        </p:nvSpPr>
        <p:spPr/>
        <p:txBody>
          <a:bodyPr>
            <a:normAutofit fontScale="85000" lnSpcReduction="10000"/>
          </a:bodyPr>
          <a:lstStyle/>
          <a:p>
            <a:r>
              <a:rPr lang="en-US" dirty="0"/>
              <a:t>Number of families demonstrating increased knowledge of their child’s development</a:t>
            </a:r>
          </a:p>
          <a:p>
            <a:r>
              <a:rPr lang="en-US" dirty="0"/>
              <a:t>Number of participants who received needed resources or services (e.g. Healthcare needs, safe and stable housing)</a:t>
            </a:r>
          </a:p>
          <a:p>
            <a:r>
              <a:rPr lang="en-US" dirty="0"/>
              <a:t>Number of parents who reported improved relationships with their child</a:t>
            </a:r>
          </a:p>
        </p:txBody>
      </p:sp>
      <p:sp>
        <p:nvSpPr>
          <p:cNvPr id="4" name="Text Placeholder 3"/>
          <p:cNvSpPr>
            <a:spLocks noGrp="1"/>
          </p:cNvSpPr>
          <p:nvPr>
            <p:ph type="body" sz="half" idx="2"/>
          </p:nvPr>
        </p:nvSpPr>
        <p:spPr/>
        <p:txBody>
          <a:bodyPr>
            <a:normAutofit/>
          </a:bodyPr>
          <a:lstStyle/>
          <a:p>
            <a:r>
              <a:rPr lang="en-US" sz="2400" dirty="0"/>
              <a:t>Parents/Families</a:t>
            </a:r>
          </a:p>
        </p:txBody>
      </p:sp>
      <p:sp>
        <p:nvSpPr>
          <p:cNvPr id="6" name="Slide Number Placeholder 5"/>
          <p:cNvSpPr>
            <a:spLocks noGrp="1"/>
          </p:cNvSpPr>
          <p:nvPr>
            <p:ph type="sldNum" sz="quarter" idx="12"/>
          </p:nvPr>
        </p:nvSpPr>
        <p:spPr/>
        <p:txBody>
          <a:bodyPr/>
          <a:lstStyle/>
          <a:p>
            <a:fld id="{2EF00467-2C26-C343-9763-9BDDADED9A2F}" type="slidenum">
              <a:rPr lang="en-US" smtClean="0"/>
              <a:pPr/>
              <a:t>17</a:t>
            </a:fld>
            <a:endParaRPr lang="en-US" dirty="0"/>
          </a:p>
        </p:txBody>
      </p:sp>
    </p:spTree>
    <p:extLst>
      <p:ext uri="{BB962C8B-B14F-4D97-AF65-F5344CB8AC3E}">
        <p14:creationId xmlns:p14="http://schemas.microsoft.com/office/powerpoint/2010/main" val="88804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Better Off Statements Continued</a:t>
            </a:r>
          </a:p>
        </p:txBody>
      </p:sp>
      <p:sp>
        <p:nvSpPr>
          <p:cNvPr id="7" name="Content Placeholder 6"/>
          <p:cNvSpPr>
            <a:spLocks noGrp="1"/>
          </p:cNvSpPr>
          <p:nvPr>
            <p:ph idx="1"/>
          </p:nvPr>
        </p:nvSpPr>
        <p:spPr/>
        <p:txBody>
          <a:bodyPr>
            <a:normAutofit fontScale="92500" lnSpcReduction="20000"/>
          </a:bodyPr>
          <a:lstStyle/>
          <a:p>
            <a:r>
              <a:rPr lang="en-US" dirty="0"/>
              <a:t>Number of children who receive intervention services after referral</a:t>
            </a:r>
          </a:p>
          <a:p>
            <a:r>
              <a:rPr lang="en-US" dirty="0"/>
              <a:t>Number of children transitioning into Kindergarten in a least restrictive environment or classroom</a:t>
            </a:r>
          </a:p>
          <a:p>
            <a:r>
              <a:rPr lang="en-US" dirty="0"/>
              <a:t>Number of children who achieve treatment/educational goals annually</a:t>
            </a:r>
          </a:p>
        </p:txBody>
      </p:sp>
      <p:sp>
        <p:nvSpPr>
          <p:cNvPr id="8" name="Text Placeholder 7"/>
          <p:cNvSpPr>
            <a:spLocks noGrp="1"/>
          </p:cNvSpPr>
          <p:nvPr>
            <p:ph type="body" sz="half" idx="2"/>
          </p:nvPr>
        </p:nvSpPr>
        <p:spPr/>
        <p:txBody>
          <a:bodyPr>
            <a:normAutofit/>
          </a:bodyPr>
          <a:lstStyle/>
          <a:p>
            <a:r>
              <a:rPr lang="en-US" sz="2400" dirty="0"/>
              <a:t>Intervention</a:t>
            </a:r>
          </a:p>
        </p:txBody>
      </p:sp>
      <p:sp>
        <p:nvSpPr>
          <p:cNvPr id="6" name="Slide Number Placeholder 5"/>
          <p:cNvSpPr>
            <a:spLocks noGrp="1"/>
          </p:cNvSpPr>
          <p:nvPr>
            <p:ph type="sldNum" sz="quarter" idx="12"/>
          </p:nvPr>
        </p:nvSpPr>
        <p:spPr/>
        <p:txBody>
          <a:bodyPr/>
          <a:lstStyle/>
          <a:p>
            <a:fld id="{2EF00467-2C26-C343-9763-9BDDADED9A2F}" type="slidenum">
              <a:rPr lang="en-US" smtClean="0"/>
              <a:pPr/>
              <a:t>18</a:t>
            </a:fld>
            <a:endParaRPr lang="en-US" dirty="0"/>
          </a:p>
        </p:txBody>
      </p:sp>
    </p:spTree>
    <p:extLst>
      <p:ext uri="{BB962C8B-B14F-4D97-AF65-F5344CB8AC3E}">
        <p14:creationId xmlns:p14="http://schemas.microsoft.com/office/powerpoint/2010/main" val="3318289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Better Off Statements Continued</a:t>
            </a:r>
          </a:p>
        </p:txBody>
      </p:sp>
      <p:sp>
        <p:nvSpPr>
          <p:cNvPr id="6" name="Content Placeholder 5"/>
          <p:cNvSpPr>
            <a:spLocks noGrp="1"/>
          </p:cNvSpPr>
          <p:nvPr>
            <p:ph idx="1"/>
          </p:nvPr>
        </p:nvSpPr>
        <p:spPr/>
        <p:txBody>
          <a:bodyPr>
            <a:normAutofit lnSpcReduction="10000"/>
          </a:bodyPr>
          <a:lstStyle/>
          <a:p>
            <a:r>
              <a:rPr lang="en-US" dirty="0"/>
              <a:t>Number of children receiving free and nutritious meals over the course of a year</a:t>
            </a:r>
          </a:p>
          <a:p>
            <a:r>
              <a:rPr lang="en-US" dirty="0"/>
              <a:t>Number of children current on physicals, screenings, and immunizations based on the EPSDT Periodicity schedule</a:t>
            </a:r>
          </a:p>
        </p:txBody>
      </p:sp>
      <p:sp>
        <p:nvSpPr>
          <p:cNvPr id="7" name="Text Placeholder 6"/>
          <p:cNvSpPr>
            <a:spLocks noGrp="1"/>
          </p:cNvSpPr>
          <p:nvPr>
            <p:ph type="body" sz="half" idx="2"/>
          </p:nvPr>
        </p:nvSpPr>
        <p:spPr/>
        <p:txBody>
          <a:bodyPr>
            <a:normAutofit/>
          </a:bodyPr>
          <a:lstStyle/>
          <a:p>
            <a:r>
              <a:rPr lang="en-US" sz="2400" dirty="0"/>
              <a:t>Health and Nutrition</a:t>
            </a:r>
          </a:p>
        </p:txBody>
      </p:sp>
      <p:sp>
        <p:nvSpPr>
          <p:cNvPr id="5" name="Slide Number Placeholder 4"/>
          <p:cNvSpPr>
            <a:spLocks noGrp="1"/>
          </p:cNvSpPr>
          <p:nvPr>
            <p:ph type="sldNum" sz="quarter" idx="12"/>
          </p:nvPr>
        </p:nvSpPr>
        <p:spPr/>
        <p:txBody>
          <a:bodyPr/>
          <a:lstStyle/>
          <a:p>
            <a:fld id="{2EF00467-2C26-C343-9763-9BDDADED9A2F}" type="slidenum">
              <a:rPr lang="en-US" smtClean="0"/>
              <a:pPr/>
              <a:t>19</a:t>
            </a:fld>
            <a:endParaRPr lang="en-US" dirty="0"/>
          </a:p>
        </p:txBody>
      </p:sp>
    </p:spTree>
    <p:extLst>
      <p:ext uri="{BB962C8B-B14F-4D97-AF65-F5344CB8AC3E}">
        <p14:creationId xmlns:p14="http://schemas.microsoft.com/office/powerpoint/2010/main" val="354545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93104" y="2132922"/>
            <a:ext cx="7772400" cy="1250156"/>
          </a:xfrm>
        </p:spPr>
        <p:txBody>
          <a:bodyPr>
            <a:noAutofit/>
          </a:bodyPr>
          <a:lstStyle/>
          <a:p>
            <a:pPr lvl="0" defTabSz="914400">
              <a:lnSpc>
                <a:spcPct val="80000"/>
              </a:lnSpc>
              <a:defRPr/>
            </a:pPr>
            <a:r>
              <a:rPr lang="en-US" sz="4400" i="1" dirty="0"/>
              <a:t>Better Together </a:t>
            </a:r>
            <a:r>
              <a:rPr lang="en-US" sz="4400" dirty="0"/>
              <a:t>Impact Measurement Framework – Draft in Progress</a:t>
            </a:r>
            <a:endParaRPr lang="en-US" sz="4400" spc="-150" dirty="0">
              <a:latin typeface="Arial" charset="0"/>
              <a:ea typeface="Arial" charset="0"/>
              <a:cs typeface="Arial" charset="0"/>
            </a:endParaRPr>
          </a:p>
        </p:txBody>
      </p:sp>
    </p:spTree>
    <p:extLst>
      <p:ext uri="{BB962C8B-B14F-4D97-AF65-F5344CB8AC3E}">
        <p14:creationId xmlns:p14="http://schemas.microsoft.com/office/powerpoint/2010/main" val="241626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How an Affiliate Might Measure Whether or Not a Family is “Better Off”</a:t>
            </a:r>
          </a:p>
        </p:txBody>
      </p:sp>
      <p:sp>
        <p:nvSpPr>
          <p:cNvPr id="3" name="Content Placeholder 2"/>
          <p:cNvSpPr>
            <a:spLocks noGrp="1"/>
          </p:cNvSpPr>
          <p:nvPr>
            <p:ph idx="1"/>
          </p:nvPr>
        </p:nvSpPr>
        <p:spPr/>
        <p:txBody>
          <a:bodyPr>
            <a:normAutofit lnSpcReduction="10000"/>
          </a:bodyPr>
          <a:lstStyle/>
          <a:p>
            <a:r>
              <a:rPr lang="en-US" dirty="0"/>
              <a:t>Parents and Families</a:t>
            </a:r>
          </a:p>
          <a:p>
            <a:pPr lvl="1"/>
            <a:r>
              <a:rPr lang="en-US" dirty="0"/>
              <a:t>Ex. 1	Number of families that have participated in parent training and/or advocacy training with our </a:t>
            </a:r>
            <a:r>
              <a:rPr lang="en-US" dirty="0" err="1"/>
              <a:t>Behavioralist</a:t>
            </a:r>
            <a:endParaRPr lang="en-US" dirty="0"/>
          </a:p>
          <a:p>
            <a:pPr lvl="1"/>
            <a:r>
              <a:rPr lang="en-US" dirty="0"/>
              <a:t>Ex. 2	Number of families/clients our Pediatric Navigator has successfully connected with an identified needed resource or service</a:t>
            </a:r>
          </a:p>
          <a:p>
            <a:pPr lvl="1"/>
            <a:r>
              <a:rPr lang="en-US" dirty="0"/>
              <a:t>Ex. 3	Number or parents participating in PLAY Project who have reported positive relational changes after completing the program</a:t>
            </a:r>
          </a:p>
        </p:txBody>
      </p:sp>
      <p:sp>
        <p:nvSpPr>
          <p:cNvPr id="4" name="Slide Number Placeholder 3"/>
          <p:cNvSpPr>
            <a:spLocks noGrp="1"/>
          </p:cNvSpPr>
          <p:nvPr>
            <p:ph type="sldNum" sz="quarter" idx="12"/>
          </p:nvPr>
        </p:nvSpPr>
        <p:spPr/>
        <p:txBody>
          <a:bodyPr/>
          <a:lstStyle/>
          <a:p>
            <a:fld id="{2EF00467-2C26-C343-9763-9BDDADED9A2F}" type="slidenum">
              <a:rPr lang="en-US" smtClean="0"/>
              <a:pPr/>
              <a:t>20</a:t>
            </a:fld>
            <a:endParaRPr lang="en-US" dirty="0"/>
          </a:p>
        </p:txBody>
      </p:sp>
    </p:spTree>
    <p:extLst>
      <p:ext uri="{BB962C8B-B14F-4D97-AF65-F5344CB8AC3E}">
        <p14:creationId xmlns:p14="http://schemas.microsoft.com/office/powerpoint/2010/main" val="89934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Continued</a:t>
            </a:r>
          </a:p>
        </p:txBody>
      </p:sp>
      <p:sp>
        <p:nvSpPr>
          <p:cNvPr id="3" name="Content Placeholder 2"/>
          <p:cNvSpPr>
            <a:spLocks noGrp="1"/>
          </p:cNvSpPr>
          <p:nvPr>
            <p:ph idx="1"/>
          </p:nvPr>
        </p:nvSpPr>
        <p:spPr/>
        <p:txBody>
          <a:bodyPr>
            <a:normAutofit/>
          </a:bodyPr>
          <a:lstStyle/>
          <a:p>
            <a:r>
              <a:rPr lang="en-US" dirty="0"/>
              <a:t>Intervention</a:t>
            </a:r>
          </a:p>
          <a:p>
            <a:pPr lvl="1"/>
            <a:r>
              <a:rPr lang="en-US" dirty="0"/>
              <a:t>Ex. 1	Number of children in our Autism Diagnostic Center who have started center based therapy after diagnosis</a:t>
            </a:r>
          </a:p>
          <a:p>
            <a:pPr lvl="1"/>
            <a:r>
              <a:rPr lang="en-US" dirty="0"/>
              <a:t>Ex. 2	Number of children graduating from our Charter Preschool entering Kindergarten</a:t>
            </a:r>
          </a:p>
          <a:p>
            <a:pPr lvl="1"/>
            <a:r>
              <a:rPr lang="en-US" dirty="0"/>
              <a:t>Ex. 3	Number of children in our Early Steps/Early Intervention program who have achieved developmental goals while in the program</a:t>
            </a:r>
          </a:p>
        </p:txBody>
      </p:sp>
      <p:sp>
        <p:nvSpPr>
          <p:cNvPr id="4" name="Slide Number Placeholder 3"/>
          <p:cNvSpPr>
            <a:spLocks noGrp="1"/>
          </p:cNvSpPr>
          <p:nvPr>
            <p:ph type="sldNum" sz="quarter" idx="12"/>
          </p:nvPr>
        </p:nvSpPr>
        <p:spPr/>
        <p:txBody>
          <a:bodyPr/>
          <a:lstStyle/>
          <a:p>
            <a:fld id="{2EF00467-2C26-C343-9763-9BDDADED9A2F}" type="slidenum">
              <a:rPr lang="en-US" smtClean="0"/>
              <a:pPr/>
              <a:t>21</a:t>
            </a:fld>
            <a:endParaRPr lang="en-US" dirty="0"/>
          </a:p>
        </p:txBody>
      </p:sp>
    </p:spTree>
    <p:extLst>
      <p:ext uri="{BB962C8B-B14F-4D97-AF65-F5344CB8AC3E}">
        <p14:creationId xmlns:p14="http://schemas.microsoft.com/office/powerpoint/2010/main" val="246909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Continued</a:t>
            </a:r>
          </a:p>
        </p:txBody>
      </p:sp>
      <p:sp>
        <p:nvSpPr>
          <p:cNvPr id="3" name="Content Placeholder 2"/>
          <p:cNvSpPr>
            <a:spLocks noGrp="1"/>
          </p:cNvSpPr>
          <p:nvPr>
            <p:ph idx="1"/>
          </p:nvPr>
        </p:nvSpPr>
        <p:spPr/>
        <p:txBody>
          <a:bodyPr>
            <a:normAutofit/>
          </a:bodyPr>
          <a:lstStyle/>
          <a:p>
            <a:r>
              <a:rPr lang="en-US" dirty="0"/>
              <a:t>Health and Nutrition</a:t>
            </a:r>
          </a:p>
          <a:p>
            <a:pPr lvl="1"/>
            <a:r>
              <a:rPr lang="en-US" dirty="0"/>
              <a:t>Ex. 1	Number of children in our Early Childhood Education Centers who have received free and reduced meals during the past year</a:t>
            </a:r>
          </a:p>
          <a:p>
            <a:pPr lvl="1"/>
            <a:r>
              <a:rPr lang="en-US" dirty="0"/>
              <a:t>Ex. 2	Number of children in our Early Childhood Education Centers who have completed the Ages and Stages </a:t>
            </a:r>
            <a:r>
              <a:rPr lang="en-US" dirty="0" err="1"/>
              <a:t>Questionairre</a:t>
            </a:r>
            <a:r>
              <a:rPr lang="en-US" dirty="0"/>
              <a:t> (ASQ)</a:t>
            </a:r>
          </a:p>
        </p:txBody>
      </p:sp>
      <p:sp>
        <p:nvSpPr>
          <p:cNvPr id="4" name="Slide Number Placeholder 3"/>
          <p:cNvSpPr>
            <a:spLocks noGrp="1"/>
          </p:cNvSpPr>
          <p:nvPr>
            <p:ph type="sldNum" sz="quarter" idx="12"/>
          </p:nvPr>
        </p:nvSpPr>
        <p:spPr/>
        <p:txBody>
          <a:bodyPr/>
          <a:lstStyle/>
          <a:p>
            <a:fld id="{2EF00467-2C26-C343-9763-9BDDADED9A2F}" type="slidenum">
              <a:rPr lang="en-US" smtClean="0"/>
              <a:pPr/>
              <a:t>22</a:t>
            </a:fld>
            <a:endParaRPr lang="en-US" dirty="0"/>
          </a:p>
        </p:txBody>
      </p:sp>
    </p:spTree>
    <p:extLst>
      <p:ext uri="{BB962C8B-B14F-4D97-AF65-F5344CB8AC3E}">
        <p14:creationId xmlns:p14="http://schemas.microsoft.com/office/powerpoint/2010/main" val="268441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72481"/>
            <a:ext cx="7406640" cy="476185"/>
          </a:xfrm>
        </p:spPr>
        <p:txBody>
          <a:bodyPr>
            <a:normAutofit/>
          </a:bodyPr>
          <a:lstStyle/>
          <a:p>
            <a:r>
              <a:rPr lang="en-US" sz="1800" dirty="0"/>
              <a:t>Examples of different ways affiliates may define these metrics  </a:t>
            </a:r>
          </a:p>
        </p:txBody>
      </p:sp>
      <p:graphicFrame>
        <p:nvGraphicFramePr>
          <p:cNvPr id="5" name="Content Placeholder 4"/>
          <p:cNvGraphicFramePr>
            <a:graphicFrameLocks noGrp="1"/>
          </p:cNvGraphicFramePr>
          <p:nvPr>
            <p:ph idx="1"/>
          </p:nvPr>
        </p:nvGraphicFramePr>
        <p:xfrm>
          <a:off x="797793" y="649671"/>
          <a:ext cx="7406641" cy="4376210"/>
        </p:xfrm>
        <a:graphic>
          <a:graphicData uri="http://schemas.openxmlformats.org/drawingml/2006/table">
            <a:tbl>
              <a:tblPr firstRow="1" bandRow="1">
                <a:tableStyleId>{5C22544A-7EE6-4342-B048-85BDC9FD1C3A}</a:tableStyleId>
              </a:tblPr>
              <a:tblGrid>
                <a:gridCol w="1580248">
                  <a:extLst>
                    <a:ext uri="{9D8B030D-6E8A-4147-A177-3AD203B41FA5}">
                      <a16:colId xmlns:a16="http://schemas.microsoft.com/office/drawing/2014/main" val="3169978570"/>
                    </a:ext>
                  </a:extLst>
                </a:gridCol>
                <a:gridCol w="2123073">
                  <a:extLst>
                    <a:ext uri="{9D8B030D-6E8A-4147-A177-3AD203B41FA5}">
                      <a16:colId xmlns:a16="http://schemas.microsoft.com/office/drawing/2014/main" val="4086584541"/>
                    </a:ext>
                  </a:extLst>
                </a:gridCol>
                <a:gridCol w="1851660">
                  <a:extLst>
                    <a:ext uri="{9D8B030D-6E8A-4147-A177-3AD203B41FA5}">
                      <a16:colId xmlns:a16="http://schemas.microsoft.com/office/drawing/2014/main" val="3493910273"/>
                    </a:ext>
                  </a:extLst>
                </a:gridCol>
                <a:gridCol w="1851660">
                  <a:extLst>
                    <a:ext uri="{9D8B030D-6E8A-4147-A177-3AD203B41FA5}">
                      <a16:colId xmlns:a16="http://schemas.microsoft.com/office/drawing/2014/main" val="3461406575"/>
                    </a:ext>
                  </a:extLst>
                </a:gridCol>
              </a:tblGrid>
              <a:tr h="299466">
                <a:tc>
                  <a:txBody>
                    <a:bodyPr/>
                    <a:lstStyle/>
                    <a:p>
                      <a:r>
                        <a:rPr lang="en-US" sz="1400" dirty="0"/>
                        <a:t>Domains </a:t>
                      </a:r>
                    </a:p>
                  </a:txBody>
                  <a:tcPr marL="82296" marR="82296" marT="41148" marB="41148"/>
                </a:tc>
                <a:tc>
                  <a:txBody>
                    <a:bodyPr/>
                    <a:lstStyle/>
                    <a:p>
                      <a:r>
                        <a:rPr lang="en-US" sz="1400" dirty="0"/>
                        <a:t>Metric </a:t>
                      </a:r>
                    </a:p>
                  </a:txBody>
                  <a:tcPr marL="82296" marR="82296" marT="41148" marB="41148"/>
                </a:tc>
                <a:tc>
                  <a:txBody>
                    <a:bodyPr/>
                    <a:lstStyle/>
                    <a:p>
                      <a:r>
                        <a:rPr lang="en-US" sz="1400" dirty="0"/>
                        <a:t>Affiliate</a:t>
                      </a:r>
                      <a:r>
                        <a:rPr lang="en-US" sz="1400" baseline="0" dirty="0"/>
                        <a:t> A </a:t>
                      </a:r>
                      <a:endParaRPr lang="en-US" sz="1400" dirty="0"/>
                    </a:p>
                  </a:txBody>
                  <a:tcPr marL="82296" marR="82296" marT="41148" marB="41148"/>
                </a:tc>
                <a:tc>
                  <a:txBody>
                    <a:bodyPr/>
                    <a:lstStyle/>
                    <a:p>
                      <a:r>
                        <a:rPr lang="en-US" sz="1400" dirty="0"/>
                        <a:t>Affiliate B</a:t>
                      </a:r>
                      <a:r>
                        <a:rPr lang="en-US" sz="1400" baseline="0" dirty="0"/>
                        <a:t> </a:t>
                      </a:r>
                      <a:endParaRPr lang="en-US" sz="1400" dirty="0"/>
                    </a:p>
                  </a:txBody>
                  <a:tcPr marL="82296" marR="82296" marT="41148" marB="41148"/>
                </a:tc>
                <a:extLst>
                  <a:ext uri="{0D108BD9-81ED-4DB2-BD59-A6C34878D82A}">
                    <a16:rowId xmlns:a16="http://schemas.microsoft.com/office/drawing/2014/main" val="3337204019"/>
                  </a:ext>
                </a:extLst>
              </a:tr>
              <a:tr h="1410484">
                <a:tc>
                  <a:txBody>
                    <a:bodyPr/>
                    <a:lstStyle/>
                    <a:p>
                      <a:r>
                        <a:rPr lang="en-US" sz="1100" dirty="0"/>
                        <a:t>Parents and Families</a:t>
                      </a:r>
                    </a:p>
                  </a:txBody>
                  <a:tcPr marL="82296" marR="82296" marT="41148" marB="4114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 of participants who </a:t>
                      </a:r>
                      <a:r>
                        <a:rPr lang="en-US" sz="1100" u="sng" dirty="0"/>
                        <a:t>received needed resources or services </a:t>
                      </a:r>
                      <a:r>
                        <a:rPr lang="en-US" sz="1100" dirty="0"/>
                        <a:t>(e.g. Healthcare needs, safe and stable housing)</a:t>
                      </a:r>
                      <a:endParaRPr lang="en-US" sz="1100" b="1" u="sng" dirty="0"/>
                    </a:p>
                  </a:txBody>
                  <a:tcPr marL="82296" marR="82296" marT="41148" marB="41148"/>
                </a:tc>
                <a:tc>
                  <a:txBody>
                    <a:bodyPr/>
                    <a:lstStyle/>
                    <a:p>
                      <a:r>
                        <a:rPr lang="en-US" sz="1100" dirty="0"/>
                        <a:t>Number</a:t>
                      </a:r>
                      <a:r>
                        <a:rPr lang="en-US" sz="1100" baseline="0" dirty="0"/>
                        <a:t> of families/clients our Pediatric Navigator successfully connected with an identified needed resource or service</a:t>
                      </a:r>
                      <a:endParaRPr lang="en-US" sz="1100" dirty="0"/>
                    </a:p>
                  </a:txBody>
                  <a:tcPr marL="82296" marR="82296" marT="41148" marB="41148"/>
                </a:tc>
                <a:tc>
                  <a:txBody>
                    <a:bodyPr/>
                    <a:lstStyle/>
                    <a:p>
                      <a:r>
                        <a:rPr lang="en-US" sz="1100" dirty="0"/>
                        <a:t>Number of families that were referred in to our Affiliate from an outside entity for services</a:t>
                      </a:r>
                      <a:r>
                        <a:rPr lang="en-US" sz="1100" baseline="0" dirty="0"/>
                        <a:t> needed</a:t>
                      </a:r>
                      <a:endParaRPr lang="en-US" sz="1100" dirty="0"/>
                    </a:p>
                  </a:txBody>
                  <a:tcPr marL="82296" marR="82296" marT="41148" marB="41148"/>
                </a:tc>
                <a:extLst>
                  <a:ext uri="{0D108BD9-81ED-4DB2-BD59-A6C34878D82A}">
                    <a16:rowId xmlns:a16="http://schemas.microsoft.com/office/drawing/2014/main" val="2568817460"/>
                  </a:ext>
                </a:extLst>
              </a:tr>
              <a:tr h="1113986">
                <a:tc>
                  <a:txBody>
                    <a:bodyPr/>
                    <a:lstStyle/>
                    <a:p>
                      <a:r>
                        <a:rPr lang="en-US" sz="1100" dirty="0"/>
                        <a:t>Intervention</a:t>
                      </a:r>
                    </a:p>
                  </a:txBody>
                  <a:tcPr marL="82296" marR="82296" marT="41148" marB="4114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 of participants who </a:t>
                      </a:r>
                      <a:r>
                        <a:rPr lang="en-US" sz="1100" u="sng" dirty="0"/>
                        <a:t>achieve</a:t>
                      </a:r>
                      <a:r>
                        <a:rPr lang="en-US" sz="1100" u="sng" baseline="0" dirty="0"/>
                        <a:t> treatment/educational goals annually</a:t>
                      </a:r>
                      <a:endParaRPr lang="en-US" sz="1100" u="sng" dirty="0"/>
                    </a:p>
                  </a:txBody>
                  <a:tcPr marL="82296" marR="82296" marT="41148" marB="41148"/>
                </a:tc>
                <a:tc>
                  <a:txBody>
                    <a:bodyPr/>
                    <a:lstStyle/>
                    <a:p>
                      <a:r>
                        <a:rPr lang="en-US" sz="1100" u="none" dirty="0"/>
                        <a:t>Number of children graduating from our Charter Preschool and entering Kindergarten</a:t>
                      </a:r>
                      <a:r>
                        <a:rPr lang="en-US" sz="1100" u="none" baseline="0" dirty="0"/>
                        <a:t> in the least restrictive environment possible</a:t>
                      </a:r>
                      <a:endParaRPr lang="en-US" sz="1100" u="none" dirty="0"/>
                    </a:p>
                    <a:p>
                      <a:endParaRPr lang="en-US" sz="1100" dirty="0"/>
                    </a:p>
                  </a:txBody>
                  <a:tcPr marL="82296" marR="82296" marT="41148" marB="41148"/>
                </a:tc>
                <a:tc>
                  <a:txBody>
                    <a:bodyPr/>
                    <a:lstStyle/>
                    <a:p>
                      <a:r>
                        <a:rPr lang="en-US" sz="1100" u="none" dirty="0"/>
                        <a:t>Number of children in our Early</a:t>
                      </a:r>
                      <a:r>
                        <a:rPr lang="en-US" sz="1100" u="none" baseline="0" dirty="0"/>
                        <a:t> Steps/Early Intervention program who have achieved their developmental goals while in the program</a:t>
                      </a:r>
                      <a:endParaRPr lang="en-US" sz="1100" u="none" dirty="0"/>
                    </a:p>
                  </a:txBody>
                  <a:tcPr marL="82296" marR="82296" marT="41148" marB="41148"/>
                </a:tc>
                <a:extLst>
                  <a:ext uri="{0D108BD9-81ED-4DB2-BD59-A6C34878D82A}">
                    <a16:rowId xmlns:a16="http://schemas.microsoft.com/office/drawing/2014/main" val="2925289570"/>
                  </a:ext>
                </a:extLst>
              </a:tr>
              <a:tr h="1410484">
                <a:tc>
                  <a:txBody>
                    <a:bodyPr/>
                    <a:lstStyle/>
                    <a:p>
                      <a:r>
                        <a:rPr lang="en-US" sz="1100" dirty="0"/>
                        <a:t>Health and Nutrition</a:t>
                      </a:r>
                    </a:p>
                  </a:txBody>
                  <a:tcPr marL="82296" marR="82296" marT="41148" marB="41148"/>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 of participants </a:t>
                      </a:r>
                      <a:r>
                        <a:rPr lang="en-US" sz="1100" u="sng" dirty="0"/>
                        <a:t>receiving free and nutritious</a:t>
                      </a:r>
                      <a:r>
                        <a:rPr lang="en-US" sz="1100" u="sng" baseline="0" dirty="0"/>
                        <a:t> meals</a:t>
                      </a:r>
                      <a:endParaRPr lang="en-US" sz="1100" u="sng" dirty="0"/>
                    </a:p>
                  </a:txBody>
                  <a:tcPr marL="82296" marR="82296" marT="41148" marB="41148"/>
                </a:tc>
                <a:tc>
                  <a:txBody>
                    <a:bodyPr/>
                    <a:lstStyle/>
                    <a:p>
                      <a:r>
                        <a:rPr lang="en-US" sz="1100" dirty="0"/>
                        <a:t>Number of children in our Early Childhood Education Centers who have received free and reduced meals during the past year</a:t>
                      </a:r>
                    </a:p>
                  </a:txBody>
                  <a:tcPr marL="82296" marR="82296" marT="41148" marB="41148"/>
                </a:tc>
                <a:tc>
                  <a:txBody>
                    <a:bodyPr/>
                    <a:lstStyle/>
                    <a:p>
                      <a:r>
                        <a:rPr lang="en-US" sz="1100" dirty="0"/>
                        <a:t>Number of children in our Early</a:t>
                      </a:r>
                      <a:r>
                        <a:rPr lang="en-US" sz="1100" baseline="0" dirty="0"/>
                        <a:t> Childhood Education Centers who have participated in the feeding program “Provision Packs” for evening and weekend meals</a:t>
                      </a:r>
                      <a:endParaRPr lang="en-US" sz="1100" dirty="0"/>
                    </a:p>
                  </a:txBody>
                  <a:tcPr marL="82296" marR="82296" marT="41148" marB="41148"/>
                </a:tc>
                <a:extLst>
                  <a:ext uri="{0D108BD9-81ED-4DB2-BD59-A6C34878D82A}">
                    <a16:rowId xmlns:a16="http://schemas.microsoft.com/office/drawing/2014/main" val="3433147505"/>
                  </a:ext>
                </a:extLst>
              </a:tr>
            </a:tbl>
          </a:graphicData>
        </a:graphic>
      </p:graphicFrame>
      <p:sp>
        <p:nvSpPr>
          <p:cNvPr id="4" name="Slide Number Placeholder 3"/>
          <p:cNvSpPr>
            <a:spLocks noGrp="1"/>
          </p:cNvSpPr>
          <p:nvPr>
            <p:ph type="sldNum" sz="quarter" idx="12"/>
          </p:nvPr>
        </p:nvSpPr>
        <p:spPr/>
        <p:txBody>
          <a:bodyPr/>
          <a:lstStyle/>
          <a:p>
            <a:pPr defTabSz="411480"/>
            <a:fld id="{2EF00467-2C26-C343-9763-9BDDADED9A2F}" type="slidenum">
              <a:rPr lang="en-US"/>
              <a:pPr defTabSz="411480"/>
              <a:t>23</a:t>
            </a:fld>
            <a:endParaRPr lang="en-US" dirty="0"/>
          </a:p>
        </p:txBody>
      </p:sp>
    </p:spTree>
    <p:extLst>
      <p:ext uri="{BB962C8B-B14F-4D97-AF65-F5344CB8AC3E}">
        <p14:creationId xmlns:p14="http://schemas.microsoft.com/office/powerpoint/2010/main" val="44102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Childhood</a:t>
            </a:r>
          </a:p>
        </p:txBody>
      </p:sp>
      <p:sp>
        <p:nvSpPr>
          <p:cNvPr id="4" name="Content Placeholder 3"/>
          <p:cNvSpPr>
            <a:spLocks noGrp="1"/>
          </p:cNvSpPr>
          <p:nvPr>
            <p:ph idx="1"/>
          </p:nvPr>
        </p:nvSpPr>
        <p:spPr/>
        <p:txBody>
          <a:bodyPr>
            <a:normAutofit/>
          </a:bodyPr>
          <a:lstStyle/>
          <a:p>
            <a:pPr marL="0" indent="0" algn="ctr">
              <a:buNone/>
            </a:pPr>
            <a:r>
              <a:rPr lang="en-US" sz="4400" dirty="0"/>
              <a:t>Thank you for participating in the webinar and for your input in the survey.</a:t>
            </a:r>
          </a:p>
        </p:txBody>
      </p:sp>
      <p:sp>
        <p:nvSpPr>
          <p:cNvPr id="2" name="Slide Number Placeholder 1"/>
          <p:cNvSpPr>
            <a:spLocks noGrp="1"/>
          </p:cNvSpPr>
          <p:nvPr>
            <p:ph type="sldNum" sz="quarter" idx="12"/>
          </p:nvPr>
        </p:nvSpPr>
        <p:spPr/>
        <p:txBody>
          <a:bodyPr/>
          <a:lstStyle/>
          <a:p>
            <a:fld id="{2EF00467-2C26-C343-9763-9BDDADED9A2F}" type="slidenum">
              <a:rPr lang="en-US" smtClean="0"/>
              <a:pPr/>
              <a:t>24</a:t>
            </a:fld>
            <a:endParaRPr lang="en-US" dirty="0"/>
          </a:p>
        </p:txBody>
      </p:sp>
    </p:spTree>
    <p:extLst>
      <p:ext uri="{BB962C8B-B14F-4D97-AF65-F5344CB8AC3E}">
        <p14:creationId xmlns:p14="http://schemas.microsoft.com/office/powerpoint/2010/main" val="403427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93104" y="2132922"/>
            <a:ext cx="7772400" cy="1250156"/>
          </a:xfrm>
        </p:spPr>
        <p:txBody>
          <a:bodyPr>
            <a:noAutofit/>
          </a:bodyPr>
          <a:lstStyle/>
          <a:p>
            <a:r>
              <a:rPr lang="en-US" sz="4400" b="1" dirty="0" err="1"/>
              <a:t>Easterseals</a:t>
            </a:r>
            <a:r>
              <a:rPr lang="en-US" sz="4400" b="1" dirty="0"/>
              <a:t> National Impact Statements – Adult Services</a:t>
            </a:r>
          </a:p>
        </p:txBody>
      </p:sp>
    </p:spTree>
    <p:extLst>
      <p:ext uri="{BB962C8B-B14F-4D97-AF65-F5344CB8AC3E}">
        <p14:creationId xmlns:p14="http://schemas.microsoft.com/office/powerpoint/2010/main" val="322316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916"/>
            <a:ext cx="8229600" cy="952500"/>
          </a:xfrm>
        </p:spPr>
        <p:txBody>
          <a:bodyPr>
            <a:normAutofit fontScale="90000"/>
          </a:bodyPr>
          <a:lstStyle/>
          <a:p>
            <a:r>
              <a:rPr lang="en-US" sz="2000" dirty="0"/>
              <a:t>Describe the Need # 1 - Seniors comprise the nation’s fastest-growing population</a:t>
            </a:r>
            <a:br>
              <a:rPr lang="en-US" sz="1800" dirty="0"/>
            </a:br>
            <a:endParaRPr lang="en-US" sz="1800" dirty="0"/>
          </a:p>
        </p:txBody>
      </p:sp>
      <p:sp>
        <p:nvSpPr>
          <p:cNvPr id="3" name="Content Placeholder 2"/>
          <p:cNvSpPr>
            <a:spLocks noGrp="1"/>
          </p:cNvSpPr>
          <p:nvPr>
            <p:ph idx="1"/>
          </p:nvPr>
        </p:nvSpPr>
        <p:spPr>
          <a:xfrm>
            <a:off x="457200" y="945874"/>
            <a:ext cx="8229600" cy="3771636"/>
          </a:xfrm>
        </p:spPr>
        <p:txBody>
          <a:bodyPr>
            <a:normAutofit/>
          </a:bodyPr>
          <a:lstStyle/>
          <a:p>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endParaRPr lang="en-US" dirty="0"/>
          </a:p>
        </p:txBody>
      </p:sp>
      <p:sp>
        <p:nvSpPr>
          <p:cNvPr id="5" name="Slide Number Placeholder 4"/>
          <p:cNvSpPr>
            <a:spLocks noGrp="1"/>
          </p:cNvSpPr>
          <p:nvPr>
            <p:ph type="sldNum" sz="quarter" idx="12"/>
          </p:nvPr>
        </p:nvSpPr>
        <p:spPr/>
        <p:txBody>
          <a:bodyPr/>
          <a:lstStyle/>
          <a:p>
            <a:fld id="{2EF00467-2C26-C343-9763-9BDDADED9A2F}" type="slidenum">
              <a:rPr lang="en-US" smtClean="0"/>
              <a:pPr/>
              <a:t>26</a:t>
            </a:fld>
            <a:endParaRPr lang="en-US" dirty="0"/>
          </a:p>
        </p:txBody>
      </p:sp>
      <p:pic>
        <p:nvPicPr>
          <p:cNvPr id="4" name="Picture 3"/>
          <p:cNvPicPr>
            <a:picLocks noChangeAspect="1"/>
          </p:cNvPicPr>
          <p:nvPr/>
        </p:nvPicPr>
        <p:blipFill>
          <a:blip r:embed="rId3"/>
          <a:stretch>
            <a:fillRect/>
          </a:stretch>
        </p:blipFill>
        <p:spPr>
          <a:xfrm>
            <a:off x="1109870" y="945874"/>
            <a:ext cx="6573078" cy="4142961"/>
          </a:xfrm>
          <a:prstGeom prst="rect">
            <a:avLst/>
          </a:prstGeom>
        </p:spPr>
      </p:pic>
    </p:spTree>
    <p:extLst>
      <p:ext uri="{BB962C8B-B14F-4D97-AF65-F5344CB8AC3E}">
        <p14:creationId xmlns:p14="http://schemas.microsoft.com/office/powerpoint/2010/main" val="112933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447579"/>
            <a:ext cx="8229600" cy="952500"/>
          </a:xfrm>
        </p:spPr>
        <p:txBody>
          <a:bodyPr>
            <a:normAutofit fontScale="90000"/>
          </a:bodyPr>
          <a:lstStyle/>
          <a:p>
            <a:r>
              <a:rPr lang="en-US" sz="2200" dirty="0"/>
              <a:t>Describe the Need #2 -  High correlation between social isolation and health risks. </a:t>
            </a:r>
            <a:br>
              <a:rPr lang="en-US" sz="1800" dirty="0"/>
            </a:br>
            <a:br>
              <a:rPr lang="en-US" sz="1800" dirty="0"/>
            </a:br>
            <a:endParaRPr lang="en-US" sz="1600" i="1" dirty="0">
              <a:solidFill>
                <a:schemeClr val="tx1"/>
              </a:solidFill>
            </a:endParaRPr>
          </a:p>
        </p:txBody>
      </p:sp>
      <p:sp>
        <p:nvSpPr>
          <p:cNvPr id="3" name="Content Placeholder 2"/>
          <p:cNvSpPr>
            <a:spLocks noGrp="1"/>
          </p:cNvSpPr>
          <p:nvPr>
            <p:ph sz="half" idx="1"/>
          </p:nvPr>
        </p:nvSpPr>
        <p:spPr>
          <a:xfrm>
            <a:off x="387625" y="1333500"/>
            <a:ext cx="4154557" cy="3771636"/>
          </a:xfrm>
        </p:spPr>
        <p:txBody>
          <a:bodyPr>
            <a:normAutofit fontScale="70000" lnSpcReduction="20000"/>
          </a:bodyPr>
          <a:lstStyle/>
          <a:p>
            <a:pPr lvl="1">
              <a:buFont typeface="Arial" panose="020B0604020202020204" pitchFamily="34" charset="0"/>
              <a:buChar char="•"/>
            </a:pPr>
            <a:endParaRPr lang="en-US" dirty="0"/>
          </a:p>
          <a:p>
            <a:pPr>
              <a:buFont typeface="Arial" panose="020B0604020202020204" pitchFamily="34" charset="0"/>
              <a:buChar char="•"/>
            </a:pPr>
            <a:r>
              <a:rPr lang="en-US" sz="2900" dirty="0"/>
              <a:t>More than one-third of adults aged 45 and older feel lonely, and nearly one-fourth of adults aged 65 and older are considered to be socially isolated (NASEM)</a:t>
            </a:r>
          </a:p>
          <a:p>
            <a:pPr>
              <a:buFont typeface="Arial" panose="020B0604020202020204" pitchFamily="34" charset="0"/>
              <a:buChar char="•"/>
            </a:pPr>
            <a:endParaRPr lang="en-US" sz="2900" dirty="0"/>
          </a:p>
          <a:p>
            <a:pPr>
              <a:buFont typeface="Arial" panose="020B0604020202020204" pitchFamily="34" charset="0"/>
              <a:buChar char="•"/>
            </a:pPr>
            <a:r>
              <a:rPr lang="en-US" sz="2900" dirty="0"/>
              <a:t>Social isolation was associated with about a 50% increased risk of dementia and other</a:t>
            </a:r>
            <a:br>
              <a:rPr lang="en-US" sz="2900" dirty="0"/>
            </a:br>
            <a:r>
              <a:rPr lang="en-US" sz="2900" dirty="0"/>
              <a:t>serious medical conditions.</a:t>
            </a:r>
            <a:br>
              <a:rPr lang="en-US" i="1" dirty="0"/>
            </a:br>
            <a:endParaRPr lang="en-US" dirty="0"/>
          </a:p>
        </p:txBody>
      </p:sp>
      <p:sp>
        <p:nvSpPr>
          <p:cNvPr id="6" name="Slide Number Placeholder 5"/>
          <p:cNvSpPr>
            <a:spLocks noGrp="1"/>
          </p:cNvSpPr>
          <p:nvPr>
            <p:ph type="sldNum" sz="quarter" idx="12"/>
          </p:nvPr>
        </p:nvSpPr>
        <p:spPr/>
        <p:txBody>
          <a:bodyPr/>
          <a:lstStyle/>
          <a:p>
            <a:fld id="{2EF00467-2C26-C343-9763-9BDDADED9A2F}" type="slidenum">
              <a:rPr lang="en-US" smtClean="0"/>
              <a:pPr/>
              <a:t>27</a:t>
            </a:fld>
            <a:endParaRPr lang="en-US" dirty="0"/>
          </a:p>
        </p:txBody>
      </p:sp>
      <p:pic>
        <p:nvPicPr>
          <p:cNvPr id="1026" name="Picture 2" descr="Older man sitting alone on b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714500"/>
            <a:ext cx="3810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12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Describe the Need # 3- Caregiving and Impacts to Well-being</a:t>
            </a:r>
            <a:br>
              <a:rPr lang="en-US" dirty="0"/>
            </a:br>
            <a:endParaRPr lang="en-US" dirty="0"/>
          </a:p>
        </p:txBody>
      </p:sp>
      <p:sp>
        <p:nvSpPr>
          <p:cNvPr id="8" name="Slide Number Placeholder 7"/>
          <p:cNvSpPr>
            <a:spLocks noGrp="1"/>
          </p:cNvSpPr>
          <p:nvPr>
            <p:ph type="sldNum" sz="quarter" idx="12"/>
          </p:nvPr>
        </p:nvSpPr>
        <p:spPr/>
        <p:txBody>
          <a:bodyPr/>
          <a:lstStyle/>
          <a:p>
            <a:fld id="{2EF00467-2C26-C343-9763-9BDDADED9A2F}" type="slidenum">
              <a:rPr lang="en-US" smtClean="0"/>
              <a:pPr/>
              <a:t>28</a:t>
            </a:fld>
            <a:endParaRPr lang="en-US" dirty="0"/>
          </a:p>
        </p:txBody>
      </p:sp>
      <p:pic>
        <p:nvPicPr>
          <p:cNvPr id="9" name="Picture 8"/>
          <p:cNvPicPr>
            <a:picLocks noChangeAspect="1"/>
          </p:cNvPicPr>
          <p:nvPr/>
        </p:nvPicPr>
        <p:blipFill>
          <a:blip r:embed="rId3"/>
          <a:stretch>
            <a:fillRect/>
          </a:stretch>
        </p:blipFill>
        <p:spPr>
          <a:xfrm>
            <a:off x="646044" y="757602"/>
            <a:ext cx="7496675" cy="4557276"/>
          </a:xfrm>
          <a:prstGeom prst="rect">
            <a:avLst/>
          </a:prstGeom>
        </p:spPr>
      </p:pic>
    </p:spTree>
    <p:extLst>
      <p:ext uri="{BB962C8B-B14F-4D97-AF65-F5344CB8AC3E}">
        <p14:creationId xmlns:p14="http://schemas.microsoft.com/office/powerpoint/2010/main" val="337912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50" y="-86024"/>
            <a:ext cx="8229600" cy="746851"/>
          </a:xfrm>
        </p:spPr>
        <p:txBody>
          <a:bodyPr/>
          <a:lstStyle/>
          <a:p>
            <a:r>
              <a:rPr lang="en-US" dirty="0"/>
              <a:t>What do we do to address these needs? </a:t>
            </a:r>
          </a:p>
        </p:txBody>
      </p:sp>
      <p:sp>
        <p:nvSpPr>
          <p:cNvPr id="4" name="Slide Number Placeholder 3"/>
          <p:cNvSpPr>
            <a:spLocks noGrp="1"/>
          </p:cNvSpPr>
          <p:nvPr>
            <p:ph type="sldNum" sz="quarter" idx="12"/>
          </p:nvPr>
        </p:nvSpPr>
        <p:spPr/>
        <p:txBody>
          <a:bodyPr/>
          <a:lstStyle/>
          <a:p>
            <a:fld id="{2EF00467-2C26-C343-9763-9BDDADED9A2F}" type="slidenum">
              <a:rPr lang="en-US" smtClean="0"/>
              <a:pPr/>
              <a:t>29</a:t>
            </a:fld>
            <a:endParaRPr lang="en-US" dirty="0"/>
          </a:p>
        </p:txBody>
      </p:sp>
      <p:sp>
        <p:nvSpPr>
          <p:cNvPr id="3" name="Rectangle 2"/>
          <p:cNvSpPr/>
          <p:nvPr/>
        </p:nvSpPr>
        <p:spPr>
          <a:xfrm>
            <a:off x="2286000" y="1980337"/>
            <a:ext cx="4572000" cy="369332"/>
          </a:xfrm>
          <a:prstGeom prst="rect">
            <a:avLst/>
          </a:prstGeom>
        </p:spPr>
        <p:txBody>
          <a:bodyPr>
            <a:spAutoFit/>
          </a:bodyPr>
          <a:lstStyle/>
          <a:p>
            <a:pPr lvl="1">
              <a:buFont typeface="Arial" panose="020B0604020202020204" pitchFamily="34" charset="0"/>
              <a:buChar char="•"/>
            </a:pPr>
            <a:endParaRPr lang="en-US" dirty="0"/>
          </a:p>
        </p:txBody>
      </p:sp>
      <p:sp>
        <p:nvSpPr>
          <p:cNvPr id="5" name="Rectangle 4"/>
          <p:cNvSpPr/>
          <p:nvPr/>
        </p:nvSpPr>
        <p:spPr>
          <a:xfrm>
            <a:off x="-119102" y="474750"/>
            <a:ext cx="8802060" cy="7894405"/>
          </a:xfrm>
          <a:prstGeom prst="rect">
            <a:avLst/>
          </a:prstGeom>
        </p:spPr>
        <p:txBody>
          <a:bodyPr wrap="square" numCol="2">
            <a:spAutoFit/>
          </a:bodyPr>
          <a:lstStyle/>
          <a:p>
            <a:pPr>
              <a:spcBef>
                <a:spcPts val="0"/>
              </a:spcBef>
              <a:spcAft>
                <a:spcPts val="0"/>
              </a:spcAft>
            </a:pPr>
            <a:endParaRPr lang="en-US" dirty="0"/>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Health services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Case management  - including person-centered care plans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Assist with mobility, personal care, eating, and ADL</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Provide rehabilitation therapy (PT, OT, Speech)</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Nutritious meals and snacks; special diets available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Monthly activities with diversified programming</a:t>
            </a: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t>Assistive technology, including remote services (daily phone calls, virtual activities)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t>Community engagement and field trips  every month  (including food-shopping)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Transportation</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Health education, information counseling, and caregiver support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Staff training</a:t>
            </a: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Wingdings" panose="05000000000000000000" pitchFamily="2" charset="2"/>
              <a:buChar char=""/>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4" descr="a collage of photos of a group of people posing for a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621" y="3363403"/>
            <a:ext cx="3886406" cy="220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742F-BD37-4BFF-A74F-DEB2C95B6235}"/>
              </a:ext>
            </a:extLst>
          </p:cNvPr>
          <p:cNvSpPr>
            <a:spLocks noGrp="1"/>
          </p:cNvSpPr>
          <p:nvPr>
            <p:ph type="title"/>
          </p:nvPr>
        </p:nvSpPr>
        <p:spPr/>
        <p:txBody>
          <a:bodyPr/>
          <a:lstStyle/>
          <a:p>
            <a:r>
              <a:rPr lang="en-US"/>
              <a:t>Why Measure Impact?</a:t>
            </a:r>
            <a:endParaRPr lang="en-US" dirty="0"/>
          </a:p>
        </p:txBody>
      </p:sp>
      <p:sp>
        <p:nvSpPr>
          <p:cNvPr id="3" name="Content Placeholder 2">
            <a:extLst>
              <a:ext uri="{FF2B5EF4-FFF2-40B4-BE49-F238E27FC236}">
                <a16:creationId xmlns:a16="http://schemas.microsoft.com/office/drawing/2014/main" id="{FAD88F80-0CCC-403A-AF8A-4ACEFF97700A}"/>
              </a:ext>
            </a:extLst>
          </p:cNvPr>
          <p:cNvSpPr>
            <a:spLocks noGrp="1"/>
          </p:cNvSpPr>
          <p:nvPr>
            <p:ph idx="1"/>
          </p:nvPr>
        </p:nvSpPr>
        <p:spPr/>
        <p:txBody>
          <a:bodyPr>
            <a:normAutofit/>
          </a:bodyPr>
          <a:lstStyle/>
          <a:p>
            <a:pPr marL="0" indent="0">
              <a:spcBef>
                <a:spcPts val="0"/>
              </a:spcBef>
              <a:spcAft>
                <a:spcPts val="600"/>
              </a:spcAft>
              <a:buNone/>
            </a:pPr>
            <a:r>
              <a:rPr lang="en-US" sz="1800" dirty="0">
                <a:latin typeface="Calibri" panose="020F0502020204030204" pitchFamily="34" charset="0"/>
                <a:ea typeface="Calibri" panose="020F0502020204030204" pitchFamily="34" charset="0"/>
                <a:cs typeface="Calibri" panose="020F0502020204030204" pitchFamily="34" charset="0"/>
              </a:rPr>
              <a:t>Impact statements demonstrate how our work makes a difference in the lives of people, communities, and the environment.  Documenting the results of our efforts is increasingly expected by funders and stakeholders. Easterseals Affiliates agreed that aligning on impact is our anchor for change.  </a:t>
            </a:r>
            <a:r>
              <a:rPr lang="en-US" sz="1800" dirty="0">
                <a:latin typeface="Calibri" panose="020F0502020204030204" pitchFamily="34" charset="0"/>
                <a:cs typeface="Calibri" panose="020F0502020204030204" pitchFamily="34" charset="0"/>
              </a:rPr>
              <a:t>Impact reporting is important because it:</a:t>
            </a:r>
          </a:p>
          <a:p>
            <a:pPr marL="257175" indent="-257175">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Helps us reflect on and improve our work</a:t>
            </a:r>
          </a:p>
          <a:p>
            <a:pPr marL="257175" indent="-257175">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Demonstrates the difference we make in people's lives, communities, and the environment</a:t>
            </a:r>
          </a:p>
          <a:p>
            <a:pPr marL="257175" indent="-257175">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Improves visibility of programs (local, state, national)</a:t>
            </a:r>
          </a:p>
          <a:p>
            <a:pPr marL="257175" indent="-257175">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Generates support</a:t>
            </a:r>
          </a:p>
          <a:p>
            <a:pPr marL="257175" indent="-257175">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Calibri" panose="020F0502020204030204" pitchFamily="34" charset="0"/>
              </a:rPr>
              <a:t>Helps us focus on issues, initiatives, and program themes</a:t>
            </a:r>
          </a:p>
          <a:p>
            <a:pPr marL="257175" indent="-257175">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Builds a greater understanding of our programs by the public</a:t>
            </a:r>
          </a:p>
          <a:p>
            <a:pPr marL="257175" indent="-257175">
              <a:spcBef>
                <a:spcPts val="0"/>
              </a:spcBef>
              <a:buFont typeface="Symbol" panose="05050102010706020507" pitchFamily="18" charset="2"/>
              <a:buChar char=""/>
            </a:pPr>
            <a:r>
              <a:rPr lang="en-US" sz="1500" dirty="0">
                <a:latin typeface="Calibri" panose="020F0502020204030204" pitchFamily="34" charset="0"/>
                <a:cs typeface="Calibri" panose="020F0502020204030204" pitchFamily="34" charset="0"/>
              </a:rPr>
              <a:t>Illustrates our accountability</a:t>
            </a:r>
          </a:p>
          <a:p>
            <a:endParaRPr lang="en-US" dirty="0"/>
          </a:p>
          <a:p>
            <a:endParaRPr lang="en-US" dirty="0"/>
          </a:p>
        </p:txBody>
      </p:sp>
      <p:sp>
        <p:nvSpPr>
          <p:cNvPr id="4" name="Slide Number Placeholder 31">
            <a:extLst>
              <a:ext uri="{FF2B5EF4-FFF2-40B4-BE49-F238E27FC236}">
                <a16:creationId xmlns:a16="http://schemas.microsoft.com/office/drawing/2014/main" id="{0FB76C25-87B9-40F2-8332-5F9806A76E60}"/>
              </a:ext>
            </a:extLst>
          </p:cNvPr>
          <p:cNvSpPr>
            <a:spLocks noGrp="1"/>
          </p:cNvSpPr>
          <p:nvPr>
            <p:ph type="sldNum" sz="quarter" idx="12"/>
          </p:nvPr>
        </p:nvSpPr>
        <p:spPr>
          <a:xfrm>
            <a:off x="308610" y="4918472"/>
            <a:ext cx="6172200" cy="185166"/>
          </a:xfrm>
        </p:spPr>
        <p:txBody>
          <a:bodyPr/>
          <a:lstStyle/>
          <a:p>
            <a:pPr algn="l" defTabSz="685769">
              <a:defRPr/>
            </a:pPr>
            <a:fld id="{DBF582B0-241F-1F4B-AB5B-F72D8864BE98}" type="slidenum">
              <a:rPr lang="en-US" sz="525" kern="0">
                <a:solidFill>
                  <a:srgbClr val="000000">
                    <a:lumMod val="50000"/>
                    <a:lumOff val="50000"/>
                  </a:srgbClr>
                </a:solidFill>
                <a:latin typeface="Arial" charset="0"/>
                <a:cs typeface="Arial" charset="0"/>
              </a:rPr>
              <a:pPr algn="l" defTabSz="685769">
                <a:defRPr/>
              </a:pPr>
              <a:t>3</a:t>
            </a:fld>
            <a:endParaRPr lang="en-US" sz="525" kern="0" dirty="0">
              <a:solidFill>
                <a:srgbClr val="000000">
                  <a:lumMod val="50000"/>
                  <a:lumOff val="50000"/>
                </a:srgbClr>
              </a:solidFill>
              <a:latin typeface="Arial" charset="0"/>
              <a:cs typeface="Arial" charset="0"/>
            </a:endParaRPr>
          </a:p>
        </p:txBody>
      </p:sp>
    </p:spTree>
    <p:extLst>
      <p:ext uri="{BB962C8B-B14F-4D97-AF65-F5344CB8AC3E}">
        <p14:creationId xmlns:p14="http://schemas.microsoft.com/office/powerpoint/2010/main" val="300923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F00467-2C26-C343-9763-9BDDADED9A2F}" type="slidenum">
              <a:rPr lang="en-US" smtClean="0"/>
              <a:pPr/>
              <a:t>30</a:t>
            </a:fld>
            <a:endParaRPr lang="en-US" dirty="0"/>
          </a:p>
        </p:txBody>
      </p:sp>
      <p:sp>
        <p:nvSpPr>
          <p:cNvPr id="5" name="Rectangle 4"/>
          <p:cNvSpPr/>
          <p:nvPr/>
        </p:nvSpPr>
        <p:spPr>
          <a:xfrm>
            <a:off x="451596" y="329059"/>
            <a:ext cx="7093609" cy="584775"/>
          </a:xfrm>
          <a:prstGeom prst="rect">
            <a:avLst/>
          </a:prstGeom>
        </p:spPr>
        <p:txBody>
          <a:bodyPr wrap="none">
            <a:spAutoFit/>
          </a:bodyPr>
          <a:lstStyle/>
          <a:p>
            <a:r>
              <a:rPr lang="en-US" sz="3200" b="1" dirty="0">
                <a:solidFill>
                  <a:srgbClr val="DC2A05"/>
                </a:solidFill>
                <a:latin typeface="Roboto" panose="02000000000000000000" pitchFamily="2" charset="0"/>
                <a:ea typeface="Roboto" panose="02000000000000000000" pitchFamily="2" charset="0"/>
                <a:cs typeface="Roboto" panose="02000000000000000000" pitchFamily="2" charset="0"/>
              </a:rPr>
              <a:t>Impact Statement – Adult Services  </a:t>
            </a:r>
            <a:endParaRPr lang="en-US" dirty="0"/>
          </a:p>
        </p:txBody>
      </p:sp>
      <p:sp>
        <p:nvSpPr>
          <p:cNvPr id="6" name="Rectangle 5"/>
          <p:cNvSpPr/>
          <p:nvPr/>
        </p:nvSpPr>
        <p:spPr>
          <a:xfrm>
            <a:off x="249731" y="2041874"/>
            <a:ext cx="8487015" cy="2200089"/>
          </a:xfrm>
          <a:prstGeom prst="rect">
            <a:avLst/>
          </a:prstGeom>
        </p:spPr>
        <p:txBody>
          <a:bodyPr wrap="square">
            <a:spAutoFit/>
          </a:bodyPr>
          <a:lstStyle/>
          <a:p>
            <a:pPr marL="457200" marR="0">
              <a:lnSpc>
                <a:spcPct val="107000"/>
              </a:lnSpc>
              <a:spcBef>
                <a:spcPts val="0"/>
              </a:spcBef>
              <a:spcAft>
                <a:spcPts val="800"/>
              </a:spcAft>
            </a:pPr>
            <a:r>
              <a:rPr lang="en-US" sz="3200" b="1" dirty="0" err="1">
                <a:latin typeface="Calibri" panose="020F0502020204030204" pitchFamily="34" charset="0"/>
                <a:ea typeface="Calibri" panose="020F0502020204030204" pitchFamily="34" charset="0"/>
                <a:cs typeface="Times New Roman" panose="02020603050405020304" pitchFamily="18" charset="0"/>
              </a:rPr>
              <a:t>Easterseals</a:t>
            </a:r>
            <a:r>
              <a:rPr lang="en-US" sz="3200" b="1" dirty="0">
                <a:latin typeface="Calibri" panose="020F0502020204030204" pitchFamily="34" charset="0"/>
                <a:ea typeface="Calibri" panose="020F0502020204030204" pitchFamily="34" charset="0"/>
                <a:cs typeface="Times New Roman" panose="02020603050405020304" pitchFamily="18" charset="0"/>
              </a:rPr>
              <a:t> has improved the health and well-being of XXX seniors and adults with disabilities/chronic illnesses who are living at home or in their communities.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18672" y="913834"/>
            <a:ext cx="7767120" cy="646331"/>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Impact statements demonstrate how our work makes a difference in the lives of people, communities, and the environment. </a:t>
            </a:r>
            <a:endParaRPr lang="en-US" i="1" dirty="0"/>
          </a:p>
        </p:txBody>
      </p:sp>
    </p:spTree>
    <p:extLst>
      <p:ext uri="{BB962C8B-B14F-4D97-AF65-F5344CB8AC3E}">
        <p14:creationId xmlns:p14="http://schemas.microsoft.com/office/powerpoint/2010/main" val="400293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25"/>
            <a:ext cx="8229600" cy="952500"/>
          </a:xfrm>
        </p:spPr>
        <p:txBody>
          <a:bodyPr>
            <a:normAutofit fontScale="90000"/>
          </a:bodyPr>
          <a:lstStyle/>
          <a:p>
            <a:pPr algn="ctr"/>
            <a:r>
              <a:rPr lang="en-US" dirty="0"/>
              <a:t>Adult Services Impact Statement: 3 Primary Domains </a:t>
            </a:r>
          </a:p>
        </p:txBody>
      </p:sp>
      <p:sp>
        <p:nvSpPr>
          <p:cNvPr id="3" name="Slide Number Placeholder 2"/>
          <p:cNvSpPr>
            <a:spLocks noGrp="1"/>
          </p:cNvSpPr>
          <p:nvPr>
            <p:ph type="sldNum" sz="quarter" idx="12"/>
          </p:nvPr>
        </p:nvSpPr>
        <p:spPr/>
        <p:txBody>
          <a:bodyPr/>
          <a:lstStyle/>
          <a:p>
            <a:fld id="{2EF00467-2C26-C343-9763-9BDDADED9A2F}" type="slidenum">
              <a:rPr lang="en-US" smtClean="0"/>
              <a:pPr/>
              <a:t>31</a:t>
            </a:fld>
            <a:endParaRPr lang="en-US" dirty="0"/>
          </a:p>
        </p:txBody>
      </p:sp>
      <p:graphicFrame>
        <p:nvGraphicFramePr>
          <p:cNvPr id="5" name="Diagram 4"/>
          <p:cNvGraphicFramePr/>
          <p:nvPr>
            <p:extLst>
              <p:ext uri="{D42A27DB-BD31-4B8C-83A1-F6EECF244321}">
                <p14:modId xmlns:p14="http://schemas.microsoft.com/office/powerpoint/2010/main" val="1774686743"/>
              </p:ext>
            </p:extLst>
          </p:nvPr>
        </p:nvGraphicFramePr>
        <p:xfrm>
          <a:off x="1524000" y="122961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21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F00467-2C26-C343-9763-9BDDADED9A2F}" type="slidenum">
              <a:rPr lang="en-US" smtClean="0"/>
              <a:pPr/>
              <a:t>32</a:t>
            </a:fld>
            <a:endParaRPr lang="en-US" dirty="0"/>
          </a:p>
        </p:txBody>
      </p:sp>
      <p:graphicFrame>
        <p:nvGraphicFramePr>
          <p:cNvPr id="4" name="Diagram 3"/>
          <p:cNvGraphicFramePr/>
          <p:nvPr>
            <p:extLst>
              <p:ext uri="{D42A27DB-BD31-4B8C-83A1-F6EECF244321}">
                <p14:modId xmlns:p14="http://schemas.microsoft.com/office/powerpoint/2010/main" val="2573734478"/>
              </p:ext>
            </p:extLst>
          </p:nvPr>
        </p:nvGraphicFramePr>
        <p:xfrm>
          <a:off x="496475" y="1388373"/>
          <a:ext cx="7783925" cy="451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95619" y="95784"/>
            <a:ext cx="7618720" cy="461665"/>
          </a:xfrm>
          <a:prstGeom prst="rect">
            <a:avLst/>
          </a:prstGeom>
        </p:spPr>
        <p:txBody>
          <a:bodyPr wrap="square">
            <a:spAutoFit/>
          </a:bodyPr>
          <a:lstStyle/>
          <a:p>
            <a:r>
              <a:rPr lang="en-US" sz="2400" b="1" dirty="0">
                <a:solidFill>
                  <a:srgbClr val="DC2A05"/>
                </a:solidFill>
                <a:latin typeface="Roboto" panose="02000000000000000000" pitchFamily="2" charset="0"/>
                <a:ea typeface="Roboto" panose="02000000000000000000" pitchFamily="2" charset="0"/>
                <a:cs typeface="Roboto" panose="02000000000000000000" pitchFamily="2" charset="0"/>
              </a:rPr>
              <a:t>Adult Services Impact Statement – Metrics </a:t>
            </a:r>
            <a:endParaRPr lang="en-US" sz="2400" dirty="0"/>
          </a:p>
        </p:txBody>
      </p:sp>
      <p:sp>
        <p:nvSpPr>
          <p:cNvPr id="6" name="TextBox 5"/>
          <p:cNvSpPr txBox="1"/>
          <p:nvPr/>
        </p:nvSpPr>
        <p:spPr>
          <a:xfrm>
            <a:off x="495618" y="465043"/>
            <a:ext cx="8248811" cy="923330"/>
          </a:xfrm>
          <a:prstGeom prst="rect">
            <a:avLst/>
          </a:prstGeom>
          <a:noFill/>
        </p:spPr>
        <p:txBody>
          <a:bodyPr wrap="square" rtlCol="0">
            <a:spAutoFit/>
          </a:bodyPr>
          <a:lstStyle/>
          <a:p>
            <a:r>
              <a:rPr lang="en-US" dirty="0"/>
              <a:t>*Definition of each metric and how you measure can be tailored to leverage existing program measures</a:t>
            </a:r>
          </a:p>
          <a:p>
            <a:r>
              <a:rPr lang="en-US" dirty="0"/>
              <a:t>*These will be ranked via the survey  </a:t>
            </a:r>
          </a:p>
        </p:txBody>
      </p:sp>
    </p:spTree>
    <p:extLst>
      <p:ext uri="{BB962C8B-B14F-4D97-AF65-F5344CB8AC3E}">
        <p14:creationId xmlns:p14="http://schemas.microsoft.com/office/powerpoint/2010/main" val="409174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EF00467-2C26-C343-9763-9BDDADED9A2F}" type="slidenum">
              <a:rPr kumimoji="0" lang="en-US" sz="900" b="0" i="0" u="none" strike="noStrike" kern="1200" cap="none" spc="0" normalizeH="0" baseline="0" noProof="0" smtClean="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graphicFrame>
        <p:nvGraphicFramePr>
          <p:cNvPr id="4" name="Diagram 3"/>
          <p:cNvGraphicFramePr/>
          <p:nvPr>
            <p:extLst>
              <p:ext uri="{D42A27DB-BD31-4B8C-83A1-F6EECF244321}">
                <p14:modId xmlns:p14="http://schemas.microsoft.com/office/powerpoint/2010/main" val="1554092624"/>
              </p:ext>
            </p:extLst>
          </p:nvPr>
        </p:nvGraphicFramePr>
        <p:xfrm>
          <a:off x="495619" y="1656720"/>
          <a:ext cx="7783925" cy="451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95619" y="95784"/>
            <a:ext cx="761872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C2A05"/>
                </a:solidFill>
                <a:effectLst/>
                <a:uLnTx/>
                <a:uFillTx/>
                <a:latin typeface="Roboto" panose="02000000000000000000" pitchFamily="2" charset="0"/>
                <a:ea typeface="Roboto" panose="02000000000000000000" pitchFamily="2" charset="0"/>
                <a:cs typeface="Roboto" panose="02000000000000000000" pitchFamily="2" charset="0"/>
              </a:rPr>
              <a:t>Adult Services Impact Statement – Metrics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96475" y="465043"/>
            <a:ext cx="824881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*Definition of each metric and how you measure can be tailored to leverage existing program measures </a:t>
            </a:r>
          </a:p>
          <a:p>
            <a:r>
              <a:rPr lang="en-US" dirty="0"/>
              <a:t>* These will be ranked via the survey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086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EF00467-2C26-C343-9763-9BDDADED9A2F}" type="slidenum">
              <a:rPr kumimoji="0" lang="en-US" sz="900" b="0" i="0" u="none" strike="noStrike" kern="1200" cap="none" spc="0" normalizeH="0" baseline="0" noProof="0" smtClean="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graphicFrame>
        <p:nvGraphicFramePr>
          <p:cNvPr id="4" name="Diagram 3"/>
          <p:cNvGraphicFramePr/>
          <p:nvPr>
            <p:extLst>
              <p:ext uri="{D42A27DB-BD31-4B8C-83A1-F6EECF244321}">
                <p14:modId xmlns:p14="http://schemas.microsoft.com/office/powerpoint/2010/main" val="4121790558"/>
              </p:ext>
            </p:extLst>
          </p:nvPr>
        </p:nvGraphicFramePr>
        <p:xfrm>
          <a:off x="589782" y="1577552"/>
          <a:ext cx="7783925" cy="451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95619" y="95784"/>
            <a:ext cx="7618720"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C2A05"/>
                </a:solidFill>
                <a:effectLst/>
                <a:uLnTx/>
                <a:uFillTx/>
                <a:latin typeface="Roboto" panose="02000000000000000000" pitchFamily="2" charset="0"/>
                <a:ea typeface="Roboto" panose="02000000000000000000" pitchFamily="2" charset="0"/>
                <a:cs typeface="Roboto" panose="02000000000000000000" pitchFamily="2" charset="0"/>
              </a:rPr>
              <a:t>Adult Services Impact Statement – Metrics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95618" y="465043"/>
            <a:ext cx="824881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*Definition of each metric and how you measure can be tailored to leverage existing program measures </a:t>
            </a:r>
          </a:p>
          <a:p>
            <a:r>
              <a:rPr lang="en-US" dirty="0"/>
              <a:t>*These will be ranked via the survey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33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7" y="-14744"/>
            <a:ext cx="8229600" cy="529094"/>
          </a:xfrm>
        </p:spPr>
        <p:txBody>
          <a:bodyPr>
            <a:normAutofit/>
          </a:bodyPr>
          <a:lstStyle/>
          <a:p>
            <a:r>
              <a:rPr lang="en-US" sz="2000" dirty="0"/>
              <a:t>Examples of different ways affiliates may define these metrics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3790448"/>
              </p:ext>
            </p:extLst>
          </p:nvPr>
        </p:nvGraphicFramePr>
        <p:xfrm>
          <a:off x="405393" y="404356"/>
          <a:ext cx="7925807" cy="5181600"/>
        </p:xfrm>
        <a:graphic>
          <a:graphicData uri="http://schemas.openxmlformats.org/drawingml/2006/table">
            <a:tbl>
              <a:tblPr firstRow="1" bandRow="1">
                <a:tableStyleId>{5C22544A-7EE6-4342-B048-85BDC9FD1C3A}</a:tableStyleId>
              </a:tblPr>
              <a:tblGrid>
                <a:gridCol w="2120737">
                  <a:extLst>
                    <a:ext uri="{9D8B030D-6E8A-4147-A177-3AD203B41FA5}">
                      <a16:colId xmlns:a16="http://schemas.microsoft.com/office/drawing/2014/main" val="3169978570"/>
                    </a:ext>
                  </a:extLst>
                </a:gridCol>
                <a:gridCol w="1842166">
                  <a:extLst>
                    <a:ext uri="{9D8B030D-6E8A-4147-A177-3AD203B41FA5}">
                      <a16:colId xmlns:a16="http://schemas.microsoft.com/office/drawing/2014/main" val="4086584541"/>
                    </a:ext>
                  </a:extLst>
                </a:gridCol>
                <a:gridCol w="1981452">
                  <a:extLst>
                    <a:ext uri="{9D8B030D-6E8A-4147-A177-3AD203B41FA5}">
                      <a16:colId xmlns:a16="http://schemas.microsoft.com/office/drawing/2014/main" val="3493910273"/>
                    </a:ext>
                  </a:extLst>
                </a:gridCol>
                <a:gridCol w="1981452">
                  <a:extLst>
                    <a:ext uri="{9D8B030D-6E8A-4147-A177-3AD203B41FA5}">
                      <a16:colId xmlns:a16="http://schemas.microsoft.com/office/drawing/2014/main" val="3461406575"/>
                    </a:ext>
                  </a:extLst>
                </a:gridCol>
              </a:tblGrid>
              <a:tr h="306443">
                <a:tc>
                  <a:txBody>
                    <a:bodyPr/>
                    <a:lstStyle/>
                    <a:p>
                      <a:r>
                        <a:rPr lang="en-US" sz="1600" dirty="0"/>
                        <a:t>Domains </a:t>
                      </a:r>
                    </a:p>
                  </a:txBody>
                  <a:tcPr/>
                </a:tc>
                <a:tc>
                  <a:txBody>
                    <a:bodyPr/>
                    <a:lstStyle/>
                    <a:p>
                      <a:r>
                        <a:rPr lang="en-US" sz="1600" dirty="0"/>
                        <a:t>Metric </a:t>
                      </a:r>
                    </a:p>
                  </a:txBody>
                  <a:tcPr/>
                </a:tc>
                <a:tc>
                  <a:txBody>
                    <a:bodyPr/>
                    <a:lstStyle/>
                    <a:p>
                      <a:r>
                        <a:rPr lang="en-US" sz="1600" dirty="0"/>
                        <a:t>Affiliate</a:t>
                      </a:r>
                      <a:r>
                        <a:rPr lang="en-US" sz="1600" baseline="0" dirty="0"/>
                        <a:t> A </a:t>
                      </a:r>
                      <a:endParaRPr lang="en-US" sz="1600" dirty="0"/>
                    </a:p>
                  </a:txBody>
                  <a:tcPr/>
                </a:tc>
                <a:tc>
                  <a:txBody>
                    <a:bodyPr/>
                    <a:lstStyle/>
                    <a:p>
                      <a:r>
                        <a:rPr lang="en-US" sz="1600" dirty="0"/>
                        <a:t>Affiliate B</a:t>
                      </a:r>
                      <a:r>
                        <a:rPr lang="en-US" sz="1600" baseline="0" dirty="0"/>
                        <a:t> </a:t>
                      </a:r>
                      <a:endParaRPr lang="en-US" sz="1600" dirty="0"/>
                    </a:p>
                  </a:txBody>
                  <a:tcPr/>
                </a:tc>
                <a:extLst>
                  <a:ext uri="{0D108BD9-81ED-4DB2-BD59-A6C34878D82A}">
                    <a16:rowId xmlns:a16="http://schemas.microsoft.com/office/drawing/2014/main" val="3337204019"/>
                  </a:ext>
                </a:extLst>
              </a:tr>
              <a:tr h="1698764">
                <a:tc>
                  <a:txBody>
                    <a:bodyPr/>
                    <a:lstStyle/>
                    <a:p>
                      <a:r>
                        <a:rPr lang="en-US" sz="1200" dirty="0"/>
                        <a:t>Physical Health</a:t>
                      </a:r>
                      <a:r>
                        <a:rPr lang="en-US" sz="1200" baseline="0" dirty="0"/>
                        <a:t> </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baseline="0" dirty="0"/>
                        <a:t> of </a:t>
                      </a:r>
                      <a:r>
                        <a:rPr lang="en-US" sz="1200" dirty="0"/>
                        <a:t>Participants </a:t>
                      </a:r>
                      <a:r>
                        <a:rPr lang="en-US" sz="1200" u="sng" dirty="0"/>
                        <a:t>maintain wellness/delay rate of decline in physical functioning</a:t>
                      </a:r>
                    </a:p>
                    <a:p>
                      <a:endParaRPr lang="en-US" sz="1200" b="1" dirty="0"/>
                    </a:p>
                  </a:txBody>
                  <a:tcPr/>
                </a:tc>
                <a:tc>
                  <a:txBody>
                    <a:bodyPr/>
                    <a:lstStyle/>
                    <a:p>
                      <a:r>
                        <a:rPr lang="en-US" sz="1200" u="sng" dirty="0"/>
                        <a:t>Annual Survey</a:t>
                      </a:r>
                    </a:p>
                    <a:p>
                      <a:r>
                        <a:rPr lang="en-US" sz="1200" dirty="0"/>
                        <a:t>As a result of attending </a:t>
                      </a:r>
                      <a:r>
                        <a:rPr lang="en-US" sz="1200" dirty="0" err="1"/>
                        <a:t>Easterseals</a:t>
                      </a:r>
                      <a:r>
                        <a:rPr lang="en-US" sz="1200" dirty="0"/>
                        <a:t> ADS the participant has:</a:t>
                      </a:r>
                    </a:p>
                    <a:p>
                      <a:r>
                        <a:rPr lang="en-US" sz="1200" dirty="0"/>
                        <a:t>…has visited the Emergency Room less than before. </a:t>
                      </a:r>
                    </a:p>
                    <a:p>
                      <a:r>
                        <a:rPr lang="en-US" sz="1200" dirty="0"/>
                        <a:t>…been admitted to the hospital less than before.</a:t>
                      </a:r>
                    </a:p>
                    <a:p>
                      <a:r>
                        <a:rPr lang="en-US" sz="1200" dirty="0"/>
                        <a:t>…fallen less than before. </a:t>
                      </a:r>
                    </a:p>
                  </a:txBody>
                  <a:tcPr/>
                </a:tc>
                <a:tc>
                  <a:txBody>
                    <a:bodyPr/>
                    <a:lstStyle/>
                    <a:p>
                      <a:r>
                        <a:rPr lang="en-US" sz="1200" u="sng" dirty="0"/>
                        <a:t>Annual Survey</a:t>
                      </a:r>
                    </a:p>
                    <a:p>
                      <a:r>
                        <a:rPr lang="en-US" sz="1200" dirty="0"/>
                        <a:t>As a result of attending </a:t>
                      </a:r>
                      <a:r>
                        <a:rPr lang="en-US" sz="1200" dirty="0" err="1"/>
                        <a:t>Easterseals</a:t>
                      </a:r>
                      <a:r>
                        <a:rPr lang="en-US" sz="1200" dirty="0"/>
                        <a:t> ADS the</a:t>
                      </a:r>
                      <a:r>
                        <a:rPr lang="en-US" sz="1200" baseline="0" dirty="0"/>
                        <a:t> participant has: </a:t>
                      </a:r>
                    </a:p>
                    <a:p>
                      <a:r>
                        <a:rPr lang="en-US" sz="1200" dirty="0"/>
                        <a:t>…experienced improved mental  health (reduced confusion, agitation or hallucinations)</a:t>
                      </a:r>
                    </a:p>
                  </a:txBody>
                  <a:tcPr/>
                </a:tc>
                <a:extLst>
                  <a:ext uri="{0D108BD9-81ED-4DB2-BD59-A6C34878D82A}">
                    <a16:rowId xmlns:a16="http://schemas.microsoft.com/office/drawing/2014/main" val="2568817460"/>
                  </a:ext>
                </a:extLst>
              </a:tr>
              <a:tr h="1235144">
                <a:tc>
                  <a:txBody>
                    <a:bodyPr/>
                    <a:lstStyle/>
                    <a:p>
                      <a:r>
                        <a:rPr lang="en-US" sz="1200" dirty="0"/>
                        <a:t>Wellness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 of Participants see </a:t>
                      </a:r>
                      <a:r>
                        <a:rPr lang="en-US" sz="1200" u="sng" dirty="0"/>
                        <a:t>an increase in social contact, social activities and a decrease in social isolation and feelings of depression and loneliness</a:t>
                      </a:r>
                    </a:p>
                    <a:p>
                      <a:endParaRPr lang="en-US" sz="1200" dirty="0"/>
                    </a:p>
                  </a:txBody>
                  <a:tcPr/>
                </a:tc>
                <a:tc>
                  <a:txBody>
                    <a:bodyPr/>
                    <a:lstStyle/>
                    <a:p>
                      <a:r>
                        <a:rPr lang="en-US" sz="1200" u="sng" dirty="0"/>
                        <a:t>Preplacement and</a:t>
                      </a:r>
                      <a:r>
                        <a:rPr lang="en-US" sz="1200" u="sng" baseline="0" dirty="0"/>
                        <a:t> annual survey:</a:t>
                      </a:r>
                    </a:p>
                    <a:p>
                      <a:pPr marL="171450" indent="-171450">
                        <a:buFont typeface="Arial" panose="020B0604020202020204" pitchFamily="34" charset="0"/>
                        <a:buChar char="•"/>
                      </a:pPr>
                      <a:r>
                        <a:rPr lang="en-US" sz="1200" dirty="0"/>
                        <a:t>How often do you feel lonely?</a:t>
                      </a:r>
                    </a:p>
                    <a:p>
                      <a:pPr marL="171450" indent="-171450">
                        <a:buFont typeface="Arial" panose="020B0604020202020204" pitchFamily="34" charset="0"/>
                        <a:buChar char="•"/>
                      </a:pPr>
                      <a:r>
                        <a:rPr lang="en-US" sz="1200" dirty="0"/>
                        <a:t>How often do you feel sad?</a:t>
                      </a:r>
                    </a:p>
                    <a:p>
                      <a:endParaRPr lang="en-US" sz="1200" dirty="0"/>
                    </a:p>
                  </a:txBody>
                  <a:tcPr/>
                </a:tc>
                <a:tc>
                  <a:txBody>
                    <a:bodyPr/>
                    <a:lstStyle/>
                    <a:p>
                      <a:r>
                        <a:rPr lang="en-US" sz="1200" u="sng" dirty="0"/>
                        <a:t>Annual</a:t>
                      </a:r>
                      <a:r>
                        <a:rPr lang="en-US" sz="1200" u="sng" baseline="0" dirty="0"/>
                        <a:t> Survey</a:t>
                      </a:r>
                      <a:r>
                        <a:rPr lang="en-US" sz="1200" baseline="0" dirty="0"/>
                        <a:t>: </a:t>
                      </a:r>
                    </a:p>
                    <a:p>
                      <a:pPr marL="171450" indent="-171450">
                        <a:buFont typeface="Arial" panose="020B0604020202020204" pitchFamily="34" charset="0"/>
                        <a:buChar char="•"/>
                      </a:pPr>
                      <a:r>
                        <a:rPr lang="en-US" sz="1200" dirty="0"/>
                        <a:t>There are multiple opportunities in a day to socialize with my peer group </a:t>
                      </a:r>
                    </a:p>
                    <a:p>
                      <a:pPr marL="0" indent="0">
                        <a:buFont typeface="Arial" panose="020B0604020202020204" pitchFamily="34" charset="0"/>
                        <a:buNone/>
                      </a:pPr>
                      <a:endParaRPr lang="en-US" sz="1200" dirty="0"/>
                    </a:p>
                  </a:txBody>
                  <a:tcPr/>
                </a:tc>
                <a:extLst>
                  <a:ext uri="{0D108BD9-81ED-4DB2-BD59-A6C34878D82A}">
                    <a16:rowId xmlns:a16="http://schemas.microsoft.com/office/drawing/2014/main" val="2925289570"/>
                  </a:ext>
                </a:extLst>
              </a:tr>
              <a:tr h="1587932">
                <a:tc>
                  <a:txBody>
                    <a:bodyPr/>
                    <a:lstStyle/>
                    <a:p>
                      <a:r>
                        <a:rPr lang="en-US" sz="1200" dirty="0"/>
                        <a:t>Community Engagement/Integration</a:t>
                      </a:r>
                      <a:r>
                        <a:rPr lang="en-US" sz="1200" baseline="0" dirty="0"/>
                        <a:t> </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 of Participants are </a:t>
                      </a:r>
                      <a:r>
                        <a:rPr lang="en-US" sz="1200" u="sng" dirty="0"/>
                        <a:t>integrated and socially connected </a:t>
                      </a:r>
                      <a:r>
                        <a:rPr lang="en-US" sz="1200" dirty="0"/>
                        <a:t>into their communities </a:t>
                      </a:r>
                    </a:p>
                    <a:p>
                      <a:endParaRPr lang="en-US" sz="1200" dirty="0"/>
                    </a:p>
                  </a:txBody>
                  <a:tcPr/>
                </a:tc>
                <a:tc>
                  <a:txBody>
                    <a:bodyPr/>
                    <a:lstStyle/>
                    <a:p>
                      <a:pPr marL="171450" indent="-171450">
                        <a:buFont typeface="Arial" panose="020B0604020202020204" pitchFamily="34" charset="0"/>
                        <a:buChar char="•"/>
                      </a:pPr>
                      <a:r>
                        <a:rPr lang="en-US" sz="1200" dirty="0"/>
                        <a:t>Participants who participate</a:t>
                      </a:r>
                      <a:r>
                        <a:rPr lang="en-US" sz="1200" baseline="0" dirty="0"/>
                        <a:t> in field trips and outings</a:t>
                      </a:r>
                    </a:p>
                    <a:p>
                      <a:pPr marL="171450" indent="-171450">
                        <a:buFont typeface="Arial" panose="020B0604020202020204" pitchFamily="34" charset="0"/>
                        <a:buChar char="•"/>
                      </a:pPr>
                      <a:r>
                        <a:rPr lang="en-US" sz="1200" baseline="0" dirty="0"/>
                        <a:t>Participants who participate in virtual activities </a:t>
                      </a:r>
                    </a:p>
                    <a:p>
                      <a:endParaRPr lang="en-US" sz="1200" dirty="0"/>
                    </a:p>
                  </a:txBody>
                  <a:tcPr/>
                </a:tc>
                <a:tc>
                  <a:txBody>
                    <a:bodyPr/>
                    <a:lstStyle/>
                    <a:p>
                      <a:r>
                        <a:rPr lang="en-US" sz="1200" u="sng" dirty="0"/>
                        <a:t>Annual Survey</a:t>
                      </a:r>
                      <a:r>
                        <a:rPr lang="en-US" sz="1200" dirty="0"/>
                        <a:t>:</a:t>
                      </a:r>
                    </a:p>
                    <a:p>
                      <a:pPr marL="171450" indent="-171450">
                        <a:buFont typeface="Arial" panose="020B0604020202020204" pitchFamily="34" charset="0"/>
                        <a:buChar char="•"/>
                      </a:pPr>
                      <a:r>
                        <a:rPr lang="en-US" sz="1200" dirty="0"/>
                        <a:t>Various outings into the community are offered </a:t>
                      </a:r>
                    </a:p>
                    <a:p>
                      <a:pPr marL="171450" indent="-171450">
                        <a:buFont typeface="Arial" panose="020B0604020202020204" pitchFamily="34" charset="0"/>
                        <a:buChar char="•"/>
                      </a:pPr>
                      <a:r>
                        <a:rPr lang="en-US" sz="1200" dirty="0"/>
                        <a:t>As a result of attending </a:t>
                      </a:r>
                      <a:r>
                        <a:rPr lang="en-US" sz="1200" dirty="0" err="1"/>
                        <a:t>Easterseals</a:t>
                      </a:r>
                      <a:r>
                        <a:rPr lang="en-US" sz="1200" dirty="0"/>
                        <a:t> ADS the participant has…felt more connected to their community.</a:t>
                      </a:r>
                    </a:p>
                    <a:p>
                      <a:endParaRPr lang="en-US" sz="1200" dirty="0"/>
                    </a:p>
                  </a:txBody>
                  <a:tcPr/>
                </a:tc>
                <a:extLst>
                  <a:ext uri="{0D108BD9-81ED-4DB2-BD59-A6C34878D82A}">
                    <a16:rowId xmlns:a16="http://schemas.microsoft.com/office/drawing/2014/main" val="3433147505"/>
                  </a:ext>
                </a:extLst>
              </a:tr>
            </a:tbl>
          </a:graphicData>
        </a:graphic>
      </p:graphicFrame>
      <p:sp>
        <p:nvSpPr>
          <p:cNvPr id="4" name="Slide Number Placeholder 3"/>
          <p:cNvSpPr>
            <a:spLocks noGrp="1"/>
          </p:cNvSpPr>
          <p:nvPr>
            <p:ph type="sldNum" sz="quarter" idx="12"/>
          </p:nvPr>
        </p:nvSpPr>
        <p:spPr/>
        <p:txBody>
          <a:bodyPr/>
          <a:lstStyle/>
          <a:p>
            <a:fld id="{2EF00467-2C26-C343-9763-9BDDADED9A2F}" type="slidenum">
              <a:rPr lang="en-US" smtClean="0"/>
              <a:pPr/>
              <a:t>35</a:t>
            </a:fld>
            <a:endParaRPr lang="en-US" dirty="0"/>
          </a:p>
        </p:txBody>
      </p:sp>
    </p:spTree>
    <p:extLst>
      <p:ext uri="{BB962C8B-B14F-4D97-AF65-F5344CB8AC3E}">
        <p14:creationId xmlns:p14="http://schemas.microsoft.com/office/powerpoint/2010/main" val="71860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EASTERSEALS NATIONAL IMPACT STATEMENTS: workforce development programs </a:t>
            </a:r>
          </a:p>
        </p:txBody>
      </p:sp>
      <p:sp>
        <p:nvSpPr>
          <p:cNvPr id="5" name="Text Placeholder 4">
            <a:extLst>
              <a:ext uri="{FF2B5EF4-FFF2-40B4-BE49-F238E27FC236}">
                <a16:creationId xmlns:a16="http://schemas.microsoft.com/office/drawing/2014/main" id="{174DB44F-B2C0-4F45-A9E3-04CC1FA990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69386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Development Programs </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t>1.Describe the issue or problem</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It is urgent that individuals with disabilities and veterans </a:t>
            </a:r>
            <a:r>
              <a:rPr lang="en-US" b="1" u="sng" dirty="0"/>
              <a:t>receive</a:t>
            </a:r>
            <a:r>
              <a:rPr lang="en-US" dirty="0"/>
              <a:t> support to successfully engage in meaningful employment.  </a:t>
            </a:r>
          </a:p>
          <a:p>
            <a:pPr marL="0" indent="0">
              <a:buNone/>
            </a:pPr>
            <a:endParaRPr lang="en-US" dirty="0"/>
          </a:p>
          <a:p>
            <a:r>
              <a:rPr lang="en-US" sz="2100" i="1" dirty="0"/>
              <a:t>There are many individuals who have significant barriers to employment.  (alternative option)</a:t>
            </a:r>
            <a:endParaRPr lang="en-US" sz="2100" dirty="0"/>
          </a:p>
        </p:txBody>
      </p:sp>
      <p:sp>
        <p:nvSpPr>
          <p:cNvPr id="6" name="Slide Number Placeholder 5"/>
          <p:cNvSpPr>
            <a:spLocks noGrp="1"/>
          </p:cNvSpPr>
          <p:nvPr>
            <p:ph type="sldNum" sz="quarter" idx="12"/>
          </p:nvPr>
        </p:nvSpPr>
        <p:spPr/>
        <p:txBody>
          <a:bodyPr/>
          <a:lstStyle/>
          <a:p>
            <a:fld id="{2EF00467-2C26-C343-9763-9BDDADED9A2F}" type="slidenum">
              <a:rPr lang="en-US" smtClean="0"/>
              <a:pPr/>
              <a:t>37</a:t>
            </a:fld>
            <a:endParaRPr lang="en-US" dirty="0"/>
          </a:p>
        </p:txBody>
      </p:sp>
    </p:spTree>
    <p:extLst>
      <p:ext uri="{BB962C8B-B14F-4D97-AF65-F5344CB8AC3E}">
        <p14:creationId xmlns:p14="http://schemas.microsoft.com/office/powerpoint/2010/main" val="395978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rgbClr val="DC4405"/>
            </a:solidFill>
          </a:ln>
        </p:spPr>
        <p:txBody>
          <a:bodyPr anchor="ctr"/>
          <a:lstStyle/>
          <a:p>
            <a:pPr algn="ctr"/>
            <a:r>
              <a:rPr lang="en-US" dirty="0"/>
              <a:t>Workforce Development Programs</a:t>
            </a:r>
          </a:p>
        </p:txBody>
      </p:sp>
      <p:sp>
        <p:nvSpPr>
          <p:cNvPr id="3" name="Content Placeholder 2"/>
          <p:cNvSpPr>
            <a:spLocks noGrp="1"/>
          </p:cNvSpPr>
          <p:nvPr>
            <p:ph idx="1"/>
          </p:nvPr>
        </p:nvSpPr>
        <p:spPr>
          <a:ln w="3175">
            <a:solidFill>
              <a:schemeClr val="tx1"/>
            </a:solidFill>
          </a:ln>
        </p:spPr>
        <p:txBody>
          <a:bodyPr>
            <a:normAutofit fontScale="77500" lnSpcReduction="20000"/>
          </a:bodyPr>
          <a:lstStyle/>
          <a:p>
            <a:pPr lvl="0"/>
            <a:endParaRPr lang="en-US" sz="2300" dirty="0"/>
          </a:p>
          <a:p>
            <a:pPr lvl="0"/>
            <a:endParaRPr lang="en-US" sz="2300" dirty="0"/>
          </a:p>
          <a:p>
            <a:pPr marL="0" lvl="0" indent="0">
              <a:buNone/>
            </a:pPr>
            <a:endParaRPr lang="en-US" sz="2300" dirty="0"/>
          </a:p>
          <a:p>
            <a:pPr lvl="0"/>
            <a:r>
              <a:rPr lang="en-US" sz="2300" dirty="0"/>
              <a:t>only </a:t>
            </a:r>
            <a:r>
              <a:rPr lang="en-US" sz="2300" u="sng" dirty="0"/>
              <a:t>29</a:t>
            </a:r>
            <a:r>
              <a:rPr lang="en-US" sz="2300" dirty="0"/>
              <a:t> % of adults with disabilities are gainfully employed, compared to 71% of able-bodied individuals </a:t>
            </a:r>
          </a:p>
          <a:p>
            <a:pPr marL="0" lvl="0" indent="0">
              <a:buNone/>
            </a:pPr>
            <a:endParaRPr lang="en-US" sz="2300" dirty="0"/>
          </a:p>
          <a:p>
            <a:pPr lvl="0"/>
            <a:r>
              <a:rPr lang="en-US" sz="2300" dirty="0"/>
              <a:t>People with disabilities live in poverty (22.5%) at nearly three times the rate of people without disabilities (8.4%) </a:t>
            </a:r>
          </a:p>
          <a:p>
            <a:pPr marL="0" lvl="0" indent="0">
              <a:buNone/>
            </a:pPr>
            <a:endParaRPr lang="en-US" sz="2300" dirty="0"/>
          </a:p>
          <a:p>
            <a:pPr lvl="0"/>
            <a:r>
              <a:rPr lang="en-US" sz="2300" dirty="0"/>
              <a:t>Underemployment affects more veteran job seekers than non-veteran job seekers. Nearly one-third of veteran job seekers are underemployed -- a rate 15.6% higher than non-veteran job seekers</a:t>
            </a:r>
          </a:p>
          <a:p>
            <a:pPr marL="0" lvl="0" indent="0">
              <a:buNone/>
            </a:pPr>
            <a:endParaRPr lang="en-US" sz="2300" dirty="0"/>
          </a:p>
          <a:p>
            <a:pPr lvl="0"/>
            <a:r>
              <a:rPr lang="en-US" sz="2300" dirty="0"/>
              <a:t>Youth who do not complete high school are 3 times more at risk of living in poverty </a:t>
            </a:r>
          </a:p>
          <a:p>
            <a:endParaRPr lang="en-US" dirty="0"/>
          </a:p>
        </p:txBody>
      </p:sp>
      <p:sp>
        <p:nvSpPr>
          <p:cNvPr id="4" name="Text Placeholder 3"/>
          <p:cNvSpPr>
            <a:spLocks noGrp="1"/>
          </p:cNvSpPr>
          <p:nvPr>
            <p:ph type="body" sz="half" idx="2"/>
          </p:nvPr>
        </p:nvSpPr>
        <p:spPr/>
        <p:txBody>
          <a:bodyPr/>
          <a:lstStyle/>
          <a:p>
            <a:endParaRPr lang="en-US" sz="1600" i="1" dirty="0"/>
          </a:p>
          <a:p>
            <a:r>
              <a:rPr lang="en-US" sz="1600" i="1" dirty="0"/>
              <a:t>It is urgent that individuals with disabilities and veterans receive support to successfully engage in meaningful employment.  </a:t>
            </a:r>
          </a:p>
          <a:p>
            <a:endParaRPr lang="en-US" sz="1600" i="1" dirty="0"/>
          </a:p>
          <a:p>
            <a:endParaRPr lang="en-US" sz="1600" i="1" dirty="0"/>
          </a:p>
          <a:p>
            <a:endParaRPr lang="en-US" sz="1600" i="1" dirty="0"/>
          </a:p>
          <a:p>
            <a:r>
              <a:rPr lang="en-US" sz="1600" b="1" dirty="0"/>
              <a:t>2. STATISTICS RELATED TO THE ISSUE…………</a:t>
            </a:r>
          </a:p>
          <a:p>
            <a:endParaRPr lang="en-US" dirty="0"/>
          </a:p>
        </p:txBody>
      </p:sp>
      <p:sp>
        <p:nvSpPr>
          <p:cNvPr id="6" name="Slide Number Placeholder 5"/>
          <p:cNvSpPr>
            <a:spLocks noGrp="1"/>
          </p:cNvSpPr>
          <p:nvPr>
            <p:ph type="sldNum" sz="quarter" idx="12"/>
          </p:nvPr>
        </p:nvSpPr>
        <p:spPr/>
        <p:txBody>
          <a:bodyPr/>
          <a:lstStyle/>
          <a:p>
            <a:fld id="{2EF00467-2C26-C343-9763-9BDDADED9A2F}" type="slidenum">
              <a:rPr lang="en-US" smtClean="0"/>
              <a:pPr/>
              <a:t>38</a:t>
            </a:fld>
            <a:endParaRPr lang="en-US" dirty="0"/>
          </a:p>
        </p:txBody>
      </p:sp>
    </p:spTree>
    <p:extLst>
      <p:ext uri="{BB962C8B-B14F-4D97-AF65-F5344CB8AC3E}">
        <p14:creationId xmlns:p14="http://schemas.microsoft.com/office/powerpoint/2010/main" val="3464929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Workforce Development Programs</a:t>
            </a:r>
          </a:p>
        </p:txBody>
      </p:sp>
      <p:sp>
        <p:nvSpPr>
          <p:cNvPr id="3" name="Content Placeholder 2"/>
          <p:cNvSpPr>
            <a:spLocks noGrp="1"/>
          </p:cNvSpPr>
          <p:nvPr>
            <p:ph idx="1"/>
          </p:nvPr>
        </p:nvSpPr>
        <p:spPr/>
        <p:txBody>
          <a:bodyPr/>
          <a:lstStyle/>
          <a:p>
            <a:pPr marL="0" indent="0">
              <a:buNone/>
            </a:pPr>
            <a:r>
              <a:rPr lang="en-US" dirty="0"/>
              <a:t>3. What does </a:t>
            </a:r>
            <a:r>
              <a:rPr lang="en-US" dirty="0" err="1"/>
              <a:t>Easterseals</a:t>
            </a:r>
            <a:r>
              <a:rPr lang="en-US" dirty="0"/>
              <a:t> do to address that </a:t>
            </a:r>
            <a:r>
              <a:rPr lang="en-US" i="1" dirty="0">
                <a:solidFill>
                  <a:srgbClr val="DC2A05"/>
                </a:solidFill>
              </a:rPr>
              <a:t>It is urgent that individuals with disabilities and veterans receive support to successfully engage in meaningful employment</a:t>
            </a:r>
            <a:r>
              <a:rPr lang="en-US" dirty="0"/>
              <a:t>?</a:t>
            </a:r>
          </a:p>
        </p:txBody>
      </p:sp>
      <p:sp>
        <p:nvSpPr>
          <p:cNvPr id="5" name="Slide Number Placeholder 4"/>
          <p:cNvSpPr>
            <a:spLocks noGrp="1"/>
          </p:cNvSpPr>
          <p:nvPr>
            <p:ph type="sldNum" sz="quarter" idx="12"/>
          </p:nvPr>
        </p:nvSpPr>
        <p:spPr/>
        <p:txBody>
          <a:bodyPr/>
          <a:lstStyle/>
          <a:p>
            <a:fld id="{2EF00467-2C26-C343-9763-9BDDADED9A2F}" type="slidenum">
              <a:rPr lang="en-US" smtClean="0"/>
              <a:pPr/>
              <a:t>39</a:t>
            </a:fld>
            <a:endParaRPr lang="en-US" dirty="0"/>
          </a:p>
        </p:txBody>
      </p:sp>
    </p:spTree>
    <p:extLst>
      <p:ext uri="{BB962C8B-B14F-4D97-AF65-F5344CB8AC3E}">
        <p14:creationId xmlns:p14="http://schemas.microsoft.com/office/powerpoint/2010/main" val="222438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Measurement Framework</a:t>
            </a:r>
          </a:p>
        </p:txBody>
      </p:sp>
      <p:sp>
        <p:nvSpPr>
          <p:cNvPr id="7" name="TextBox 6"/>
          <p:cNvSpPr txBox="1"/>
          <p:nvPr/>
        </p:nvSpPr>
        <p:spPr>
          <a:xfrm>
            <a:off x="308611" y="1561429"/>
            <a:ext cx="5427610" cy="2848985"/>
          </a:xfrm>
          <a:prstGeom prst="rect">
            <a:avLst/>
          </a:prstGeom>
          <a:noFill/>
        </p:spPr>
        <p:txBody>
          <a:bodyPr wrap="square" rtlCol="0">
            <a:spAutoFit/>
          </a:bodyPr>
          <a:lstStyle/>
          <a:p>
            <a:pPr defTabSz="685800">
              <a:lnSpc>
                <a:spcPct val="90000"/>
              </a:lnSpc>
              <a:spcBef>
                <a:spcPts val="750"/>
              </a:spcBef>
              <a:defRPr/>
            </a:pPr>
            <a:r>
              <a:rPr lang="en-US" dirty="0">
                <a:solidFill>
                  <a:prstClr val="black"/>
                </a:solidFill>
                <a:latin typeface="Calibri" panose="020F0502020204030204" pitchFamily="34" charset="0"/>
                <a:cs typeface="Calibri" panose="020F0502020204030204" pitchFamily="34" charset="0"/>
              </a:rPr>
              <a:t>We will measure impact together in the areas of Early Childhood Programs, Workforce Development Services and Adult Services.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The framework:</a:t>
            </a:r>
          </a:p>
          <a:p>
            <a:pPr marL="514350" lvl="1" indent="-171450" defTabSz="685800">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Is inspired by our Mission</a:t>
            </a:r>
          </a:p>
          <a:p>
            <a:pPr marL="514350" lvl="1" indent="-171450" defTabSz="685800">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Emphasizes our impact – WHY we do what we do</a:t>
            </a:r>
          </a:p>
          <a:p>
            <a:pPr marL="514350" lvl="1" indent="-171450" defTabSz="685800">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Focuses on select nationally recognized data points in use at Easterseals</a:t>
            </a:r>
          </a:p>
          <a:p>
            <a:pPr marL="514350" lvl="1" indent="-171450" defTabSz="685800">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Aligns with the Social Determinants of Health</a:t>
            </a: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807" y="111557"/>
            <a:ext cx="365798" cy="363633"/>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9280656" y="285749"/>
            <a:ext cx="2742064" cy="3358404"/>
          </a:xfrm>
          <a:prstGeom prst="rect">
            <a:avLst/>
          </a:prstGeom>
        </p:spPr>
      </p:pic>
      <p:sp>
        <p:nvSpPr>
          <p:cNvPr id="6" name="Slide Number Placeholder 31">
            <a:extLst>
              <a:ext uri="{FF2B5EF4-FFF2-40B4-BE49-F238E27FC236}">
                <a16:creationId xmlns:a16="http://schemas.microsoft.com/office/drawing/2014/main" id="{901BFC56-861D-42D3-AEB8-32E9A99804BC}"/>
              </a:ext>
            </a:extLst>
          </p:cNvPr>
          <p:cNvSpPr>
            <a:spLocks noGrp="1"/>
          </p:cNvSpPr>
          <p:nvPr>
            <p:ph type="sldNum" sz="quarter" idx="12"/>
          </p:nvPr>
        </p:nvSpPr>
        <p:spPr>
          <a:xfrm>
            <a:off x="308610" y="4918472"/>
            <a:ext cx="6172200" cy="185166"/>
          </a:xfrm>
        </p:spPr>
        <p:txBody>
          <a:bodyPr/>
          <a:lstStyle/>
          <a:p>
            <a:pPr algn="l" defTabSz="685769">
              <a:defRPr/>
            </a:pPr>
            <a:fld id="{DBF582B0-241F-1F4B-AB5B-F72D8864BE98}" type="slidenum">
              <a:rPr lang="en-US" sz="525" kern="0">
                <a:solidFill>
                  <a:srgbClr val="000000">
                    <a:lumMod val="50000"/>
                    <a:lumOff val="50000"/>
                  </a:srgbClr>
                </a:solidFill>
                <a:latin typeface="Arial" charset="0"/>
                <a:cs typeface="Arial" charset="0"/>
              </a:rPr>
              <a:pPr algn="l" defTabSz="685769">
                <a:defRPr/>
              </a:pPr>
              <a:t>4</a:t>
            </a:fld>
            <a:endParaRPr lang="en-US" sz="525" kern="0" dirty="0">
              <a:solidFill>
                <a:srgbClr val="000000">
                  <a:lumMod val="50000"/>
                  <a:lumOff val="50000"/>
                </a:srgbClr>
              </a:solidFill>
              <a:latin typeface="Arial" charset="0"/>
              <a:cs typeface="Arial" charset="0"/>
            </a:endParaRPr>
          </a:p>
        </p:txBody>
      </p:sp>
      <p:pic>
        <p:nvPicPr>
          <p:cNvPr id="2050" name="Picture 2">
            <a:extLst>
              <a:ext uri="{FF2B5EF4-FFF2-40B4-BE49-F238E27FC236}">
                <a16:creationId xmlns:a16="http://schemas.microsoft.com/office/drawing/2014/main" id="{CB7EE759-0C50-4F3B-8DF9-0B04289D0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221" y="285750"/>
            <a:ext cx="342781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598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F00467-2C26-C343-9763-9BDDADED9A2F}" type="slidenum">
              <a:rPr lang="en-US" smtClean="0"/>
              <a:pPr/>
              <a:t>40</a:t>
            </a:fld>
            <a:endParaRPr lang="en-US" dirty="0"/>
          </a:p>
        </p:txBody>
      </p:sp>
      <p:sp>
        <p:nvSpPr>
          <p:cNvPr id="3" name="Rectangle 2"/>
          <p:cNvSpPr/>
          <p:nvPr/>
        </p:nvSpPr>
        <p:spPr>
          <a:xfrm>
            <a:off x="1236269" y="1287840"/>
            <a:ext cx="6605625" cy="3139321"/>
          </a:xfrm>
          <a:prstGeom prst="rect">
            <a:avLst/>
          </a:prstGeom>
        </p:spPr>
        <p:txBody>
          <a:bodyPr wrap="square">
            <a:spAutoFit/>
          </a:bodyPr>
          <a:lstStyle/>
          <a:p>
            <a:pPr lvl="0"/>
            <a:r>
              <a:rPr lang="en-US" dirty="0"/>
              <a:t>Individualized Job Development</a:t>
            </a:r>
          </a:p>
          <a:p>
            <a:pPr lvl="0"/>
            <a:r>
              <a:rPr lang="en-US" dirty="0"/>
              <a:t>Work Experience Programs</a:t>
            </a:r>
          </a:p>
          <a:p>
            <a:pPr lvl="0"/>
            <a:r>
              <a:rPr lang="en-US" dirty="0"/>
              <a:t>Job coaching</a:t>
            </a:r>
          </a:p>
          <a:p>
            <a:pPr lvl="0"/>
            <a:r>
              <a:rPr lang="en-US" dirty="0"/>
              <a:t>Case Management</a:t>
            </a:r>
          </a:p>
          <a:p>
            <a:pPr lvl="0"/>
            <a:r>
              <a:rPr lang="en-US" dirty="0"/>
              <a:t>Assessments</a:t>
            </a:r>
          </a:p>
          <a:p>
            <a:pPr lvl="0"/>
            <a:r>
              <a:rPr lang="en-US" dirty="0"/>
              <a:t>Peer Mentoring</a:t>
            </a:r>
          </a:p>
          <a:p>
            <a:pPr lvl="0"/>
            <a:r>
              <a:rPr lang="en-US" dirty="0"/>
              <a:t>Linkage to community resources/cross referrals</a:t>
            </a:r>
          </a:p>
          <a:p>
            <a:pPr lvl="0"/>
            <a:r>
              <a:rPr lang="en-US" dirty="0"/>
              <a:t>Supportive Services</a:t>
            </a:r>
          </a:p>
          <a:p>
            <a:pPr lvl="0"/>
            <a:r>
              <a:rPr lang="en-US" dirty="0"/>
              <a:t>Mental Health Screening and services</a:t>
            </a:r>
          </a:p>
          <a:p>
            <a:pPr lvl="0"/>
            <a:r>
              <a:rPr lang="en-US" dirty="0"/>
              <a:t>Job Placement</a:t>
            </a:r>
          </a:p>
          <a:p>
            <a:pPr lvl="0"/>
            <a:r>
              <a:rPr lang="en-US" dirty="0"/>
              <a:t>Certifications and Training (soft and hard skills)</a:t>
            </a:r>
          </a:p>
        </p:txBody>
      </p:sp>
      <p:sp>
        <p:nvSpPr>
          <p:cNvPr id="4" name="Rectangle 3"/>
          <p:cNvSpPr/>
          <p:nvPr/>
        </p:nvSpPr>
        <p:spPr>
          <a:xfrm>
            <a:off x="1295116" y="800143"/>
            <a:ext cx="5668953" cy="523220"/>
          </a:xfrm>
          <a:prstGeom prst="rect">
            <a:avLst/>
          </a:prstGeom>
        </p:spPr>
        <p:txBody>
          <a:bodyPr wrap="square">
            <a:spAutoFit/>
          </a:bodyPr>
          <a:lstStyle/>
          <a:p>
            <a:r>
              <a:rPr lang="en-US" sz="2800" b="1" dirty="0">
                <a:solidFill>
                  <a:srgbClr val="FF0000"/>
                </a:solidFill>
              </a:rPr>
              <a:t>Workforce Development Programs</a:t>
            </a:r>
          </a:p>
        </p:txBody>
      </p:sp>
    </p:spTree>
    <p:extLst>
      <p:ext uri="{BB962C8B-B14F-4D97-AF65-F5344CB8AC3E}">
        <p14:creationId xmlns:p14="http://schemas.microsoft.com/office/powerpoint/2010/main" val="2724181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Development Programs </a:t>
            </a:r>
          </a:p>
        </p:txBody>
      </p:sp>
      <p:sp>
        <p:nvSpPr>
          <p:cNvPr id="3" name="Text Placeholder 2"/>
          <p:cNvSpPr>
            <a:spLocks noGrp="1"/>
          </p:cNvSpPr>
          <p:nvPr>
            <p:ph type="body" idx="1"/>
          </p:nvPr>
        </p:nvSpPr>
        <p:spPr>
          <a:xfrm>
            <a:off x="548640" y="1279261"/>
            <a:ext cx="7644384" cy="533135"/>
          </a:xfrm>
        </p:spPr>
        <p:txBody>
          <a:bodyPr>
            <a:normAutofit fontScale="25000" lnSpcReduction="20000"/>
          </a:bodyPr>
          <a:lstStyle/>
          <a:p>
            <a:r>
              <a:rPr lang="en-US" dirty="0"/>
              <a:t> </a:t>
            </a:r>
            <a:endParaRPr lang="en-US" sz="11100" dirty="0"/>
          </a:p>
          <a:p>
            <a:r>
              <a:rPr lang="en-US" sz="11100" dirty="0"/>
              <a:t>IMPACT STATEMENT:</a:t>
            </a:r>
          </a:p>
        </p:txBody>
      </p:sp>
      <p:sp>
        <p:nvSpPr>
          <p:cNvPr id="4" name="Content Placeholder 3"/>
          <p:cNvSpPr>
            <a:spLocks noGrp="1"/>
          </p:cNvSpPr>
          <p:nvPr>
            <p:ph sz="half" idx="2"/>
          </p:nvPr>
        </p:nvSpPr>
        <p:spPr/>
        <p:txBody>
          <a:bodyPr>
            <a:normAutofit/>
          </a:bodyPr>
          <a:lstStyle/>
          <a:p>
            <a:pPr marL="0" indent="0">
              <a:buNone/>
            </a:pPr>
            <a:r>
              <a:rPr lang="en-US" dirty="0"/>
              <a:t>Easterseals has improved the quality of life of XXX individuals who have significant barriers to employment. </a:t>
            </a:r>
          </a:p>
        </p:txBody>
      </p:sp>
      <p:sp>
        <p:nvSpPr>
          <p:cNvPr id="8" name="Slide Number Placeholder 7"/>
          <p:cNvSpPr>
            <a:spLocks noGrp="1"/>
          </p:cNvSpPr>
          <p:nvPr>
            <p:ph type="sldNum" sz="quarter" idx="12"/>
          </p:nvPr>
        </p:nvSpPr>
        <p:spPr/>
        <p:txBody>
          <a:bodyPr/>
          <a:lstStyle/>
          <a:p>
            <a:fld id="{2EF00467-2C26-C343-9763-9BDDADED9A2F}" type="slidenum">
              <a:rPr lang="en-US" smtClean="0"/>
              <a:pPr/>
              <a:t>41</a:t>
            </a:fld>
            <a:endParaRPr lang="en-US" dirty="0"/>
          </a:p>
        </p:txBody>
      </p:sp>
    </p:spTree>
    <p:extLst>
      <p:ext uri="{BB962C8B-B14F-4D97-AF65-F5344CB8AC3E}">
        <p14:creationId xmlns:p14="http://schemas.microsoft.com/office/powerpoint/2010/main" val="2019690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Development Programs </a:t>
            </a:r>
          </a:p>
        </p:txBody>
      </p:sp>
      <p:sp>
        <p:nvSpPr>
          <p:cNvPr id="4" name="Slide Number Placeholder 3"/>
          <p:cNvSpPr>
            <a:spLocks noGrp="1"/>
          </p:cNvSpPr>
          <p:nvPr>
            <p:ph type="sldNum" sz="quarter" idx="12"/>
          </p:nvPr>
        </p:nvSpPr>
        <p:spPr/>
        <p:txBody>
          <a:bodyPr/>
          <a:lstStyle/>
          <a:p>
            <a:fld id="{2EF00467-2C26-C343-9763-9BDDADED9A2F}" type="slidenum">
              <a:rPr lang="en-US" smtClean="0"/>
              <a:pPr/>
              <a:t>42</a:t>
            </a:fld>
            <a:endParaRPr lang="en-US" dirty="0"/>
          </a:p>
        </p:txBody>
      </p:sp>
      <p:sp>
        <p:nvSpPr>
          <p:cNvPr id="3" name="TextBox 2"/>
          <p:cNvSpPr txBox="1"/>
          <p:nvPr/>
        </p:nvSpPr>
        <p:spPr>
          <a:xfrm>
            <a:off x="1258214" y="1711757"/>
            <a:ext cx="6751930" cy="2862322"/>
          </a:xfrm>
          <a:prstGeom prst="rect">
            <a:avLst/>
          </a:prstGeom>
          <a:noFill/>
        </p:spPr>
        <p:txBody>
          <a:bodyPr wrap="square" rtlCol="0">
            <a:spAutoFit/>
          </a:bodyPr>
          <a:lstStyle/>
          <a:p>
            <a:r>
              <a:rPr lang="en-US" dirty="0"/>
              <a:t>Workforce Development Programs improve the quality of life of individuals who have significant barriers to employment through…</a:t>
            </a:r>
          </a:p>
          <a:p>
            <a:endParaRPr lang="en-US" dirty="0"/>
          </a:p>
          <a:p>
            <a:r>
              <a:rPr lang="en-US" dirty="0"/>
              <a:t>		</a:t>
            </a:r>
            <a:r>
              <a:rPr lang="en-US" b="1" dirty="0"/>
              <a:t>Work Readiness</a:t>
            </a:r>
          </a:p>
          <a:p>
            <a:endParaRPr lang="en-US" b="1" dirty="0"/>
          </a:p>
          <a:p>
            <a:r>
              <a:rPr lang="en-US" b="1" dirty="0"/>
              <a:t>		Competitive Employment</a:t>
            </a:r>
          </a:p>
          <a:p>
            <a:r>
              <a:rPr lang="en-US" b="1" dirty="0"/>
              <a:t> </a:t>
            </a:r>
          </a:p>
          <a:p>
            <a:r>
              <a:rPr lang="en-US" b="1" dirty="0"/>
              <a:t>		Quality of Life/advancement</a:t>
            </a:r>
          </a:p>
          <a:p>
            <a:pPr lvl="0"/>
            <a:endParaRPr lang="en-US" dirty="0"/>
          </a:p>
          <a:p>
            <a:endParaRPr lang="en-US" dirty="0"/>
          </a:p>
        </p:txBody>
      </p:sp>
    </p:spTree>
    <p:extLst>
      <p:ext uri="{BB962C8B-B14F-4D97-AF65-F5344CB8AC3E}">
        <p14:creationId xmlns:p14="http://schemas.microsoft.com/office/powerpoint/2010/main" val="100087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DEVELOPMENT PROGRAMS</a:t>
            </a:r>
          </a:p>
        </p:txBody>
      </p:sp>
      <p:sp>
        <p:nvSpPr>
          <p:cNvPr id="3" name="Content Placeholder 2"/>
          <p:cNvSpPr>
            <a:spLocks noGrp="1"/>
          </p:cNvSpPr>
          <p:nvPr>
            <p:ph idx="1"/>
          </p:nvPr>
        </p:nvSpPr>
        <p:spPr/>
        <p:txBody>
          <a:bodyPr>
            <a:normAutofit fontScale="70000" lnSpcReduction="20000"/>
          </a:bodyPr>
          <a:lstStyle/>
          <a:p>
            <a:endParaRPr lang="en-US" sz="3000" dirty="0"/>
          </a:p>
          <a:p>
            <a:r>
              <a:rPr lang="en-US" sz="3000" dirty="0"/>
              <a:t># and % who successfully complete work preparation training</a:t>
            </a:r>
          </a:p>
          <a:p>
            <a:pPr lvl="1"/>
            <a:r>
              <a:rPr lang="en-US" sz="2600" dirty="0"/>
              <a:t>Successfully complete</a:t>
            </a:r>
          </a:p>
          <a:p>
            <a:pPr lvl="1"/>
            <a:r>
              <a:rPr lang="en-US" sz="2600" dirty="0"/>
              <a:t>Work preparation training</a:t>
            </a:r>
          </a:p>
          <a:p>
            <a:pPr marL="457200" lvl="1" indent="0">
              <a:buNone/>
            </a:pPr>
            <a:endParaRPr lang="en-US" sz="2600" dirty="0"/>
          </a:p>
          <a:p>
            <a:r>
              <a:rPr lang="en-US" sz="3000" dirty="0"/>
              <a:t># and %who complete a skills assessment</a:t>
            </a:r>
          </a:p>
          <a:p>
            <a:pPr lvl="1"/>
            <a:r>
              <a:rPr lang="en-US" sz="2600" dirty="0"/>
              <a:t>Complete</a:t>
            </a:r>
          </a:p>
          <a:p>
            <a:pPr lvl="1"/>
            <a:r>
              <a:rPr lang="en-US" sz="2600" dirty="0"/>
              <a:t>Skills assessment</a:t>
            </a:r>
          </a:p>
          <a:p>
            <a:pPr marL="0" indent="0">
              <a:buNone/>
            </a:pPr>
            <a:endParaRPr lang="en-US" sz="3000" dirty="0"/>
          </a:p>
          <a:p>
            <a:r>
              <a:rPr lang="en-US" sz="3000" dirty="0"/>
              <a:t># and % who engage in work experience/transitional employment</a:t>
            </a:r>
          </a:p>
          <a:p>
            <a:pPr lvl="1"/>
            <a:r>
              <a:rPr lang="en-US" sz="2600" dirty="0"/>
              <a:t>Engage</a:t>
            </a:r>
          </a:p>
          <a:p>
            <a:pPr lvl="1"/>
            <a:r>
              <a:rPr lang="en-US" sz="2600" dirty="0"/>
              <a:t>Work experience</a:t>
            </a:r>
          </a:p>
          <a:p>
            <a:pPr lvl="1"/>
            <a:r>
              <a:rPr lang="en-US" sz="2600" dirty="0"/>
              <a:t>Transitional employment</a:t>
            </a:r>
          </a:p>
          <a:p>
            <a:endParaRPr lang="en-US" dirty="0"/>
          </a:p>
        </p:txBody>
      </p:sp>
      <p:sp>
        <p:nvSpPr>
          <p:cNvPr id="4" name="Text Placeholder 3"/>
          <p:cNvSpPr>
            <a:spLocks noGrp="1"/>
          </p:cNvSpPr>
          <p:nvPr>
            <p:ph type="body" sz="half" idx="2"/>
          </p:nvPr>
        </p:nvSpPr>
        <p:spPr/>
        <p:txBody>
          <a:bodyPr/>
          <a:lstStyle/>
          <a:p>
            <a:endParaRPr lang="en-US" dirty="0"/>
          </a:p>
          <a:p>
            <a:endParaRPr lang="en-US" dirty="0"/>
          </a:p>
          <a:p>
            <a:endParaRPr lang="en-US" dirty="0"/>
          </a:p>
          <a:p>
            <a:r>
              <a:rPr lang="en-US" sz="2400" dirty="0"/>
              <a:t>WORK READINESS</a:t>
            </a:r>
          </a:p>
          <a:p>
            <a:endParaRPr lang="en-US" sz="2400" dirty="0"/>
          </a:p>
          <a:p>
            <a:r>
              <a:rPr lang="en-US" sz="1800" dirty="0"/>
              <a:t>These will be ranked via the survey</a:t>
            </a:r>
          </a:p>
          <a:p>
            <a:endParaRPr lang="en-US" sz="2400" dirty="0"/>
          </a:p>
          <a:p>
            <a:endParaRPr lang="en-US" sz="2400" dirty="0"/>
          </a:p>
          <a:p>
            <a:endParaRPr lang="en-US" dirty="0"/>
          </a:p>
        </p:txBody>
      </p:sp>
      <p:sp>
        <p:nvSpPr>
          <p:cNvPr id="5" name="Slide Number Placeholder 4"/>
          <p:cNvSpPr>
            <a:spLocks noGrp="1"/>
          </p:cNvSpPr>
          <p:nvPr>
            <p:ph type="sldNum" sz="quarter" idx="12"/>
          </p:nvPr>
        </p:nvSpPr>
        <p:spPr/>
        <p:txBody>
          <a:bodyPr/>
          <a:lstStyle/>
          <a:p>
            <a:fld id="{2EF00467-2C26-C343-9763-9BDDADED9A2F}" type="slidenum">
              <a:rPr lang="en-US" smtClean="0"/>
              <a:pPr/>
              <a:t>43</a:t>
            </a:fld>
            <a:endParaRPr lang="en-US" dirty="0"/>
          </a:p>
        </p:txBody>
      </p:sp>
    </p:spTree>
    <p:extLst>
      <p:ext uri="{BB962C8B-B14F-4D97-AF65-F5344CB8AC3E}">
        <p14:creationId xmlns:p14="http://schemas.microsoft.com/office/powerpoint/2010/main" val="3192073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DEVELOPMENT PROGRAMS</a:t>
            </a:r>
          </a:p>
        </p:txBody>
      </p:sp>
      <p:sp>
        <p:nvSpPr>
          <p:cNvPr id="3" name="Content Placeholder 2"/>
          <p:cNvSpPr>
            <a:spLocks noGrp="1"/>
          </p:cNvSpPr>
          <p:nvPr>
            <p:ph idx="1"/>
          </p:nvPr>
        </p:nvSpPr>
        <p:spPr/>
        <p:txBody>
          <a:bodyPr>
            <a:normAutofit fontScale="92500" lnSpcReduction="20000"/>
          </a:bodyPr>
          <a:lstStyle/>
          <a:p>
            <a:endParaRPr lang="en-US" sz="2800" dirty="0"/>
          </a:p>
          <a:p>
            <a:r>
              <a:rPr lang="en-US" sz="2800" dirty="0"/>
              <a:t># and % securing a job at minimum wage or above</a:t>
            </a:r>
          </a:p>
          <a:p>
            <a:pPr lvl="1"/>
            <a:r>
              <a:rPr lang="en-US" sz="2400" dirty="0"/>
              <a:t>Securing a job</a:t>
            </a:r>
          </a:p>
          <a:p>
            <a:pPr lvl="1"/>
            <a:r>
              <a:rPr lang="en-US" sz="2400" dirty="0"/>
              <a:t>Minimum wage</a:t>
            </a:r>
          </a:p>
          <a:p>
            <a:endParaRPr lang="en-US" sz="2800" dirty="0"/>
          </a:p>
          <a:p>
            <a:r>
              <a:rPr lang="en-US" sz="2800" dirty="0"/>
              <a:t># and % obtain full time employment</a:t>
            </a:r>
          </a:p>
          <a:p>
            <a:pPr lvl="1"/>
            <a:r>
              <a:rPr lang="en-US" sz="2400" dirty="0"/>
              <a:t>Full time employment</a:t>
            </a:r>
          </a:p>
          <a:p>
            <a:endParaRPr lang="en-US" sz="2800" dirty="0"/>
          </a:p>
          <a:p>
            <a:r>
              <a:rPr lang="en-US" sz="2800" dirty="0"/>
              <a:t># and % of people who retain employment </a:t>
            </a:r>
          </a:p>
          <a:p>
            <a:pPr lvl="1"/>
            <a:r>
              <a:rPr lang="en-US" sz="2400" dirty="0"/>
              <a:t>Retain employment</a:t>
            </a:r>
          </a:p>
          <a:p>
            <a:pPr marL="0" indent="0">
              <a:buNone/>
            </a:pPr>
            <a:endParaRPr lang="en-US" dirty="0"/>
          </a:p>
        </p:txBody>
      </p:sp>
      <p:sp>
        <p:nvSpPr>
          <p:cNvPr id="4" name="Text Placeholder 3"/>
          <p:cNvSpPr>
            <a:spLocks noGrp="1"/>
          </p:cNvSpPr>
          <p:nvPr>
            <p:ph type="body" sz="half" idx="2"/>
          </p:nvPr>
        </p:nvSpPr>
        <p:spPr/>
        <p:txBody>
          <a:bodyPr/>
          <a:lstStyle/>
          <a:p>
            <a:endParaRPr lang="en-US" sz="2400" dirty="0"/>
          </a:p>
          <a:p>
            <a:endParaRPr lang="en-US" sz="2400" dirty="0"/>
          </a:p>
          <a:p>
            <a:r>
              <a:rPr lang="en-US" sz="2400" dirty="0"/>
              <a:t>Competitive Employment</a:t>
            </a:r>
          </a:p>
          <a:p>
            <a:endParaRPr lang="en-US" sz="2400" dirty="0"/>
          </a:p>
          <a:p>
            <a:r>
              <a:rPr lang="en-US" sz="1800" dirty="0"/>
              <a:t>These will be ranked via the survey</a:t>
            </a:r>
          </a:p>
          <a:p>
            <a:endParaRPr lang="en-US" sz="2400" dirty="0"/>
          </a:p>
          <a:p>
            <a:endParaRPr lang="en-US" dirty="0"/>
          </a:p>
        </p:txBody>
      </p:sp>
      <p:sp>
        <p:nvSpPr>
          <p:cNvPr id="5" name="Slide Number Placeholder 4"/>
          <p:cNvSpPr>
            <a:spLocks noGrp="1"/>
          </p:cNvSpPr>
          <p:nvPr>
            <p:ph type="sldNum" sz="quarter" idx="12"/>
          </p:nvPr>
        </p:nvSpPr>
        <p:spPr/>
        <p:txBody>
          <a:bodyPr/>
          <a:lstStyle/>
          <a:p>
            <a:fld id="{2EF00467-2C26-C343-9763-9BDDADED9A2F}" type="slidenum">
              <a:rPr lang="en-US" smtClean="0"/>
              <a:pPr/>
              <a:t>44</a:t>
            </a:fld>
            <a:endParaRPr lang="en-US" dirty="0"/>
          </a:p>
        </p:txBody>
      </p:sp>
    </p:spTree>
    <p:extLst>
      <p:ext uri="{BB962C8B-B14F-4D97-AF65-F5344CB8AC3E}">
        <p14:creationId xmlns:p14="http://schemas.microsoft.com/office/powerpoint/2010/main" val="3385940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DEVELOPMENT PROGRAMS</a:t>
            </a:r>
          </a:p>
        </p:txBody>
      </p:sp>
      <p:sp>
        <p:nvSpPr>
          <p:cNvPr id="3" name="Content Placeholder 2"/>
          <p:cNvSpPr>
            <a:spLocks noGrp="1"/>
          </p:cNvSpPr>
          <p:nvPr>
            <p:ph idx="1"/>
          </p:nvPr>
        </p:nvSpPr>
        <p:spPr/>
        <p:txBody>
          <a:bodyPr>
            <a:normAutofit fontScale="77500" lnSpcReduction="20000"/>
          </a:bodyPr>
          <a:lstStyle/>
          <a:p>
            <a:endParaRPr lang="en-US" sz="2800" dirty="0"/>
          </a:p>
          <a:p>
            <a:r>
              <a:rPr lang="en-US" sz="2800" dirty="0"/>
              <a:t># and % who reach financial self-sufficiency with living wage and health benefits</a:t>
            </a:r>
          </a:p>
          <a:p>
            <a:pPr lvl="1"/>
            <a:r>
              <a:rPr lang="en-US" sz="2400" dirty="0"/>
              <a:t>Financial self-sufficiency</a:t>
            </a:r>
          </a:p>
          <a:p>
            <a:pPr lvl="1"/>
            <a:r>
              <a:rPr lang="en-US" sz="2400" dirty="0"/>
              <a:t>Living wage</a:t>
            </a:r>
          </a:p>
          <a:p>
            <a:pPr lvl="1"/>
            <a:r>
              <a:rPr lang="en-US" sz="2400" dirty="0"/>
              <a:t>Health benefits</a:t>
            </a:r>
          </a:p>
          <a:p>
            <a:endParaRPr lang="en-US" sz="2800" dirty="0"/>
          </a:p>
          <a:p>
            <a:r>
              <a:rPr lang="en-US" sz="2800" dirty="0"/>
              <a:t># and % of participant who earn a credential of value </a:t>
            </a:r>
          </a:p>
          <a:p>
            <a:pPr lvl="1"/>
            <a:r>
              <a:rPr lang="en-US" sz="2400" dirty="0"/>
              <a:t>Credential of value</a:t>
            </a:r>
          </a:p>
          <a:p>
            <a:endParaRPr lang="en-US" sz="2800" dirty="0"/>
          </a:p>
          <a:p>
            <a:r>
              <a:rPr lang="en-US" sz="2800" dirty="0"/>
              <a:t># and % who receive promotions or increase wages</a:t>
            </a:r>
          </a:p>
          <a:p>
            <a:pPr lvl="1"/>
            <a:r>
              <a:rPr lang="en-US" sz="2400" dirty="0"/>
              <a:t>Promotions</a:t>
            </a:r>
          </a:p>
          <a:p>
            <a:pPr lvl="1"/>
            <a:r>
              <a:rPr lang="en-US" sz="2400" dirty="0"/>
              <a:t>Increase wages</a:t>
            </a:r>
          </a:p>
          <a:p>
            <a:pPr marL="0" indent="0">
              <a:buNone/>
            </a:pPr>
            <a:endParaRPr lang="en-US" dirty="0"/>
          </a:p>
        </p:txBody>
      </p:sp>
      <p:sp>
        <p:nvSpPr>
          <p:cNvPr id="4" name="Text Placeholder 3"/>
          <p:cNvSpPr>
            <a:spLocks noGrp="1"/>
          </p:cNvSpPr>
          <p:nvPr>
            <p:ph type="body" sz="half" idx="2"/>
          </p:nvPr>
        </p:nvSpPr>
        <p:spPr/>
        <p:txBody>
          <a:bodyPr/>
          <a:lstStyle/>
          <a:p>
            <a:endParaRPr lang="en-US" sz="2400" dirty="0"/>
          </a:p>
          <a:p>
            <a:endParaRPr lang="en-US" sz="2400" dirty="0"/>
          </a:p>
          <a:p>
            <a:r>
              <a:rPr lang="en-US" sz="2400" dirty="0"/>
              <a:t>Quality of Life/Advancement</a:t>
            </a:r>
          </a:p>
          <a:p>
            <a:endParaRPr lang="en-US" sz="2400" dirty="0"/>
          </a:p>
          <a:p>
            <a:r>
              <a:rPr lang="en-US" sz="1800" dirty="0"/>
              <a:t>These will be ranked via the survey</a:t>
            </a:r>
          </a:p>
          <a:p>
            <a:endParaRPr lang="en-US" sz="2400" dirty="0"/>
          </a:p>
          <a:p>
            <a:endParaRPr lang="en-US" dirty="0"/>
          </a:p>
        </p:txBody>
      </p:sp>
      <p:sp>
        <p:nvSpPr>
          <p:cNvPr id="5" name="Slide Number Placeholder 4"/>
          <p:cNvSpPr>
            <a:spLocks noGrp="1"/>
          </p:cNvSpPr>
          <p:nvPr>
            <p:ph type="sldNum" sz="quarter" idx="12"/>
          </p:nvPr>
        </p:nvSpPr>
        <p:spPr/>
        <p:txBody>
          <a:bodyPr/>
          <a:lstStyle/>
          <a:p>
            <a:fld id="{2EF00467-2C26-C343-9763-9BDDADED9A2F}" type="slidenum">
              <a:rPr lang="en-US" smtClean="0"/>
              <a:pPr/>
              <a:t>45</a:t>
            </a:fld>
            <a:endParaRPr lang="en-US" dirty="0"/>
          </a:p>
        </p:txBody>
      </p:sp>
    </p:spTree>
    <p:extLst>
      <p:ext uri="{BB962C8B-B14F-4D97-AF65-F5344CB8AC3E}">
        <p14:creationId xmlns:p14="http://schemas.microsoft.com/office/powerpoint/2010/main" val="3758737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7" y="-14744"/>
            <a:ext cx="8229600" cy="529094"/>
          </a:xfrm>
        </p:spPr>
        <p:txBody>
          <a:bodyPr>
            <a:normAutofit/>
          </a:bodyPr>
          <a:lstStyle/>
          <a:p>
            <a:r>
              <a:rPr lang="en-US" sz="2000" dirty="0"/>
              <a:t>Examples of different ways affiliates may define these metrics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198442"/>
              </p:ext>
            </p:extLst>
          </p:nvPr>
        </p:nvGraphicFramePr>
        <p:xfrm>
          <a:off x="405393" y="404356"/>
          <a:ext cx="7925806" cy="4617470"/>
        </p:xfrm>
        <a:graphic>
          <a:graphicData uri="http://schemas.openxmlformats.org/drawingml/2006/table">
            <a:tbl>
              <a:tblPr firstRow="1" bandRow="1">
                <a:tableStyleId>{5C22544A-7EE6-4342-B048-85BDC9FD1C3A}</a:tableStyleId>
              </a:tblPr>
              <a:tblGrid>
                <a:gridCol w="1346405">
                  <a:extLst>
                    <a:ext uri="{9D8B030D-6E8A-4147-A177-3AD203B41FA5}">
                      <a16:colId xmlns:a16="http://schemas.microsoft.com/office/drawing/2014/main" val="3169978570"/>
                    </a:ext>
                  </a:extLst>
                </a:gridCol>
                <a:gridCol w="1869124">
                  <a:extLst>
                    <a:ext uri="{9D8B030D-6E8A-4147-A177-3AD203B41FA5}">
                      <a16:colId xmlns:a16="http://schemas.microsoft.com/office/drawing/2014/main" val="4086584541"/>
                    </a:ext>
                  </a:extLst>
                </a:gridCol>
                <a:gridCol w="1494747">
                  <a:extLst>
                    <a:ext uri="{9D8B030D-6E8A-4147-A177-3AD203B41FA5}">
                      <a16:colId xmlns:a16="http://schemas.microsoft.com/office/drawing/2014/main" val="20002"/>
                    </a:ext>
                  </a:extLst>
                </a:gridCol>
                <a:gridCol w="1607765">
                  <a:extLst>
                    <a:ext uri="{9D8B030D-6E8A-4147-A177-3AD203B41FA5}">
                      <a16:colId xmlns:a16="http://schemas.microsoft.com/office/drawing/2014/main" val="3493910273"/>
                    </a:ext>
                  </a:extLst>
                </a:gridCol>
                <a:gridCol w="1607765">
                  <a:extLst>
                    <a:ext uri="{9D8B030D-6E8A-4147-A177-3AD203B41FA5}">
                      <a16:colId xmlns:a16="http://schemas.microsoft.com/office/drawing/2014/main" val="3461406575"/>
                    </a:ext>
                  </a:extLst>
                </a:gridCol>
              </a:tblGrid>
              <a:tr h="306443">
                <a:tc>
                  <a:txBody>
                    <a:bodyPr/>
                    <a:lstStyle/>
                    <a:p>
                      <a:r>
                        <a:rPr lang="en-US" sz="1600" dirty="0"/>
                        <a:t>Domains </a:t>
                      </a:r>
                    </a:p>
                  </a:txBody>
                  <a:tcPr/>
                </a:tc>
                <a:tc>
                  <a:txBody>
                    <a:bodyPr/>
                    <a:lstStyle/>
                    <a:p>
                      <a:r>
                        <a:rPr lang="en-US" sz="1600" dirty="0"/>
                        <a:t>Metric </a:t>
                      </a:r>
                    </a:p>
                  </a:txBody>
                  <a:tcPr/>
                </a:tc>
                <a:tc>
                  <a:txBody>
                    <a:bodyPr/>
                    <a:lstStyle/>
                    <a:p>
                      <a:r>
                        <a:rPr lang="en-US" sz="1600" dirty="0"/>
                        <a:t>Veterans</a:t>
                      </a:r>
                    </a:p>
                  </a:txBody>
                  <a:tcPr/>
                </a:tc>
                <a:tc>
                  <a:txBody>
                    <a:bodyPr/>
                    <a:lstStyle/>
                    <a:p>
                      <a:r>
                        <a:rPr lang="en-US" sz="1600" dirty="0"/>
                        <a:t>Youth</a:t>
                      </a:r>
                    </a:p>
                  </a:txBody>
                  <a:tcPr/>
                </a:tc>
                <a:tc>
                  <a:txBody>
                    <a:bodyPr/>
                    <a:lstStyle/>
                    <a:p>
                      <a:r>
                        <a:rPr lang="en-US" sz="1600" dirty="0"/>
                        <a:t>Individuals w/disabilities</a:t>
                      </a:r>
                    </a:p>
                  </a:txBody>
                  <a:tcPr/>
                </a:tc>
                <a:extLst>
                  <a:ext uri="{0D108BD9-81ED-4DB2-BD59-A6C34878D82A}">
                    <a16:rowId xmlns:a16="http://schemas.microsoft.com/office/drawing/2014/main" val="3337204019"/>
                  </a:ext>
                </a:extLst>
              </a:tr>
              <a:tr h="13073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Work Readiness</a:t>
                      </a:r>
                    </a:p>
                    <a:p>
                      <a:endParaRPr lang="en-US" sz="1200" dirty="0"/>
                    </a:p>
                  </a:txBody>
                  <a:tcPr/>
                </a:tc>
                <a:tc>
                  <a:txBody>
                    <a:bodyPr/>
                    <a:lstStyle/>
                    <a:p>
                      <a:r>
                        <a:rPr lang="en-US" sz="1000" dirty="0"/>
                        <a:t># and % who successfully complete work preparation training</a:t>
                      </a:r>
                    </a:p>
                    <a:p>
                      <a:pPr lvl="1"/>
                      <a:r>
                        <a:rPr lang="en-US" sz="1000" i="0" dirty="0"/>
                        <a:t>Successfully complete</a:t>
                      </a:r>
                    </a:p>
                    <a:p>
                      <a:pPr lvl="1"/>
                      <a:r>
                        <a:rPr lang="en-US" sz="1000" i="0" dirty="0"/>
                        <a:t>Work preparation training</a:t>
                      </a:r>
                    </a:p>
                    <a:p>
                      <a:endParaRPr lang="en-US" sz="1200" b="1" dirty="0"/>
                    </a:p>
                  </a:txBody>
                  <a:tcPr/>
                </a:tc>
                <a:tc>
                  <a:txBody>
                    <a:bodyPr/>
                    <a:lstStyle/>
                    <a:p>
                      <a:r>
                        <a:rPr lang="en-US" sz="1200" b="0" dirty="0"/>
                        <a:t>Veterans</a:t>
                      </a:r>
                      <a:r>
                        <a:rPr lang="en-US" sz="1200" b="0" baseline="0" dirty="0"/>
                        <a:t> who finish assessment for work engagement</a:t>
                      </a:r>
                      <a:endParaRPr lang="en-US" sz="1200" b="0" dirty="0"/>
                    </a:p>
                  </a:txBody>
                  <a:tcPr/>
                </a:tc>
                <a:tc>
                  <a:txBody>
                    <a:bodyPr/>
                    <a:lstStyle/>
                    <a:p>
                      <a:r>
                        <a:rPr lang="en-US" sz="1200" u="none" baseline="0" dirty="0"/>
                        <a:t>Youth who complete a summer work program</a:t>
                      </a:r>
                      <a:endParaRPr lang="en-US" sz="1200" u="none" dirty="0"/>
                    </a:p>
                  </a:txBody>
                  <a:tcPr/>
                </a:tc>
                <a:tc>
                  <a:txBody>
                    <a:bodyPr/>
                    <a:lstStyle/>
                    <a:p>
                      <a:r>
                        <a:rPr lang="en-US" sz="1200" u="none" dirty="0"/>
                        <a:t>Individuals</a:t>
                      </a:r>
                      <a:r>
                        <a:rPr lang="en-US" sz="1200" u="none" baseline="0" dirty="0"/>
                        <a:t> with disabilities enrolled in Pre-ETS</a:t>
                      </a:r>
                      <a:endParaRPr lang="en-US" sz="1200" u="none" dirty="0"/>
                    </a:p>
                  </a:txBody>
                  <a:tcPr/>
                </a:tc>
                <a:extLst>
                  <a:ext uri="{0D108BD9-81ED-4DB2-BD59-A6C34878D82A}">
                    <a16:rowId xmlns:a16="http://schemas.microsoft.com/office/drawing/2014/main" val="2568817460"/>
                  </a:ext>
                </a:extLst>
              </a:tr>
              <a:tr h="1463040">
                <a:tc>
                  <a:txBody>
                    <a:bodyPr/>
                    <a:lstStyle/>
                    <a:p>
                      <a:r>
                        <a:rPr lang="en-US" sz="1200" dirty="0"/>
                        <a:t>Competitive Employment</a:t>
                      </a:r>
                    </a:p>
                    <a:p>
                      <a:endParaRPr lang="en-US" sz="1200" dirty="0"/>
                    </a:p>
                  </a:txBody>
                  <a:tcPr/>
                </a:tc>
                <a:tc>
                  <a:txBody>
                    <a:bodyPr/>
                    <a:lstStyle/>
                    <a:p>
                      <a:r>
                        <a:rPr lang="en-US" sz="1000" dirty="0"/>
                        <a:t># and % obtain full time employment</a:t>
                      </a:r>
                    </a:p>
                    <a:p>
                      <a:pPr lvl="1"/>
                      <a:r>
                        <a:rPr lang="en-US" sz="1000" dirty="0"/>
                        <a:t>Full time employment</a:t>
                      </a:r>
                    </a:p>
                    <a:p>
                      <a:endParaRPr lang="en-US" sz="1200" dirty="0"/>
                    </a:p>
                  </a:txBody>
                  <a:tcPr/>
                </a:tc>
                <a:tc>
                  <a:txBody>
                    <a:bodyPr/>
                    <a:lstStyle/>
                    <a:p>
                      <a:r>
                        <a:rPr lang="en-US" sz="1200" dirty="0"/>
                        <a:t>Veterans who obtain employment at 32+ hours</a:t>
                      </a:r>
                      <a:r>
                        <a:rPr lang="en-US" sz="1200" baseline="0" dirty="0"/>
                        <a:t> per week</a:t>
                      </a:r>
                      <a:endParaRPr lang="en-US" sz="1200" dirty="0"/>
                    </a:p>
                  </a:txBody>
                  <a:tcPr/>
                </a:tc>
                <a:tc>
                  <a:txBody>
                    <a:bodyPr/>
                    <a:lstStyle/>
                    <a:p>
                      <a:r>
                        <a:rPr lang="en-US" sz="1200" dirty="0"/>
                        <a:t>Youth who obtain</a:t>
                      </a:r>
                      <a:r>
                        <a:rPr lang="en-US" sz="1200" baseline="0" dirty="0"/>
                        <a:t> employment at 32 hours per week </a:t>
                      </a:r>
                      <a:endParaRPr lang="en-US" sz="1200" dirty="0"/>
                    </a:p>
                  </a:txBody>
                  <a:tcPr/>
                </a:tc>
                <a:tc>
                  <a:txBody>
                    <a:bodyPr/>
                    <a:lstStyle/>
                    <a:p>
                      <a:pPr marL="0" indent="0">
                        <a:buFont typeface="Arial" panose="020B0604020202020204" pitchFamily="34" charset="0"/>
                        <a:buNone/>
                      </a:pPr>
                      <a:r>
                        <a:rPr lang="en-US" sz="1200" dirty="0"/>
                        <a:t>Individuals with disabilities who obtain employment at 32 hours per week.  </a:t>
                      </a:r>
                    </a:p>
                  </a:txBody>
                  <a:tcPr/>
                </a:tc>
                <a:extLst>
                  <a:ext uri="{0D108BD9-81ED-4DB2-BD59-A6C34878D82A}">
                    <a16:rowId xmlns:a16="http://schemas.microsoft.com/office/drawing/2014/main" val="2925289570"/>
                  </a:ext>
                </a:extLst>
              </a:tr>
              <a:tr h="12679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Quality of Life/Advancement</a:t>
                      </a:r>
                    </a:p>
                    <a:p>
                      <a:endParaRPr lang="en-US" sz="1200" dirty="0"/>
                    </a:p>
                  </a:txBody>
                  <a:tcPr/>
                </a:tc>
                <a:tc>
                  <a:txBody>
                    <a:bodyPr/>
                    <a:lstStyle/>
                    <a:p>
                      <a:r>
                        <a:rPr lang="en-US" sz="1000" dirty="0"/>
                        <a:t># and % of participant who earn a credential of value </a:t>
                      </a:r>
                    </a:p>
                    <a:p>
                      <a:pPr lvl="1"/>
                      <a:r>
                        <a:rPr lang="en-US" sz="1000" dirty="0"/>
                        <a:t>Credential of value</a:t>
                      </a:r>
                    </a:p>
                    <a:p>
                      <a:endParaRPr lang="en-US" sz="1000" dirty="0"/>
                    </a:p>
                  </a:txBody>
                  <a:tcPr/>
                </a:tc>
                <a:tc>
                  <a:txBody>
                    <a:bodyPr/>
                    <a:lstStyle/>
                    <a:p>
                      <a:r>
                        <a:rPr lang="en-US" sz="1200" dirty="0"/>
                        <a:t>Veterans who earn a credential in Peer Mentoring</a:t>
                      </a:r>
                    </a:p>
                  </a:txBody>
                  <a:tcPr/>
                </a:tc>
                <a:tc>
                  <a:txBody>
                    <a:bodyPr/>
                    <a:lstStyle/>
                    <a:p>
                      <a:r>
                        <a:rPr lang="en-US" sz="1200" dirty="0"/>
                        <a:t>Youth</a:t>
                      </a:r>
                      <a:r>
                        <a:rPr lang="en-US" sz="1200" baseline="0" dirty="0"/>
                        <a:t> who complete the National Career Readiness Credential at a Bronze Level or above</a:t>
                      </a:r>
                      <a:endParaRPr lang="en-US" sz="1200" dirty="0"/>
                    </a:p>
                  </a:txBody>
                  <a:tcPr/>
                </a:tc>
                <a:tc>
                  <a:txBody>
                    <a:bodyPr/>
                    <a:lstStyle/>
                    <a:p>
                      <a:r>
                        <a:rPr lang="en-US" sz="1200" dirty="0"/>
                        <a:t>Individuals with disabilities who obtain a </a:t>
                      </a:r>
                      <a:r>
                        <a:rPr lang="en-US" sz="1200" dirty="0" err="1"/>
                        <a:t>ServSafe</a:t>
                      </a:r>
                      <a:r>
                        <a:rPr lang="en-US" sz="1200" dirty="0"/>
                        <a:t> credential</a:t>
                      </a:r>
                    </a:p>
                  </a:txBody>
                  <a:tcPr/>
                </a:tc>
                <a:extLst>
                  <a:ext uri="{0D108BD9-81ED-4DB2-BD59-A6C34878D82A}">
                    <a16:rowId xmlns:a16="http://schemas.microsoft.com/office/drawing/2014/main" val="3433147505"/>
                  </a:ext>
                </a:extLst>
              </a:tr>
            </a:tbl>
          </a:graphicData>
        </a:graphic>
      </p:graphicFrame>
      <p:sp>
        <p:nvSpPr>
          <p:cNvPr id="4" name="Slide Number Placeholder 3"/>
          <p:cNvSpPr>
            <a:spLocks noGrp="1"/>
          </p:cNvSpPr>
          <p:nvPr>
            <p:ph type="sldNum" sz="quarter" idx="12"/>
          </p:nvPr>
        </p:nvSpPr>
        <p:spPr/>
        <p:txBody>
          <a:bodyPr/>
          <a:lstStyle/>
          <a:p>
            <a:fld id="{2EF00467-2C26-C343-9763-9BDDADED9A2F}" type="slidenum">
              <a:rPr lang="en-US" smtClean="0"/>
              <a:pPr/>
              <a:t>46</a:t>
            </a:fld>
            <a:endParaRPr lang="en-US" dirty="0"/>
          </a:p>
        </p:txBody>
      </p:sp>
    </p:spTree>
    <p:extLst>
      <p:ext uri="{BB962C8B-B14F-4D97-AF65-F5344CB8AC3E}">
        <p14:creationId xmlns:p14="http://schemas.microsoft.com/office/powerpoint/2010/main" val="290383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071" y="111750"/>
            <a:ext cx="365771" cy="363608"/>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6674005" y="285750"/>
            <a:ext cx="2525817" cy="3061010"/>
          </a:xfrm>
          <a:prstGeom prst="rect">
            <a:avLst/>
          </a:prstGeom>
        </p:spPr>
      </p:pic>
      <p:sp>
        <p:nvSpPr>
          <p:cNvPr id="32" name="Slide Number Placeholder 31"/>
          <p:cNvSpPr>
            <a:spLocks noGrp="1"/>
          </p:cNvSpPr>
          <p:nvPr>
            <p:ph type="sldNum" sz="quarter" idx="12"/>
          </p:nvPr>
        </p:nvSpPr>
        <p:spPr/>
        <p:txBody>
          <a:bodyPr/>
          <a:lstStyle/>
          <a:p>
            <a:pPr defTabSz="685769"/>
            <a:fld id="{DBF582B0-241F-1F4B-AB5B-F72D8864BE98}" type="slidenum">
              <a:rPr lang="en-US" smtClean="0">
                <a:solidFill>
                  <a:srgbClr val="000000">
                    <a:lumMod val="50000"/>
                    <a:lumOff val="50000"/>
                  </a:srgbClr>
                </a:solidFill>
              </a:rPr>
              <a:pPr defTabSz="685769"/>
              <a:t>5</a:t>
            </a:fld>
            <a:endParaRPr lang="en-US" dirty="0">
              <a:solidFill>
                <a:srgbClr val="000000">
                  <a:lumMod val="50000"/>
                  <a:lumOff val="50000"/>
                </a:srgbClr>
              </a:solidFill>
            </a:endParaRPr>
          </a:p>
        </p:txBody>
      </p:sp>
      <p:sp>
        <p:nvSpPr>
          <p:cNvPr id="5" name="TextBox 4">
            <a:extLst>
              <a:ext uri="{FF2B5EF4-FFF2-40B4-BE49-F238E27FC236}">
                <a16:creationId xmlns:a16="http://schemas.microsoft.com/office/drawing/2014/main" id="{8001C25D-2733-457B-AEFA-690822F6174F}"/>
              </a:ext>
            </a:extLst>
          </p:cNvPr>
          <p:cNvSpPr txBox="1"/>
          <p:nvPr/>
        </p:nvSpPr>
        <p:spPr>
          <a:xfrm flipH="1">
            <a:off x="357359" y="1820344"/>
            <a:ext cx="6602438" cy="2215991"/>
          </a:xfrm>
          <a:prstGeom prst="rect">
            <a:avLst/>
          </a:prstGeom>
          <a:noFill/>
        </p:spPr>
        <p:txBody>
          <a:bodyPr wrap="square" rtlCol="0">
            <a:spAutoFit/>
          </a:bodyPr>
          <a:lstStyle/>
          <a:p>
            <a:r>
              <a:rPr lang="en-US" sz="2100" b="1" dirty="0"/>
              <a:t>Describe the issues or problems</a:t>
            </a:r>
          </a:p>
          <a:p>
            <a:pPr marL="257175" indent="-257175">
              <a:buAutoNum type="arabicPeriod"/>
            </a:pPr>
            <a:endParaRPr lang="en-US" sz="2100" b="1" dirty="0"/>
          </a:p>
          <a:p>
            <a:r>
              <a:rPr lang="en-US" sz="2100" dirty="0"/>
              <a:t>A clear description of the issue or problem that you’re your organization would like to address.</a:t>
            </a:r>
          </a:p>
          <a:p>
            <a:endParaRPr lang="en-US" sz="2100" b="1" dirty="0"/>
          </a:p>
          <a:p>
            <a:r>
              <a:rPr lang="en-US" sz="2100" b="1" dirty="0"/>
              <a:t>Statistics related to the Issue</a:t>
            </a:r>
          </a:p>
          <a:p>
            <a:r>
              <a:rPr lang="en-US" sz="1200" b="1" dirty="0"/>
              <a:t>.    </a:t>
            </a:r>
            <a:endParaRPr lang="en-US" sz="1200" dirty="0"/>
          </a:p>
        </p:txBody>
      </p:sp>
      <p:sp>
        <p:nvSpPr>
          <p:cNvPr id="4" name="TextBox 3">
            <a:extLst>
              <a:ext uri="{FF2B5EF4-FFF2-40B4-BE49-F238E27FC236}">
                <a16:creationId xmlns:a16="http://schemas.microsoft.com/office/drawing/2014/main" id="{BB82E280-580F-4662-AAB7-3A6A6A0D392C}"/>
              </a:ext>
            </a:extLst>
          </p:cNvPr>
          <p:cNvSpPr txBox="1"/>
          <p:nvPr/>
        </p:nvSpPr>
        <p:spPr>
          <a:xfrm>
            <a:off x="435500" y="978473"/>
            <a:ext cx="6129729" cy="466281"/>
          </a:xfrm>
          <a:prstGeom prst="rect">
            <a:avLst/>
          </a:prstGeom>
          <a:noFill/>
        </p:spPr>
        <p:txBody>
          <a:bodyPr wrap="square">
            <a:spAutoFit/>
          </a:bodyPr>
          <a:lstStyle/>
          <a:p>
            <a:pPr>
              <a:lnSpc>
                <a:spcPct val="90000"/>
              </a:lnSpc>
              <a:spcBef>
                <a:spcPct val="0"/>
              </a:spcBef>
            </a:pPr>
            <a:r>
              <a:rPr lang="en-US" sz="2700" b="1" spc="-113" dirty="0">
                <a:solidFill>
                  <a:schemeClr val="accent1"/>
                </a:solidFill>
                <a:latin typeface="Century Gothic" panose="020B0502020202020204" pitchFamily="34" charset="0"/>
                <a:cs typeface="Arial" charset="0"/>
              </a:rPr>
              <a:t>Impact Statement Formula  Step 1</a:t>
            </a:r>
          </a:p>
        </p:txBody>
      </p:sp>
    </p:spTree>
    <p:extLst>
      <p:ext uri="{BB962C8B-B14F-4D97-AF65-F5344CB8AC3E}">
        <p14:creationId xmlns:p14="http://schemas.microsoft.com/office/powerpoint/2010/main" val="10158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930D-EAC7-45A6-84DD-68E2F3996FBC}"/>
              </a:ext>
            </a:extLst>
          </p:cNvPr>
          <p:cNvSpPr>
            <a:spLocks noGrp="1"/>
          </p:cNvSpPr>
          <p:nvPr>
            <p:ph type="title"/>
          </p:nvPr>
        </p:nvSpPr>
        <p:spPr/>
        <p:txBody>
          <a:bodyPr>
            <a:normAutofit fontScale="90000"/>
          </a:bodyPr>
          <a:lstStyle/>
          <a:p>
            <a:r>
              <a:rPr lang="en-US" b="1" dirty="0">
                <a:latin typeface="Century Gothic" panose="020B0502020202020204" pitchFamily="34" charset="0"/>
              </a:rPr>
              <a:t>Impact Statement Formula   Step 2</a:t>
            </a:r>
            <a:br>
              <a:rPr lang="en-US" b="1" dirty="0">
                <a:latin typeface="Century Gothic" panose="020B0502020202020204" pitchFamily="34" charset="0"/>
              </a:rPr>
            </a:br>
            <a:endParaRPr lang="en-US" dirty="0"/>
          </a:p>
        </p:txBody>
      </p:sp>
      <p:sp>
        <p:nvSpPr>
          <p:cNvPr id="3" name="Content Placeholder 2">
            <a:extLst>
              <a:ext uri="{FF2B5EF4-FFF2-40B4-BE49-F238E27FC236}">
                <a16:creationId xmlns:a16="http://schemas.microsoft.com/office/drawing/2014/main" id="{316A3FD4-8921-4248-B6E8-40037C62BADB}"/>
              </a:ext>
            </a:extLst>
          </p:cNvPr>
          <p:cNvSpPr>
            <a:spLocks noGrp="1"/>
          </p:cNvSpPr>
          <p:nvPr>
            <p:ph idx="1"/>
          </p:nvPr>
        </p:nvSpPr>
        <p:spPr/>
        <p:txBody>
          <a:bodyPr>
            <a:normAutofit/>
          </a:bodyPr>
          <a:lstStyle/>
          <a:p>
            <a:pPr marL="0" indent="0">
              <a:buNone/>
            </a:pPr>
            <a:r>
              <a:rPr lang="en-US" sz="2400" b="1" dirty="0"/>
              <a:t>What does Easterseals do to address the issues or problems?</a:t>
            </a:r>
          </a:p>
          <a:p>
            <a:pPr marL="0" indent="0">
              <a:buNone/>
            </a:pPr>
            <a:r>
              <a:rPr lang="en-US" sz="2400" b="1" dirty="0"/>
              <a:t>What Services do you provide?</a:t>
            </a:r>
          </a:p>
          <a:p>
            <a:pPr marL="557213" lvl="1" indent="-214313">
              <a:buFont typeface="Arial" panose="020B0604020202020204" pitchFamily="34" charset="0"/>
              <a:buChar char="•"/>
            </a:pPr>
            <a:r>
              <a:rPr lang="en-US" dirty="0"/>
              <a:t>Screening?</a:t>
            </a:r>
          </a:p>
          <a:p>
            <a:pPr marL="557213" lvl="1" indent="-214313">
              <a:buFont typeface="Arial" panose="020B0604020202020204" pitchFamily="34" charset="0"/>
              <a:buChar char="•"/>
            </a:pPr>
            <a:r>
              <a:rPr lang="en-US" dirty="0"/>
              <a:t>Evaluations?</a:t>
            </a:r>
          </a:p>
          <a:p>
            <a:pPr marL="557213" lvl="1" indent="-214313">
              <a:buFont typeface="Arial" panose="020B0604020202020204" pitchFamily="34" charset="0"/>
              <a:buChar char="•"/>
            </a:pPr>
            <a:r>
              <a:rPr lang="en-US" dirty="0"/>
              <a:t>Treatment or intervention</a:t>
            </a:r>
          </a:p>
          <a:p>
            <a:pPr marL="557213" lvl="1" indent="-214313">
              <a:buFont typeface="Arial" panose="020B0604020202020204" pitchFamily="34" charset="0"/>
              <a:buChar char="•"/>
            </a:pPr>
            <a:r>
              <a:rPr lang="en-US" dirty="0"/>
              <a:t>Training and Education</a:t>
            </a:r>
          </a:p>
          <a:p>
            <a:pPr marL="557213" lvl="1" indent="-214313">
              <a:buFont typeface="Arial" panose="020B0604020202020204" pitchFamily="34" charset="0"/>
              <a:buChar char="•"/>
            </a:pPr>
            <a:r>
              <a:rPr lang="en-US" dirty="0"/>
              <a:t>Case management and coordination</a:t>
            </a:r>
            <a:r>
              <a:rPr lang="en-US" sz="2100" dirty="0"/>
              <a:t>	</a:t>
            </a:r>
          </a:p>
          <a:p>
            <a:endParaRPr lang="en-US" dirty="0"/>
          </a:p>
        </p:txBody>
      </p:sp>
      <p:sp>
        <p:nvSpPr>
          <p:cNvPr id="4" name="Slide Number Placeholder 3">
            <a:extLst>
              <a:ext uri="{FF2B5EF4-FFF2-40B4-BE49-F238E27FC236}">
                <a16:creationId xmlns:a16="http://schemas.microsoft.com/office/drawing/2014/main" id="{4CDA888D-FF48-4B5C-9918-1A52FF5E974B}"/>
              </a:ext>
            </a:extLst>
          </p:cNvPr>
          <p:cNvSpPr>
            <a:spLocks noGrp="1"/>
          </p:cNvSpPr>
          <p:nvPr>
            <p:ph type="sldNum" sz="quarter" idx="12"/>
          </p:nvPr>
        </p:nvSpPr>
        <p:spPr/>
        <p:txBody>
          <a:bodyPr/>
          <a:lstStyle/>
          <a:p>
            <a:fld id="{DBF582B0-241F-1F4B-AB5B-F72D8864BE98}" type="slidenum">
              <a:rPr lang="en-US" smtClean="0"/>
              <a:t>6</a:t>
            </a:fld>
            <a:r>
              <a:rPr lang="en-US"/>
              <a:t> |  PARTNERSHIP DISCUSSION</a:t>
            </a:r>
            <a:endParaRPr lang="en-US" dirty="0"/>
          </a:p>
        </p:txBody>
      </p:sp>
    </p:spTree>
    <p:extLst>
      <p:ext uri="{BB962C8B-B14F-4D97-AF65-F5344CB8AC3E}">
        <p14:creationId xmlns:p14="http://schemas.microsoft.com/office/powerpoint/2010/main" val="276972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071" y="111750"/>
            <a:ext cx="365771" cy="363608"/>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6674005" y="285750"/>
            <a:ext cx="2525817" cy="3061010"/>
          </a:xfrm>
          <a:prstGeom prst="rect">
            <a:avLst/>
          </a:prstGeom>
        </p:spPr>
      </p:pic>
      <p:sp>
        <p:nvSpPr>
          <p:cNvPr id="32" name="Slide Number Placeholder 31"/>
          <p:cNvSpPr>
            <a:spLocks noGrp="1"/>
          </p:cNvSpPr>
          <p:nvPr>
            <p:ph type="sldNum" sz="quarter" idx="12"/>
          </p:nvPr>
        </p:nvSpPr>
        <p:spPr/>
        <p:txBody>
          <a:bodyPr/>
          <a:lstStyle/>
          <a:p>
            <a:pPr defTabSz="685769"/>
            <a:fld id="{DBF582B0-241F-1F4B-AB5B-F72D8864BE98}" type="slidenum">
              <a:rPr lang="en-US" smtClean="0">
                <a:solidFill>
                  <a:srgbClr val="000000">
                    <a:lumMod val="50000"/>
                    <a:lumOff val="50000"/>
                  </a:srgbClr>
                </a:solidFill>
              </a:rPr>
              <a:pPr defTabSz="685769"/>
              <a:t>7</a:t>
            </a:fld>
            <a:endParaRPr lang="en-US" dirty="0">
              <a:solidFill>
                <a:srgbClr val="000000">
                  <a:lumMod val="50000"/>
                  <a:lumOff val="50000"/>
                </a:srgbClr>
              </a:solidFill>
            </a:endParaRPr>
          </a:p>
        </p:txBody>
      </p:sp>
      <p:sp>
        <p:nvSpPr>
          <p:cNvPr id="5" name="TextBox 4">
            <a:extLst>
              <a:ext uri="{FF2B5EF4-FFF2-40B4-BE49-F238E27FC236}">
                <a16:creationId xmlns:a16="http://schemas.microsoft.com/office/drawing/2014/main" id="{8001C25D-2733-457B-AEFA-690822F6174F}"/>
              </a:ext>
            </a:extLst>
          </p:cNvPr>
          <p:cNvSpPr txBox="1"/>
          <p:nvPr/>
        </p:nvSpPr>
        <p:spPr>
          <a:xfrm flipH="1">
            <a:off x="357358" y="1510326"/>
            <a:ext cx="6726110" cy="3647152"/>
          </a:xfrm>
          <a:prstGeom prst="rect">
            <a:avLst/>
          </a:prstGeom>
          <a:noFill/>
        </p:spPr>
        <p:txBody>
          <a:bodyPr wrap="square" rtlCol="0">
            <a:spAutoFit/>
          </a:bodyPr>
          <a:lstStyle/>
          <a:p>
            <a:r>
              <a:rPr lang="en-US" sz="2100" b="1" dirty="0"/>
              <a:t>Describe the Results Impact Statement –</a:t>
            </a:r>
            <a:r>
              <a:rPr lang="en-US" sz="2100" i="1" dirty="0"/>
              <a:t>How are participants and their families </a:t>
            </a:r>
            <a:r>
              <a:rPr lang="en-US" sz="2100" b="1" i="1" dirty="0"/>
              <a:t>better off</a:t>
            </a:r>
            <a:r>
              <a:rPr lang="en-US" sz="2100" i="1" dirty="0"/>
              <a:t>?</a:t>
            </a:r>
          </a:p>
          <a:p>
            <a:pPr lvl="1"/>
            <a:endParaRPr lang="en-US" sz="2100" b="1" dirty="0"/>
          </a:p>
          <a:p>
            <a:pPr lvl="1"/>
            <a:r>
              <a:rPr lang="en-US" sz="2100" b="1" dirty="0"/>
              <a:t>Impact Statement: Easterseals changed the ___________ path of XXX number of participants</a:t>
            </a:r>
          </a:p>
          <a:p>
            <a:pPr marL="557213" lvl="1" indent="-214313">
              <a:buFont typeface="Arial" panose="020B0604020202020204" pitchFamily="34" charset="0"/>
              <a:buChar char="•"/>
            </a:pPr>
            <a:r>
              <a:rPr lang="en-US" sz="2100" dirty="0"/>
              <a:t>What happened to the audience as a result of the work described? </a:t>
            </a:r>
          </a:p>
          <a:p>
            <a:pPr marL="557213" lvl="1" indent="-214313">
              <a:buFont typeface="Arial" panose="020B0604020202020204" pitchFamily="34" charset="0"/>
              <a:buChar char="•"/>
            </a:pPr>
            <a:r>
              <a:rPr lang="en-US" sz="2100" dirty="0"/>
              <a:t> What knowledge was gained?</a:t>
            </a:r>
          </a:p>
          <a:p>
            <a:pPr marL="557213" lvl="1" indent="-214313">
              <a:buFont typeface="Arial" panose="020B0604020202020204" pitchFamily="34" charset="0"/>
              <a:buChar char="•"/>
            </a:pPr>
            <a:r>
              <a:rPr lang="en-US" sz="2100" dirty="0"/>
              <a:t> What skills were increased? </a:t>
            </a:r>
          </a:p>
          <a:p>
            <a:pPr marL="557213" lvl="1" indent="-214313">
              <a:buFont typeface="Arial" panose="020B0604020202020204" pitchFamily="34" charset="0"/>
              <a:buChar char="•"/>
            </a:pPr>
            <a:r>
              <a:rPr lang="en-US" sz="2100" dirty="0"/>
              <a:t> What practices/behavior changed?</a:t>
            </a:r>
          </a:p>
          <a:p>
            <a:pPr marL="557213" lvl="1" indent="-214313">
              <a:buFont typeface="Arial" panose="020B0604020202020204" pitchFamily="34" charset="0"/>
              <a:buChar char="•"/>
            </a:pPr>
            <a:r>
              <a:rPr lang="en-US" sz="2100" dirty="0"/>
              <a:t> How many people changed? </a:t>
            </a:r>
          </a:p>
        </p:txBody>
      </p:sp>
      <p:sp>
        <p:nvSpPr>
          <p:cNvPr id="4" name="TextBox 3">
            <a:extLst>
              <a:ext uri="{FF2B5EF4-FFF2-40B4-BE49-F238E27FC236}">
                <a16:creationId xmlns:a16="http://schemas.microsoft.com/office/drawing/2014/main" id="{BB82E280-580F-4662-AAB7-3A6A6A0D392C}"/>
              </a:ext>
            </a:extLst>
          </p:cNvPr>
          <p:cNvSpPr txBox="1"/>
          <p:nvPr/>
        </p:nvSpPr>
        <p:spPr>
          <a:xfrm>
            <a:off x="388527" y="893922"/>
            <a:ext cx="6129729" cy="466281"/>
          </a:xfrm>
          <a:prstGeom prst="rect">
            <a:avLst/>
          </a:prstGeom>
          <a:noFill/>
        </p:spPr>
        <p:txBody>
          <a:bodyPr wrap="square">
            <a:spAutoFit/>
          </a:bodyPr>
          <a:lstStyle/>
          <a:p>
            <a:pPr>
              <a:lnSpc>
                <a:spcPct val="90000"/>
              </a:lnSpc>
              <a:spcBef>
                <a:spcPct val="0"/>
              </a:spcBef>
            </a:pPr>
            <a:r>
              <a:rPr lang="en-US" sz="2700" b="1" spc="-113" dirty="0">
                <a:solidFill>
                  <a:schemeClr val="accent1"/>
                </a:solidFill>
                <a:latin typeface="Century Gothic" panose="020B0502020202020204" pitchFamily="34" charset="0"/>
                <a:cs typeface="Arial" charset="0"/>
              </a:rPr>
              <a:t>Impact Statement Formula  Step 3</a:t>
            </a:r>
          </a:p>
        </p:txBody>
      </p:sp>
    </p:spTree>
    <p:extLst>
      <p:ext uri="{BB962C8B-B14F-4D97-AF65-F5344CB8AC3E}">
        <p14:creationId xmlns:p14="http://schemas.microsoft.com/office/powerpoint/2010/main" val="146683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39" y="283766"/>
            <a:ext cx="8448754" cy="986892"/>
          </a:xfrm>
        </p:spPr>
        <p:txBody>
          <a:bodyPr/>
          <a:lstStyle/>
          <a:p>
            <a:r>
              <a:rPr lang="en-US" sz="2700" spc="-113" dirty="0">
                <a:solidFill>
                  <a:srgbClr val="E96343"/>
                </a:solidFill>
                <a:latin typeface="Century Gothic" panose="020B0502020202020204" pitchFamily="34" charset="0"/>
                <a:cs typeface="Arial" panose="020B0604020202020204" pitchFamily="34" charset="0"/>
              </a:rPr>
              <a:t>Impact Statement Formula - Step 4</a:t>
            </a:r>
            <a:br>
              <a:rPr lang="en-US" sz="2700" spc="-113" dirty="0">
                <a:solidFill>
                  <a:srgbClr val="E96343"/>
                </a:solidFill>
                <a:latin typeface="Century Gothic" panose="020B0502020202020204" pitchFamily="34" charset="0"/>
                <a:cs typeface="Arial" panose="020B0604020202020204" pitchFamily="34" charset="0"/>
              </a:rPr>
            </a:br>
            <a:r>
              <a:rPr lang="en-US" sz="2100" spc="-113" dirty="0">
                <a:solidFill>
                  <a:srgbClr val="F16336"/>
                </a:solidFill>
                <a:latin typeface="Century Gothic" panose="020B0502020202020204" pitchFamily="34" charset="0"/>
                <a:cs typeface="Arial" panose="020B0604020202020204" pitchFamily="34" charset="0"/>
              </a:rPr>
              <a:t>Selecting Domains and Better Off Statements</a:t>
            </a:r>
          </a:p>
        </p:txBody>
      </p:sp>
      <p:sp>
        <p:nvSpPr>
          <p:cNvPr id="7" name="TextBox 6"/>
          <p:cNvSpPr txBox="1"/>
          <p:nvPr/>
        </p:nvSpPr>
        <p:spPr>
          <a:xfrm>
            <a:off x="2000368" y="1048797"/>
            <a:ext cx="6926861" cy="4591513"/>
          </a:xfrm>
          <a:prstGeom prst="rect">
            <a:avLst/>
          </a:prstGeom>
          <a:noFill/>
        </p:spPr>
        <p:txBody>
          <a:bodyPr wrap="square" rtlCol="0">
            <a:spAutoFit/>
          </a:bodyPr>
          <a:lstStyle/>
          <a:p>
            <a:pPr defTabSz="685800">
              <a:spcAft>
                <a:spcPts val="600"/>
              </a:spcAft>
              <a:defRPr/>
            </a:pPr>
            <a:endPar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Parents/Caregivers</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Health and Nutrition</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Intervention</a:t>
            </a:r>
          </a:p>
          <a:p>
            <a:pPr defTabSz="685800">
              <a:spcAft>
                <a:spcPts val="600"/>
              </a:spcAft>
              <a:defRPr/>
            </a:pPr>
            <a:r>
              <a:rPr lang="en-US" sz="1350" b="1" dirty="0">
                <a:solidFill>
                  <a:srgbClr val="000000"/>
                </a:solidFill>
                <a:latin typeface="Century Gothic" panose="020B0502020202020204" pitchFamily="34" charset="0"/>
              </a:rPr>
              <a:t>	</a:t>
            </a:r>
            <a:r>
              <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p>
          <a:p>
            <a:pPr defTabSz="685800">
              <a:spcAft>
                <a:spcPts val="600"/>
              </a:spcAft>
              <a:defRPr/>
            </a:pPr>
            <a:r>
              <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Work Readiness</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		Competitive Employment</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		Quality of Life Advancement</a:t>
            </a:r>
          </a:p>
          <a:p>
            <a:pPr defTabSz="685800">
              <a:spcAft>
                <a:spcPts val="600"/>
              </a:spcAft>
              <a:defRPr/>
            </a:pPr>
            <a:endParaRPr lang="en-US"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defTabSz="685800">
              <a:spcAft>
                <a:spcPts val="600"/>
              </a:spcAft>
              <a:defRPr/>
            </a:pPr>
            <a:r>
              <a:rPr lang="en-US" sz="135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lang="en-US" sz="1350" dirty="0">
              <a:solidFill>
                <a:srgbClr val="000000"/>
              </a:solidFill>
              <a:latin typeface="Century Gothic" panose="020B0502020202020204" pitchFamily="34" charset="0"/>
            </a:endParaRPr>
          </a:p>
          <a:p>
            <a:pPr defTabSz="685800">
              <a:spcAft>
                <a:spcPts val="600"/>
              </a:spcAft>
              <a:defRPr/>
            </a:pPr>
            <a:r>
              <a:rPr lang="en-US" sz="135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13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p>
          <a:p>
            <a:pPr defTabSz="685800">
              <a:spcAft>
                <a:spcPts val="600"/>
              </a:spcAft>
              <a:defRPr/>
            </a:pPr>
            <a:r>
              <a:rPr lang="en-US" sz="15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n-US" sz="15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Physical Health</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Wellness (including caregivers)</a:t>
            </a:r>
          </a:p>
          <a:p>
            <a:pP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Community engagement/integration</a:t>
            </a:r>
          </a:p>
          <a:p>
            <a:pPr marL="342900" lvl="1" defTabSz="685800">
              <a:lnSpc>
                <a:spcPct val="90000"/>
              </a:lnSpc>
              <a:spcBef>
                <a:spcPts val="750"/>
              </a:spcBef>
              <a:defRPr/>
            </a:pPr>
            <a:endParaRPr lang="en-US" dirty="0">
              <a:solidFill>
                <a:prstClr val="black"/>
              </a:solidFill>
              <a:latin typeface="Century Gothic" panose="020B0502020202020204" pitchFamily="34" charset="0"/>
            </a:endParaRP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807" y="111557"/>
            <a:ext cx="365798" cy="363633"/>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6396263" y="283766"/>
            <a:ext cx="2742064" cy="3358404"/>
          </a:xfrm>
          <a:prstGeom prst="rect">
            <a:avLst/>
          </a:prstGeom>
        </p:spPr>
      </p:pic>
      <p:sp>
        <p:nvSpPr>
          <p:cNvPr id="3" name="Flowchart: Connector 2">
            <a:extLst>
              <a:ext uri="{FF2B5EF4-FFF2-40B4-BE49-F238E27FC236}">
                <a16:creationId xmlns:a16="http://schemas.microsoft.com/office/drawing/2014/main" id="{00FFF39C-A7AA-463E-A4A0-A69462BC9BA3}"/>
              </a:ext>
            </a:extLst>
          </p:cNvPr>
          <p:cNvSpPr/>
          <p:nvPr/>
        </p:nvSpPr>
        <p:spPr>
          <a:xfrm>
            <a:off x="95694" y="1140484"/>
            <a:ext cx="1807817" cy="1656416"/>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600"/>
              </a:spcAft>
              <a:defRPr/>
            </a:pPr>
            <a:r>
              <a:rPr lang="en-US" sz="1500" b="1" dirty="0">
                <a:solidFill>
                  <a:srgbClr val="000000"/>
                </a:solidFill>
                <a:latin typeface="Century Gothic" panose="020B0502020202020204" pitchFamily="34" charset="0"/>
                <a:cs typeface="Calibri" panose="020F0502020204030204" pitchFamily="34" charset="0"/>
              </a:rPr>
              <a:t>Early Childhood Programs</a:t>
            </a:r>
          </a:p>
        </p:txBody>
      </p:sp>
      <p:sp>
        <p:nvSpPr>
          <p:cNvPr id="8" name="Flowchart: Connector 7">
            <a:extLst>
              <a:ext uri="{FF2B5EF4-FFF2-40B4-BE49-F238E27FC236}">
                <a16:creationId xmlns:a16="http://schemas.microsoft.com/office/drawing/2014/main" id="{89F43FB3-F70B-4168-9394-DC5201A10283}"/>
              </a:ext>
            </a:extLst>
          </p:cNvPr>
          <p:cNvSpPr/>
          <p:nvPr/>
        </p:nvSpPr>
        <p:spPr>
          <a:xfrm>
            <a:off x="1387549" y="2372053"/>
            <a:ext cx="1993604" cy="177362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600"/>
              </a:spcAft>
              <a:defRPr/>
            </a:pPr>
            <a:r>
              <a:rPr lang="en-US" sz="1500" b="1" dirty="0">
                <a:solidFill>
                  <a:srgbClr val="000000"/>
                </a:solidFill>
                <a:latin typeface="Century Gothic" panose="020B0502020202020204" pitchFamily="34" charset="0"/>
                <a:cs typeface="Calibri" panose="020F0502020204030204" pitchFamily="34" charset="0"/>
              </a:rPr>
              <a:t>Workforce Development Services</a:t>
            </a:r>
          </a:p>
        </p:txBody>
      </p:sp>
      <p:sp>
        <p:nvSpPr>
          <p:cNvPr id="9" name="Flowchart: Connector 8">
            <a:extLst>
              <a:ext uri="{FF2B5EF4-FFF2-40B4-BE49-F238E27FC236}">
                <a16:creationId xmlns:a16="http://schemas.microsoft.com/office/drawing/2014/main" id="{EA2447E3-92CB-4AB8-90B3-1E12EB9096FD}"/>
              </a:ext>
            </a:extLst>
          </p:cNvPr>
          <p:cNvSpPr/>
          <p:nvPr/>
        </p:nvSpPr>
        <p:spPr>
          <a:xfrm>
            <a:off x="2783073" y="3762047"/>
            <a:ext cx="1889936" cy="1628216"/>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600"/>
              </a:spcAft>
              <a:defRPr/>
            </a:pPr>
            <a:r>
              <a:rPr lang="en-US" sz="1500" b="1" dirty="0">
                <a:solidFill>
                  <a:srgbClr val="000000"/>
                </a:solidFill>
                <a:latin typeface="Century Gothic" panose="020B0502020202020204" pitchFamily="34" charset="0"/>
                <a:ea typeface="Calibri" panose="020F0502020204030204" pitchFamily="34" charset="0"/>
                <a:cs typeface="Calibri" panose="020F0502020204030204" pitchFamily="34" charset="0"/>
              </a:rPr>
              <a:t>Adult Services</a:t>
            </a:r>
          </a:p>
        </p:txBody>
      </p:sp>
    </p:spTree>
    <p:extLst>
      <p:ext uri="{BB962C8B-B14F-4D97-AF65-F5344CB8AC3E}">
        <p14:creationId xmlns:p14="http://schemas.microsoft.com/office/powerpoint/2010/main" val="62832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7" name="TextBox 6"/>
          <p:cNvSpPr txBox="1"/>
          <p:nvPr/>
        </p:nvSpPr>
        <p:spPr>
          <a:xfrm>
            <a:off x="308611" y="1561430"/>
            <a:ext cx="6754106" cy="3054169"/>
          </a:xfrm>
          <a:prstGeom prst="rect">
            <a:avLst/>
          </a:prstGeom>
          <a:noFill/>
        </p:spPr>
        <p:txBody>
          <a:bodyPr wrap="square" rtlCol="0">
            <a:spAutoFit/>
          </a:bodyPr>
          <a:lstStyle/>
          <a:p>
            <a:pPr marL="257175" indent="-257175" defTabSz="685800">
              <a:lnSpc>
                <a:spcPct val="90000"/>
              </a:lnSpc>
              <a:spcBef>
                <a:spcPts val="750"/>
              </a:spcBef>
              <a:buFont typeface="Arial" panose="020B0604020202020204" pitchFamily="34" charset="0"/>
              <a:buChar char="•"/>
              <a:defRPr/>
            </a:pPr>
            <a:r>
              <a:rPr lang="en-US" b="1" dirty="0">
                <a:solidFill>
                  <a:prstClr val="black"/>
                </a:solidFill>
                <a:latin typeface="Calibri" panose="020F0502020204030204" pitchFamily="34" charset="0"/>
                <a:cs typeface="Calibri" panose="020F0502020204030204" pitchFamily="34" charset="0"/>
              </a:rPr>
              <a:t>We will review the three service lines:</a:t>
            </a:r>
          </a:p>
          <a:p>
            <a:pPr marL="600075" lvl="1" indent="-257175">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Early Childhood</a:t>
            </a:r>
          </a:p>
          <a:p>
            <a:pPr marL="600075" lvl="1" indent="-257175">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Workforce Development</a:t>
            </a:r>
          </a:p>
          <a:p>
            <a:pPr marL="600075" lvl="1" indent="-257175">
              <a:lnSpc>
                <a:spcPct val="90000"/>
              </a:lnSpc>
              <a:spcBef>
                <a:spcPts val="750"/>
              </a:spcBef>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Adult Services</a:t>
            </a:r>
          </a:p>
          <a:p>
            <a:pPr marL="257175" indent="-257175" defTabSz="685800">
              <a:lnSpc>
                <a:spcPct val="90000"/>
              </a:lnSpc>
              <a:spcBef>
                <a:spcPts val="750"/>
              </a:spcBef>
              <a:buFont typeface="Arial" panose="020B0604020202020204" pitchFamily="34" charset="0"/>
              <a:buChar char="•"/>
              <a:defRPr/>
            </a:pPr>
            <a:r>
              <a:rPr lang="en-US" b="1" dirty="0">
                <a:solidFill>
                  <a:prstClr val="black"/>
                </a:solidFill>
                <a:latin typeface="Calibri" panose="020F0502020204030204" pitchFamily="34" charset="0"/>
                <a:cs typeface="Calibri" panose="020F0502020204030204" pitchFamily="34" charset="0"/>
              </a:rPr>
              <a:t>Polling</a:t>
            </a:r>
            <a:r>
              <a:rPr lang="en-US" dirty="0">
                <a:solidFill>
                  <a:prstClr val="black"/>
                </a:solidFill>
                <a:latin typeface="Calibri" panose="020F0502020204030204" pitchFamily="34" charset="0"/>
                <a:cs typeface="Calibri" panose="020F0502020204030204" pitchFamily="34" charset="0"/>
              </a:rPr>
              <a:t> - After each service line we will do a quick poll to see which measures under each domain have the most support</a:t>
            </a:r>
          </a:p>
          <a:p>
            <a:pPr marL="257175" indent="-257175" defTabSz="685800">
              <a:lnSpc>
                <a:spcPct val="90000"/>
              </a:lnSpc>
              <a:spcBef>
                <a:spcPts val="750"/>
              </a:spcBef>
              <a:buFont typeface="Arial" panose="020B0604020202020204" pitchFamily="34" charset="0"/>
              <a:buChar char="•"/>
              <a:defRPr/>
            </a:pPr>
            <a:r>
              <a:rPr lang="en-US" b="1" dirty="0">
                <a:solidFill>
                  <a:prstClr val="black"/>
                </a:solidFill>
                <a:latin typeface="Calibri" panose="020F0502020204030204" pitchFamily="34" charset="0"/>
                <a:cs typeface="Calibri" panose="020F0502020204030204" pitchFamily="34" charset="0"/>
              </a:rPr>
              <a:t>Wrap up – </a:t>
            </a:r>
            <a:r>
              <a:rPr lang="en-US" dirty="0">
                <a:solidFill>
                  <a:prstClr val="black"/>
                </a:solidFill>
                <a:latin typeface="Calibri" panose="020F0502020204030204" pitchFamily="34" charset="0"/>
                <a:cs typeface="Calibri" panose="020F0502020204030204" pitchFamily="34" charset="0"/>
              </a:rPr>
              <a:t>Our panel will take your questions.</a:t>
            </a:r>
          </a:p>
          <a:p>
            <a:pPr marL="514350" lvl="1" indent="-171450" defTabSz="685800">
              <a:lnSpc>
                <a:spcPct val="90000"/>
              </a:lnSpc>
              <a:spcBef>
                <a:spcPts val="750"/>
              </a:spcBef>
              <a:buFont typeface="Arial" panose="020B0604020202020204" pitchFamily="34" charset="0"/>
              <a:buChar char="•"/>
              <a:defRPr/>
            </a:pPr>
            <a:endParaRPr lang="en-US" dirty="0">
              <a:solidFill>
                <a:prstClr val="black"/>
              </a:solidFill>
              <a:latin typeface="Calibri" panose="020F0502020204030204" pitchFamily="34" charset="0"/>
              <a:cs typeface="Calibri" panose="020F0502020204030204" pitchFamily="34" charset="0"/>
            </a:endParaRPr>
          </a:p>
          <a:p>
            <a:pPr marL="342900" lvl="1" defTabSz="685800">
              <a:lnSpc>
                <a:spcPct val="90000"/>
              </a:lnSpc>
              <a:spcBef>
                <a:spcPts val="750"/>
              </a:spcBef>
              <a:defRPr/>
            </a:pPr>
            <a:endParaRPr lang="en-US" dirty="0">
              <a:solidFill>
                <a:prstClr val="black"/>
              </a:solidFill>
              <a:latin typeface="Century Gothic" panose="020B0502020202020204" pitchFamily="34" charset="0"/>
            </a:endParaRP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807" y="111557"/>
            <a:ext cx="365798" cy="363633"/>
          </a:xfrm>
          <a:prstGeom prst="rect">
            <a:avLst/>
          </a:prstGeom>
        </p:spPr>
      </p:pic>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t="19252" r="34461"/>
          <a:stretch/>
        </p:blipFill>
        <p:spPr>
          <a:xfrm>
            <a:off x="6745406" y="285749"/>
            <a:ext cx="2398593" cy="3358404"/>
          </a:xfrm>
          <a:prstGeom prst="rect">
            <a:avLst/>
          </a:prstGeom>
        </p:spPr>
      </p:pic>
    </p:spTree>
    <p:extLst>
      <p:ext uri="{BB962C8B-B14F-4D97-AF65-F5344CB8AC3E}">
        <p14:creationId xmlns:p14="http://schemas.microsoft.com/office/powerpoint/2010/main" val="184677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E75506FF4BF48A1B987CD08E7DFA0" ma:contentTypeVersion="8" ma:contentTypeDescription="Create a new document." ma:contentTypeScope="" ma:versionID="d8245b08cd4e48250db7c32c5c4cbe81">
  <xsd:schema xmlns:xsd="http://www.w3.org/2001/XMLSchema" xmlns:xs="http://www.w3.org/2001/XMLSchema" xmlns:p="http://schemas.microsoft.com/office/2006/metadata/properties" xmlns:ns2="5a92ba8a-dc67-41b7-b310-2eabefc8dee4" targetNamespace="http://schemas.microsoft.com/office/2006/metadata/properties" ma:root="true" ma:fieldsID="4cadbc70a86f46c987f4a9f2e71d3ce2" ns2:_="">
    <xsd:import namespace="5a92ba8a-dc67-41b7-b310-2eabefc8de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2ba8a-dc67-41b7-b310-2eabefc8d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C9FD89-80E0-4164-9869-CD5F2D5E129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a92ba8a-dc67-41b7-b310-2eabefc8dee4"/>
    <ds:schemaRef ds:uri="http://www.w3.org/XML/1998/namespace"/>
    <ds:schemaRef ds:uri="http://purl.org/dc/dcmitype/"/>
  </ds:schemaRefs>
</ds:datastoreItem>
</file>

<file path=customXml/itemProps2.xml><?xml version="1.0" encoding="utf-8"?>
<ds:datastoreItem xmlns:ds="http://schemas.openxmlformats.org/officeDocument/2006/customXml" ds:itemID="{F79B06A2-96BB-44DA-A58A-B6F5182E6DFD}">
  <ds:schemaRefs>
    <ds:schemaRef ds:uri="http://schemas.microsoft.com/sharepoint/v3/contenttype/forms"/>
  </ds:schemaRefs>
</ds:datastoreItem>
</file>

<file path=customXml/itemProps3.xml><?xml version="1.0" encoding="utf-8"?>
<ds:datastoreItem xmlns:ds="http://schemas.openxmlformats.org/officeDocument/2006/customXml" ds:itemID="{DAD6E6FF-7552-4824-986B-DE181DF4B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2ba8a-dc67-41b7-b310-2eabefc8d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6761</TotalTime>
  <Words>3241</Words>
  <Application>Microsoft Office PowerPoint</Application>
  <PresentationFormat>On-screen Show (16:10)</PresentationFormat>
  <Paragraphs>446</Paragraphs>
  <Slides>46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Century Gothic</vt:lpstr>
      <vt:lpstr>Wingdings</vt:lpstr>
      <vt:lpstr>Symbol</vt:lpstr>
      <vt:lpstr>Calibri</vt:lpstr>
      <vt:lpstr>Roboto</vt:lpstr>
      <vt:lpstr>Arial</vt:lpstr>
      <vt:lpstr>Office Theme</vt:lpstr>
      <vt:lpstr>Easterseals National Impact Statements </vt:lpstr>
      <vt:lpstr>PowerPoint Presentation</vt:lpstr>
      <vt:lpstr>Why Measure Impact?</vt:lpstr>
      <vt:lpstr>Impact Measurement Framework</vt:lpstr>
      <vt:lpstr>PowerPoint Presentation</vt:lpstr>
      <vt:lpstr>Impact Statement Formula   Step 2 </vt:lpstr>
      <vt:lpstr>PowerPoint Presentation</vt:lpstr>
      <vt:lpstr>Impact Statement Formula - Step 4 Selecting Domains and Better Off Statements</vt:lpstr>
      <vt:lpstr>Next Steps</vt:lpstr>
      <vt:lpstr>PowerPoint Presentation</vt:lpstr>
      <vt:lpstr>Early Childhood</vt:lpstr>
      <vt:lpstr>Head Start and the expansion of state-funded programs since the 1990s have greatly increased access to preschool.  Many children, especially 3 year olds, continue to be left out,  exacerbating socioeconomic differences in educational achievement. </vt:lpstr>
      <vt:lpstr>Early Childhood Statistics</vt:lpstr>
      <vt:lpstr>Early Childhood Statistics Continued</vt:lpstr>
      <vt:lpstr>Key Elements provided by Easterseals </vt:lpstr>
      <vt:lpstr>Impact Statement</vt:lpstr>
      <vt:lpstr>Better Off Statements</vt:lpstr>
      <vt:lpstr>Better Off Statements Continued</vt:lpstr>
      <vt:lpstr>Better Off Statements Continued</vt:lpstr>
      <vt:lpstr>Examples of How an Affiliate Might Measure Whether or Not a Family is “Better Off”</vt:lpstr>
      <vt:lpstr>Examples Continued</vt:lpstr>
      <vt:lpstr>Examples Continued</vt:lpstr>
      <vt:lpstr>Examples of different ways affiliates may define these metrics  </vt:lpstr>
      <vt:lpstr>Early Childhood</vt:lpstr>
      <vt:lpstr>PowerPoint Presentation</vt:lpstr>
      <vt:lpstr>Describe the Need # 1 - Seniors comprise the nation’s fastest-growing population </vt:lpstr>
      <vt:lpstr>Describe the Need #2 -  High correlation between social isolation and health risks.   </vt:lpstr>
      <vt:lpstr>Describe the Need # 3- Caregiving and Impacts to Well-being </vt:lpstr>
      <vt:lpstr>What do we do to address these needs? </vt:lpstr>
      <vt:lpstr>PowerPoint Presentation</vt:lpstr>
      <vt:lpstr>Adult Services Impact Statement: 3 Primary Domains </vt:lpstr>
      <vt:lpstr>PowerPoint Presentation</vt:lpstr>
      <vt:lpstr>PowerPoint Presentation</vt:lpstr>
      <vt:lpstr>PowerPoint Presentation</vt:lpstr>
      <vt:lpstr>Examples of different ways affiliates may define these metrics  </vt:lpstr>
      <vt:lpstr>EASTERSEALS NATIONAL IMPACT STATEMENTS: workforce development programs </vt:lpstr>
      <vt:lpstr>Workforce Development Programs </vt:lpstr>
      <vt:lpstr>Workforce Development Programs</vt:lpstr>
      <vt:lpstr>Workforce Development Programs</vt:lpstr>
      <vt:lpstr>PowerPoint Presentation</vt:lpstr>
      <vt:lpstr>Workforce Development Programs </vt:lpstr>
      <vt:lpstr>Workforce Development Programs </vt:lpstr>
      <vt:lpstr>WORKFORCE DEVELOPMENT PROGRAMS</vt:lpstr>
      <vt:lpstr>WORKFORCE DEVELOPMENT PROGRAMS</vt:lpstr>
      <vt:lpstr>WORKFORCE DEVELOPMENT PROGRAMS</vt:lpstr>
      <vt:lpstr>Examples of different ways affiliates may define these metrics  </vt:lpstr>
    </vt:vector>
  </TitlesOfParts>
  <Company>Siegelvision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See</dc:creator>
  <cp:lastModifiedBy>Justine Houghton</cp:lastModifiedBy>
  <cp:revision>71</cp:revision>
  <dcterms:created xsi:type="dcterms:W3CDTF">2015-12-02T17:24:42Z</dcterms:created>
  <dcterms:modified xsi:type="dcterms:W3CDTF">2021-02-24T17:31:31Z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0x010100A5FE75506FF4BF48A1B987CD08E7DFA0</vt:lpwstr>
  </property>
</Properties>
</file>