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9" r:id="rId2"/>
    <p:sldId id="272" r:id="rId3"/>
    <p:sldId id="278" r:id="rId4"/>
    <p:sldId id="261" r:id="rId5"/>
    <p:sldId id="315" r:id="rId6"/>
    <p:sldId id="271" r:id="rId7"/>
    <p:sldId id="283" r:id="rId8"/>
    <p:sldId id="282" r:id="rId9"/>
    <p:sldId id="288" r:id="rId10"/>
    <p:sldId id="284" r:id="rId11"/>
    <p:sldId id="289" r:id="rId12"/>
    <p:sldId id="290" r:id="rId13"/>
    <p:sldId id="291" r:id="rId14"/>
    <p:sldId id="292" r:id="rId15"/>
    <p:sldId id="297" r:id="rId16"/>
    <p:sldId id="296" r:id="rId17"/>
    <p:sldId id="299" r:id="rId18"/>
    <p:sldId id="300" r:id="rId19"/>
    <p:sldId id="301" r:id="rId20"/>
    <p:sldId id="302" r:id="rId21"/>
    <p:sldId id="298" r:id="rId22"/>
    <p:sldId id="303" r:id="rId23"/>
    <p:sldId id="294" r:id="rId24"/>
    <p:sldId id="295" r:id="rId25"/>
    <p:sldId id="305" r:id="rId26"/>
    <p:sldId id="306" r:id="rId27"/>
    <p:sldId id="307" r:id="rId28"/>
    <p:sldId id="309" r:id="rId29"/>
    <p:sldId id="310" r:id="rId30"/>
    <p:sldId id="311" r:id="rId31"/>
    <p:sldId id="312" r:id="rId32"/>
    <p:sldId id="313" r:id="rId33"/>
    <p:sldId id="31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VRP Presentation" id="{FD2B0C0D-84C0-42ED-88AF-E5F83906AE8B}">
          <p14:sldIdLst>
            <p14:sldId id="259"/>
            <p14:sldId id="272"/>
            <p14:sldId id="278"/>
            <p14:sldId id="261"/>
            <p14:sldId id="315"/>
            <p14:sldId id="271"/>
            <p14:sldId id="283"/>
            <p14:sldId id="282"/>
            <p14:sldId id="288"/>
            <p14:sldId id="284"/>
            <p14:sldId id="289"/>
            <p14:sldId id="290"/>
            <p14:sldId id="291"/>
            <p14:sldId id="292"/>
            <p14:sldId id="297"/>
            <p14:sldId id="296"/>
            <p14:sldId id="299"/>
            <p14:sldId id="300"/>
            <p14:sldId id="301"/>
            <p14:sldId id="302"/>
            <p14:sldId id="298"/>
            <p14:sldId id="303"/>
            <p14:sldId id="294"/>
            <p14:sldId id="295"/>
            <p14:sldId id="305"/>
            <p14:sldId id="306"/>
            <p14:sldId id="307"/>
            <p14:sldId id="309"/>
            <p14:sldId id="310"/>
            <p14:sldId id="311"/>
            <p14:sldId id="312"/>
            <p14:sldId id="313"/>
            <p14:sldId id="314"/>
          </p14:sldIdLst>
        </p14:section>
      </p14:sectionLst>
    </p:ext>
    <p:ext uri="{EFAFB233-063F-42B5-8137-9DF3F51BA10A}">
      <p15:sldGuideLst xmlns:p15="http://schemas.microsoft.com/office/powerpoint/2012/main">
        <p15:guide id="1" orient="horz" pos="25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E97"/>
    <a:srgbClr val="31CCE8"/>
    <a:srgbClr val="118497"/>
    <a:srgbClr val="17B1CB"/>
    <a:srgbClr val="BC873A"/>
    <a:srgbClr val="C1C139"/>
    <a:srgbClr val="A48F52"/>
    <a:srgbClr val="9C975A"/>
    <a:srgbClr val="CCCC00"/>
    <a:srgbClr val="A6A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36" autoAdjust="0"/>
    <p:restoredTop sz="94668" autoAdjust="0"/>
  </p:normalViewPr>
  <p:slideViewPr>
    <p:cSldViewPr snapToGrid="0" snapToObjects="1">
      <p:cViewPr varScale="1">
        <p:scale>
          <a:sx n="110" d="100"/>
          <a:sy n="110" d="100"/>
        </p:scale>
        <p:origin x="1712" y="168"/>
      </p:cViewPr>
      <p:guideLst>
        <p:guide orient="horz" pos="251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66" d="100"/>
          <a:sy n="66" d="100"/>
        </p:scale>
        <p:origin x="-2748" y="-1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B8EB65-FCB1-492D-96F1-1EEFDB36395A}" type="datetimeFigureOut">
              <a:rPr lang="en-US" smtClean="0"/>
              <a:t>2/3/21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8B7C37-3688-416D-8869-513F3AB67DF6}" type="slidenum">
              <a:rPr lang="en-US" smtClean="0"/>
              <a:t>‹#›</a:t>
            </a:fld>
            <a:endParaRPr lang="en-US"/>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2A57C-5FAA-4E66-BDD9-A79C3D547D7C}" type="datetimeFigureOut">
              <a:rPr lang="en-US" smtClean="0"/>
              <a:t>2/3/21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303DE-3E45-4DD3-9505-92EF4803EF97}" type="slidenum">
              <a:rPr lang="en-US" smtClean="0"/>
              <a:t>‹#›</a:t>
            </a:fld>
            <a:endParaRPr lang="en-US"/>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mn-lt"/>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spc="-200" baseline="0">
                <a:solidFill>
                  <a:schemeClr val="bg1"/>
                </a:solidFill>
              </a:defRPr>
            </a:lvl1pPr>
          </a:lstStyle>
          <a:p>
            <a:r>
              <a:rPr lang="en-US" dirty="0"/>
              <a:t>add </a:t>
            </a:r>
            <a:r>
              <a:rPr lang="en-US" dirty="0" err="1"/>
              <a:t>slidedoc</a:t>
            </a:r>
            <a:r>
              <a:rPr lang="en-US" dirty="0"/>
              <a:t> title</a:t>
            </a:r>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Tree>
    <p:extLst>
      <p:ext uri="{BB962C8B-B14F-4D97-AF65-F5344CB8AC3E}">
        <p14:creationId xmlns:p14="http://schemas.microsoft.com/office/powerpoint/2010/main" val="336864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spc="-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210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en-US"/>
              <a:t>Click to edit Master title style</a:t>
            </a:r>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37" name="Text Placeholder 36"/>
          <p:cNvSpPr>
            <a:spLocks noGrp="1"/>
          </p:cNvSpPr>
          <p:nvPr>
            <p:ph type="body" sz="quarter" idx="11"/>
          </p:nvPr>
        </p:nvSpPr>
        <p:spPr>
          <a:xfrm>
            <a:off x="3829050" y="685800"/>
            <a:ext cx="4857750" cy="122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Tree>
    <p:extLst>
      <p:ext uri="{BB962C8B-B14F-4D97-AF65-F5344CB8AC3E}">
        <p14:creationId xmlns:p14="http://schemas.microsoft.com/office/powerpoint/2010/main" val="14197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03323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1301262"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92806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5" y="3429000"/>
            <a:ext cx="485921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83775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5" y="685800"/>
            <a:ext cx="2321755" cy="5492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2"/>
          <p:cNvSpPr>
            <a:spLocks noGrp="1"/>
          </p:cNvSpPr>
          <p:nvPr>
            <p:ph idx="10"/>
          </p:nvPr>
        </p:nvSpPr>
        <p:spPr>
          <a:xfrm>
            <a:off x="6353908" y="685800"/>
            <a:ext cx="2332892" cy="5492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273749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827585"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p:nvPr>
        </p:nvSpPr>
        <p:spPr>
          <a:xfrm>
            <a:off x="6353908" y="3429000"/>
            <a:ext cx="2332892"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18119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3827585"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0"/>
          </p:nvPr>
        </p:nvSpPr>
        <p:spPr>
          <a:xfrm>
            <a:off x="6353908" y="3429000"/>
            <a:ext cx="2332892"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1"/>
          </p:nvPr>
        </p:nvSpPr>
        <p:spPr>
          <a:xfrm>
            <a:off x="1301262"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2"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32792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hasCustomPrompt="1"/>
          </p:nvPr>
        </p:nvSpPr>
        <p:spPr>
          <a:xfrm>
            <a:off x="457200"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spTree>
    <p:extLst>
      <p:ext uri="{BB962C8B-B14F-4D97-AF65-F5344CB8AC3E}">
        <p14:creationId xmlns:p14="http://schemas.microsoft.com/office/powerpoint/2010/main" val="374890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a:t>All Click To Edit Master Title </a:t>
            </a:r>
            <a:br>
              <a:rPr lang="en-US" dirty="0"/>
            </a:br>
            <a:r>
              <a:rPr lang="en-US" dirty="0"/>
              <a:t>Style</a:t>
            </a:r>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More</a:t>
            </a:r>
          </a:p>
          <a:p>
            <a:pPr lvl="8"/>
            <a:r>
              <a:rPr lang="en-US" dirty="0"/>
              <a:t>More</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5"/>
            <a:ext cx="125034" cy="123111"/>
          </a:xfrm>
          <a:prstGeom prst="rect">
            <a:avLst/>
          </a:prstGeom>
          <a:noFill/>
        </p:spPr>
        <p:txBody>
          <a:bodyPr wrap="none" lIns="0" tIns="0" rIns="0" bIns="0" rtlCol="0">
            <a:spAutoFit/>
          </a:bodyPr>
          <a:lstStyle/>
          <a:p>
            <a:pPr algn="r"/>
            <a:fld id="{2385CB4A-7E96-44CA-B116-B71B544B697D}" type="slidenum">
              <a:rPr lang="en-US" sz="800" smtClean="0">
                <a:solidFill>
                  <a:schemeClr val="bg2"/>
                </a:solidFill>
              </a:rPr>
              <a:pPr algn="r"/>
              <a:t>‹#›</a:t>
            </a:fld>
            <a:endParaRPr lang="en-US" sz="800" dirty="0">
              <a:solidFill>
                <a:schemeClr val="bg2"/>
              </a:solidFill>
            </a:endParaRPr>
          </a:p>
        </p:txBody>
      </p:sp>
      <p:sp>
        <p:nvSpPr>
          <p:cNvPr id="117" name="TextBox 116"/>
          <p:cNvSpPr txBox="1"/>
          <p:nvPr userDrawn="1"/>
        </p:nvSpPr>
        <p:spPr>
          <a:xfrm>
            <a:off x="8331889" y="6397715"/>
            <a:ext cx="24045" cy="123111"/>
          </a:xfrm>
          <a:prstGeom prst="rect">
            <a:avLst/>
          </a:prstGeom>
          <a:noFill/>
        </p:spPr>
        <p:txBody>
          <a:bodyPr wrap="none" lIns="0" tIns="0" rIns="0" bIns="0" rtlCol="0">
            <a:spAutoFit/>
          </a:bodyPr>
          <a:lstStyle/>
          <a:p>
            <a:pPr algn="r"/>
            <a:r>
              <a:rPr lang="en-US" sz="800" dirty="0">
                <a:solidFill>
                  <a:schemeClr val="bg2"/>
                </a:solidFill>
              </a:rPr>
              <a:t>|</a:t>
            </a:r>
          </a:p>
        </p:txBody>
      </p:sp>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0" r:id="rId10"/>
    <p:sldLayoutId id="2147483655" r:id="rId11"/>
  </p:sldLayoutIdLst>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vtac.org/wp-content/uploads/2017/07/30-Day-HVRP-Checklist-V-2.pdf" TargetMode="External"/><Relationship Id="rId2" Type="http://schemas.openxmlformats.org/officeDocument/2006/relationships/hyperlink" Target="https://www.nvtac.org/" TargetMode="External"/><Relationship Id="rId1" Type="http://schemas.openxmlformats.org/officeDocument/2006/relationships/slideLayout" Target="../slideLayouts/slideLayout3.xml"/><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hyperlink" Target="http://apply07.grants.gov/apply/forms/sample/SF424_2_1-V2.1.pdf"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apply07.grants.gov/apply/forms/sample/SF424A-V1.0.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ngress.gov/congressional-report/114th-congress/senate-report/395/1" TargetMode="External"/><Relationship Id="rId2" Type="http://schemas.openxmlformats.org/officeDocument/2006/relationships/hyperlink" Target="https://www.dol.gov/vets/programs/hvrp/" TargetMode="External"/><Relationship Id="rId1" Type="http://schemas.openxmlformats.org/officeDocument/2006/relationships/slideLayout" Target="../slideLayouts/slideLayout4.xml"/><Relationship Id="rId4" Type="http://schemas.openxmlformats.org/officeDocument/2006/relationships/hyperlink" Target="https://nvtac.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usaspending.gov/" TargetMode="External"/><Relationship Id="rId2" Type="http://schemas.openxmlformats.org/officeDocument/2006/relationships/hyperlink" Target="https://www.grants.gov/" TargetMode="External"/><Relationship Id="rId1" Type="http://schemas.openxmlformats.org/officeDocument/2006/relationships/slideLayout" Target="../slideLayouts/slideLayout4.xml"/><Relationship Id="rId4" Type="http://schemas.openxmlformats.org/officeDocument/2006/relationships/hyperlink" Target="https://www.dol.gov/vets/programs/hvr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ongress.gov/107/plaws/publ95/PLAW-107publ95.pdf%23https:/www.congress.gov/107/plaws/publ95/PLAW-107publ95.pdf" TargetMode="External"/><Relationship Id="rId2" Type="http://schemas.openxmlformats.org/officeDocument/2006/relationships/hyperlink" Target="https://www.dol.gov/vets/programs/hvrp"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nchv.org/images/uploads/EAG_1-10.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image" Target="../media/image5.tiff"/><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199" y="358924"/>
            <a:ext cx="5301049" cy="2742289"/>
          </a:xfrm>
        </p:spPr>
        <p:txBody>
          <a:bodyPr/>
          <a:lstStyle/>
          <a:p>
            <a:r>
              <a:rPr lang="en-US" dirty="0"/>
              <a:t>HVRP Funding</a:t>
            </a:r>
          </a:p>
        </p:txBody>
      </p:sp>
      <p:sp>
        <p:nvSpPr>
          <p:cNvPr id="3" name="Text Placeholder 2"/>
          <p:cNvSpPr>
            <a:spLocks noGrp="1"/>
          </p:cNvSpPr>
          <p:nvPr>
            <p:ph type="body" sz="quarter" idx="10"/>
          </p:nvPr>
        </p:nvSpPr>
        <p:spPr/>
        <p:txBody>
          <a:bodyPr/>
          <a:lstStyle/>
          <a:p>
            <a:pPr>
              <a:buNone/>
            </a:pPr>
            <a:r>
              <a:rPr lang="en-US" dirty="0"/>
              <a:t>An overview of upcoming HVRP funding in 2021 for the Easterseals network.</a:t>
            </a:r>
          </a:p>
        </p:txBody>
      </p:sp>
      <p:sp>
        <p:nvSpPr>
          <p:cNvPr id="4" name="Text Placeholder 3"/>
          <p:cNvSpPr>
            <a:spLocks noGrp="1"/>
          </p:cNvSpPr>
          <p:nvPr>
            <p:ph type="body" sz="quarter" idx="11"/>
          </p:nvPr>
        </p:nvSpPr>
        <p:spPr>
          <a:xfrm>
            <a:off x="4973235" y="5181599"/>
            <a:ext cx="1497013" cy="1022351"/>
          </a:xfrm>
        </p:spPr>
        <p:txBody>
          <a:bodyPr/>
          <a:lstStyle/>
          <a:p>
            <a:r>
              <a:rPr lang="en-US" dirty="0"/>
              <a:t>February, 2021</a:t>
            </a:r>
          </a:p>
        </p:txBody>
      </p:sp>
      <p:sp>
        <p:nvSpPr>
          <p:cNvPr id="6" name="Text Placeholder 5"/>
          <p:cNvSpPr>
            <a:spLocks noGrp="1"/>
          </p:cNvSpPr>
          <p:nvPr>
            <p:ph type="body" sz="quarter" idx="12"/>
          </p:nvPr>
        </p:nvSpPr>
        <p:spPr>
          <a:xfrm>
            <a:off x="6470248" y="4944338"/>
            <a:ext cx="2216553" cy="1259612"/>
          </a:xfrm>
        </p:spPr>
        <p:txBody>
          <a:bodyPr/>
          <a:lstStyle/>
          <a:p>
            <a:r>
              <a:rPr lang="en-US" dirty="0"/>
              <a:t>Prepared by:</a:t>
            </a:r>
            <a:br>
              <a:rPr lang="en-US" dirty="0"/>
            </a:br>
            <a:r>
              <a:rPr lang="en-US" dirty="0"/>
              <a:t>Erik Cooke, National Office </a:t>
            </a:r>
            <a:br>
              <a:rPr lang="en-US" dirty="0"/>
            </a:br>
            <a:r>
              <a:rPr lang="en-US" dirty="0"/>
              <a:t>Grant Development and Research</a:t>
            </a:r>
          </a:p>
        </p:txBody>
      </p:sp>
      <p:pic>
        <p:nvPicPr>
          <p:cNvPr id="2" name="Picture 1" descr="Screen Shot 2018-01-26 at 12.34.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9383" y="358924"/>
            <a:ext cx="2517417" cy="1626296"/>
          </a:xfrm>
          <a:prstGeom prst="rect">
            <a:avLst/>
          </a:prstGeom>
        </p:spPr>
      </p:pic>
    </p:spTree>
    <p:extLst>
      <p:ext uri="{BB962C8B-B14F-4D97-AF65-F5344CB8AC3E}">
        <p14:creationId xmlns:p14="http://schemas.microsoft.com/office/powerpoint/2010/main" val="190708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p:sp>
        <p:nvSpPr>
          <p:cNvPr id="159" name="Content Placeholder 158"/>
          <p:cNvSpPr>
            <a:spLocks noGrp="1"/>
          </p:cNvSpPr>
          <p:nvPr>
            <p:ph idx="1"/>
          </p:nvPr>
        </p:nvSpPr>
        <p:spPr>
          <a:xfrm>
            <a:off x="3639252" y="1193800"/>
            <a:ext cx="5047548" cy="5537200"/>
          </a:xfrm>
        </p:spPr>
        <p:txBody>
          <a:bodyPr/>
          <a:lstStyle/>
          <a:p>
            <a:pPr lvl="3"/>
            <a:r>
              <a:rPr lang="en-US" dirty="0"/>
              <a:t>So, what can you do right now to get ready? Glad you asked. A useful feature of HVRP funding is its regularity and structure. You can (and, if interested, should) begin working on your grant development plan today.</a:t>
            </a:r>
          </a:p>
          <a:p>
            <a:pPr lvl="3"/>
            <a:r>
              <a:rPr lang="en-US" b="1" dirty="0"/>
              <a:t>1) Track the RFP. </a:t>
            </a:r>
            <a:r>
              <a:rPr lang="en-US" dirty="0"/>
              <a:t>Locate the RFP on </a:t>
            </a:r>
            <a:r>
              <a:rPr lang="en-US" dirty="0" err="1"/>
              <a:t>Grants.gov</a:t>
            </a:r>
            <a:r>
              <a:rPr lang="en-US" dirty="0"/>
              <a:t> (FOA-VETS-21-01) and click on “send me change notification emails” to receive any updates to the opportunity.</a:t>
            </a:r>
          </a:p>
          <a:p>
            <a:pPr lvl="3"/>
            <a:endParaRPr lang="en-US" dirty="0"/>
          </a:p>
          <a:p>
            <a:pPr lvl="3"/>
            <a:endParaRPr lang="en-US" dirty="0"/>
          </a:p>
          <a:p>
            <a:pPr lvl="3"/>
            <a:r>
              <a:rPr lang="en-US" b="1" dirty="0"/>
              <a:t>2) Learn more about the current providers. </a:t>
            </a:r>
            <a:r>
              <a:rPr lang="en-US" dirty="0"/>
              <a:t>Use the NVTAC Grantee Locator at https://</a:t>
            </a:r>
            <a:r>
              <a:rPr lang="en-US" dirty="0" err="1"/>
              <a:t>www.nvtac.org</a:t>
            </a:r>
            <a:r>
              <a:rPr lang="en-US" dirty="0"/>
              <a:t>/grants/, to find current grantees and to learn about their sites and to retrieve reports on their service profile and demographics.</a:t>
            </a:r>
          </a:p>
          <a:p>
            <a:pPr lvl="3"/>
            <a:endParaRPr lang="en-US" dirty="0"/>
          </a:p>
          <a:p>
            <a:pPr lvl="3"/>
            <a:endParaRPr lang="en-US" dirty="0"/>
          </a:p>
        </p:txBody>
      </p:sp>
      <p:pic>
        <p:nvPicPr>
          <p:cNvPr id="3" name="Picture 2"/>
          <p:cNvPicPr>
            <a:picLocks noChangeAspect="1"/>
          </p:cNvPicPr>
          <p:nvPr/>
        </p:nvPicPr>
        <p:blipFill>
          <a:blip r:embed="rId2"/>
          <a:stretch>
            <a:fillRect/>
          </a:stretch>
        </p:blipFill>
        <p:spPr>
          <a:xfrm>
            <a:off x="4218425" y="2389519"/>
            <a:ext cx="3709489" cy="540295"/>
          </a:xfrm>
          <a:prstGeom prst="rect">
            <a:avLst/>
          </a:prstGeom>
        </p:spPr>
      </p:pic>
      <p:pic>
        <p:nvPicPr>
          <p:cNvPr id="7" name="Picture 6"/>
          <p:cNvPicPr>
            <a:picLocks noChangeAspect="1"/>
          </p:cNvPicPr>
          <p:nvPr/>
        </p:nvPicPr>
        <p:blipFill>
          <a:blip r:embed="rId3"/>
          <a:stretch>
            <a:fillRect/>
          </a:stretch>
        </p:blipFill>
        <p:spPr>
          <a:xfrm>
            <a:off x="2972165" y="685800"/>
            <a:ext cx="508000" cy="508000"/>
          </a:xfrm>
          <a:prstGeom prst="rect">
            <a:avLst/>
          </a:prstGeom>
        </p:spPr>
      </p:pic>
      <p:pic>
        <p:nvPicPr>
          <p:cNvPr id="4" name="Picture 3" descr="Screen Shot 2018-02-25 at 8.12.4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688" y="4305300"/>
            <a:ext cx="4072964" cy="2209800"/>
          </a:xfrm>
          <a:prstGeom prst="rect">
            <a:avLst/>
          </a:prstGeom>
        </p:spPr>
      </p:pic>
    </p:spTree>
    <p:extLst>
      <p:ext uri="{BB962C8B-B14F-4D97-AF65-F5344CB8AC3E}">
        <p14:creationId xmlns:p14="http://schemas.microsoft.com/office/powerpoint/2010/main" val="374766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p:sp>
        <p:nvSpPr>
          <p:cNvPr id="159" name="Content Placeholder 158"/>
          <p:cNvSpPr>
            <a:spLocks noGrp="1"/>
          </p:cNvSpPr>
          <p:nvPr>
            <p:ph idx="1"/>
          </p:nvPr>
        </p:nvSpPr>
        <p:spPr>
          <a:xfrm>
            <a:off x="3829078" y="1193800"/>
            <a:ext cx="4857722" cy="4984749"/>
          </a:xfrm>
        </p:spPr>
        <p:txBody>
          <a:bodyPr/>
          <a:lstStyle/>
          <a:p>
            <a:pPr lvl="3"/>
            <a:r>
              <a:rPr lang="en-US" b="1" dirty="0"/>
              <a:t>3) Review past RFPs and, if possible, sample proposals. </a:t>
            </a:r>
            <a:r>
              <a:rPr lang="en-US" dirty="0"/>
              <a:t>HVRP requirements are highly standardized, and RFPs generally change only slightly from year to year, based mostly on the funding availability and service targets for particular geographies. You can find past RFPs on Grants.gov by searching for “closed” or “archived” opportunities using CFDA #17.805. The requirements and structure in these RFPs should give you a strong start to structure your proposal.</a:t>
            </a:r>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endParaRPr lang="en-US" dirty="0"/>
          </a:p>
          <a:p>
            <a:pPr lvl="3">
              <a:buNone/>
            </a:pPr>
            <a:endParaRPr lang="en-US" b="1" dirty="0"/>
          </a:p>
          <a:p>
            <a:pPr lvl="3">
              <a:buNone/>
            </a:pPr>
            <a:r>
              <a:rPr lang="en-US" b="1" dirty="0"/>
              <a:t>4) Be on the look-out for partners. </a:t>
            </a:r>
            <a:r>
              <a:rPr lang="en-US" dirty="0"/>
              <a:t>Not convinced that writing a proposal for a new HVRP grant is for you? Take a look at partner organizations and agencies that might be open to a partnership or a subcontract.</a:t>
            </a:r>
          </a:p>
          <a:p>
            <a:pPr lvl="3"/>
            <a:endParaRPr lang="en-US" dirty="0"/>
          </a:p>
          <a:p>
            <a:pPr lvl="3"/>
            <a:endParaRPr lang="en-US" dirty="0"/>
          </a:p>
          <a:p>
            <a:pPr lvl="3">
              <a:buNone/>
            </a:pPr>
            <a:endParaRPr lang="en-US" dirty="0"/>
          </a:p>
          <a:p>
            <a:pPr lvl="3"/>
            <a:endParaRPr lang="en-US" dirty="0"/>
          </a:p>
        </p:txBody>
      </p:sp>
      <p:pic>
        <p:nvPicPr>
          <p:cNvPr id="3" name="Picture 2"/>
          <p:cNvPicPr>
            <a:picLocks noChangeAspect="1"/>
          </p:cNvPicPr>
          <p:nvPr/>
        </p:nvPicPr>
        <p:blipFill>
          <a:blip r:embed="rId2"/>
          <a:stretch>
            <a:fillRect/>
          </a:stretch>
        </p:blipFill>
        <p:spPr>
          <a:xfrm>
            <a:off x="2972165" y="685800"/>
            <a:ext cx="508000" cy="508000"/>
          </a:xfrm>
          <a:prstGeom prst="rect">
            <a:avLst/>
          </a:prstGeom>
        </p:spPr>
      </p:pic>
      <p:pic>
        <p:nvPicPr>
          <p:cNvPr id="5" name="Picture 4" descr="Screen Shot 2018-02-25 at 8.50.3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078" y="2730500"/>
            <a:ext cx="4718022" cy="2324601"/>
          </a:xfrm>
          <a:prstGeom prst="rect">
            <a:avLst/>
          </a:prstGeom>
        </p:spPr>
      </p:pic>
    </p:spTree>
    <p:extLst>
      <p:ext uri="{BB962C8B-B14F-4D97-AF65-F5344CB8AC3E}">
        <p14:creationId xmlns:p14="http://schemas.microsoft.com/office/powerpoint/2010/main" val="2645346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p:sp>
        <p:nvSpPr>
          <p:cNvPr id="159" name="Content Placeholder 158"/>
          <p:cNvSpPr>
            <a:spLocks noGrp="1"/>
          </p:cNvSpPr>
          <p:nvPr>
            <p:ph idx="1"/>
          </p:nvPr>
        </p:nvSpPr>
        <p:spPr>
          <a:xfrm>
            <a:off x="3829078" y="1913828"/>
            <a:ext cx="4857722" cy="4264722"/>
          </a:xfrm>
        </p:spPr>
        <p:txBody>
          <a:bodyPr/>
          <a:lstStyle/>
          <a:p>
            <a:pPr lvl="3"/>
            <a:r>
              <a:rPr lang="en-US" sz="1200" b="1" dirty="0"/>
              <a:t>5) Get familiar with the National Veterans Technical Assistance Center (NVTAC). </a:t>
            </a:r>
            <a:r>
              <a:rPr lang="en-US" sz="1200" dirty="0"/>
              <a:t>HVRP supports a main technical assistance center to support grantees in every aspect of service delivery, compliance, best practices, and more. NVTAC is an essential resource for building out winning proposals and implementing top notch programs.</a:t>
            </a:r>
          </a:p>
          <a:p>
            <a:pPr lvl="3"/>
            <a:r>
              <a:rPr lang="en-US" sz="1200" b="1" dirty="0">
                <a:solidFill>
                  <a:srgbClr val="118E97"/>
                </a:solidFill>
                <a:latin typeface="+mn-lt"/>
              </a:rPr>
              <a:t>Learn More</a:t>
            </a:r>
          </a:p>
          <a:p>
            <a:pPr marL="171450" lvl="3" indent="-171450">
              <a:buFont typeface="Arial" charset="0"/>
              <a:buChar char="•"/>
            </a:pPr>
            <a:r>
              <a:rPr lang="en-US" sz="1200" b="1" dirty="0">
                <a:solidFill>
                  <a:srgbClr val="118E97"/>
                </a:solidFill>
                <a:latin typeface="+mn-lt"/>
              </a:rPr>
              <a:t>HVRP Technical Assistance Network (NVTAC)</a:t>
            </a:r>
            <a:r>
              <a:rPr lang="en-US" sz="1200" b="1" dirty="0">
                <a:latin typeface="+mn-lt"/>
              </a:rPr>
              <a:t>: </a:t>
            </a:r>
            <a:r>
              <a:rPr lang="en-US" sz="1200" dirty="0">
                <a:latin typeface="+mn-lt"/>
                <a:hlinkClick r:id="rId2"/>
              </a:rPr>
              <a:t>https://www.nvtac.org/</a:t>
            </a:r>
            <a:endParaRPr lang="en-US" sz="1200" dirty="0">
              <a:latin typeface="+mn-lt"/>
            </a:endParaRPr>
          </a:p>
          <a:p>
            <a:pPr marL="171450" lvl="3" indent="-171450">
              <a:buFont typeface="Arial" charset="0"/>
              <a:buChar char="•"/>
            </a:pPr>
            <a:r>
              <a:rPr lang="en-US" sz="1200" b="1" dirty="0">
                <a:solidFill>
                  <a:srgbClr val="118E97"/>
                </a:solidFill>
              </a:rPr>
              <a:t>NVTAC 30-day Checklist:</a:t>
            </a:r>
            <a:r>
              <a:rPr lang="en-US" sz="1200" b="1" dirty="0"/>
              <a:t> </a:t>
            </a:r>
            <a:r>
              <a:rPr lang="en-US" sz="1200" dirty="0"/>
              <a:t>	</a:t>
            </a:r>
          </a:p>
          <a:p>
            <a:pPr lvl="3">
              <a:buNone/>
            </a:pPr>
            <a:r>
              <a:rPr lang="en-US" sz="1200" dirty="0">
                <a:hlinkClick r:id="rId3"/>
              </a:rPr>
              <a:t>https://</a:t>
            </a:r>
            <a:r>
              <a:rPr lang="en-US" sz="1200" dirty="0" err="1">
                <a:hlinkClick r:id="rId3"/>
              </a:rPr>
              <a:t>www.nvtac.org</a:t>
            </a:r>
            <a:r>
              <a:rPr lang="en-US" sz="1200" dirty="0">
                <a:hlinkClick r:id="rId3"/>
              </a:rPr>
              <a:t>/</a:t>
            </a:r>
            <a:r>
              <a:rPr lang="en-US" sz="1200" dirty="0" err="1">
                <a:hlinkClick r:id="rId3"/>
              </a:rPr>
              <a:t>wp</a:t>
            </a:r>
            <a:r>
              <a:rPr lang="en-US" sz="1200" dirty="0">
                <a:hlinkClick r:id="rId3"/>
              </a:rPr>
              <a:t>-content/uploads/2017/07/30-Day-HVRP-Checklist-V-2.pdf</a:t>
            </a:r>
            <a:endParaRPr lang="en-US" sz="1200" dirty="0"/>
          </a:p>
          <a:p>
            <a:pPr lvl="3">
              <a:buNone/>
            </a:pPr>
            <a:endParaRPr lang="en-US" dirty="0">
              <a:latin typeface="+mn-lt"/>
            </a:endParaRPr>
          </a:p>
        </p:txBody>
      </p:sp>
      <p:pic>
        <p:nvPicPr>
          <p:cNvPr id="5" name="Picture 4"/>
          <p:cNvPicPr>
            <a:picLocks noChangeAspect="1"/>
          </p:cNvPicPr>
          <p:nvPr/>
        </p:nvPicPr>
        <p:blipFill>
          <a:blip r:embed="rId4"/>
          <a:stretch>
            <a:fillRect/>
          </a:stretch>
        </p:blipFill>
        <p:spPr>
          <a:xfrm>
            <a:off x="2972165" y="685800"/>
            <a:ext cx="508000" cy="508000"/>
          </a:xfrm>
          <a:prstGeom prst="rect">
            <a:avLst/>
          </a:prstGeom>
        </p:spPr>
      </p:pic>
    </p:spTree>
    <p:extLst>
      <p:ext uri="{BB962C8B-B14F-4D97-AF65-F5344CB8AC3E}">
        <p14:creationId xmlns:p14="http://schemas.microsoft.com/office/powerpoint/2010/main" val="574937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48100"/>
            <a:ext cx="4229100" cy="1695849"/>
          </a:xfrm>
        </p:spPr>
        <p:txBody>
          <a:bodyPr/>
          <a:lstStyle/>
          <a:p>
            <a:r>
              <a:rPr lang="en-US" dirty="0"/>
              <a:t>RFP Run-through</a:t>
            </a:r>
          </a:p>
        </p:txBody>
      </p:sp>
      <p:graphicFrame>
        <p:nvGraphicFramePr>
          <p:cNvPr id="11" name="Table 10"/>
          <p:cNvGraphicFramePr>
            <a:graphicFrameLocks noGrp="1"/>
          </p:cNvGraphicFramePr>
          <p:nvPr>
            <p:extLst>
              <p:ext uri="{D42A27DB-BD31-4B8C-83A1-F6EECF244321}">
                <p14:modId xmlns:p14="http://schemas.microsoft.com/office/powerpoint/2010/main" val="3145501637"/>
              </p:ext>
            </p:extLst>
          </p:nvPr>
        </p:nvGraphicFramePr>
        <p:xfrm>
          <a:off x="5531485" y="4006850"/>
          <a:ext cx="1463040" cy="1645920"/>
        </p:xfrm>
        <a:graphic>
          <a:graphicData uri="http://schemas.openxmlformats.org/drawingml/2006/table">
            <a:tbl>
              <a:tblPr>
                <a:tableStyleId>{5C22544A-7EE6-4342-B048-85BDC9FD1C3A}</a:tableStyleId>
              </a:tblPr>
              <a:tblGrid>
                <a:gridCol w="1463040">
                  <a:extLst>
                    <a:ext uri="{9D8B030D-6E8A-4147-A177-3AD203B41FA5}">
                      <a16:colId xmlns:a16="http://schemas.microsoft.com/office/drawing/2014/main" val="20000"/>
                    </a:ext>
                  </a:extLst>
                </a:gridCol>
              </a:tblGrid>
              <a:tr h="265113">
                <a:tc>
                  <a:txBody>
                    <a:bodyPr/>
                    <a:lstStyle/>
                    <a:p>
                      <a:r>
                        <a:rPr lang="en-US" sz="1200" i="1" kern="100" spc="-50" baseline="0" dirty="0">
                          <a:solidFill>
                            <a:schemeClr val="tx2"/>
                          </a:solidFill>
                          <a:latin typeface="Corbel" panose="020B0503020204020204" pitchFamily="34" charset="0"/>
                        </a:rPr>
                        <a:t>Key Requirements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5113">
                <a:tc>
                  <a:txBody>
                    <a:bodyPr/>
                    <a:lstStyle/>
                    <a:p>
                      <a:r>
                        <a:rPr lang="en-US" sz="1200" i="1" kern="100" spc="-50" baseline="0" dirty="0">
                          <a:solidFill>
                            <a:schemeClr val="tx2"/>
                          </a:solidFill>
                          <a:latin typeface="Corbel" panose="020B0503020204020204" pitchFamily="34" charset="0"/>
                        </a:rPr>
                        <a:t>Proposal Components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113">
                <a:tc>
                  <a:txBody>
                    <a:bodyPr/>
                    <a:lstStyle/>
                    <a:p>
                      <a:r>
                        <a:rPr lang="en-US" sz="1200" i="1" kern="100" spc="-50" baseline="0" dirty="0">
                          <a:solidFill>
                            <a:schemeClr val="tx2"/>
                          </a:solidFill>
                          <a:latin typeface="Corbel" panose="020B0503020204020204" pitchFamily="34" charset="0"/>
                        </a:rPr>
                        <a:t>Forms, Assurances, and Certifications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5113">
                <a:tc>
                  <a:txBody>
                    <a:bodyPr/>
                    <a:lstStyle/>
                    <a:p>
                      <a:r>
                        <a:rPr lang="en-US" sz="1200" i="1" kern="100" spc="-50" baseline="0" dirty="0">
                          <a:solidFill>
                            <a:schemeClr val="tx2"/>
                          </a:solidFill>
                          <a:latin typeface="Corbel" panose="020B0503020204020204" pitchFamily="34" charset="0"/>
                        </a:rPr>
                        <a:t>Budgeting</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22334735"/>
              </p:ext>
            </p:extLst>
          </p:nvPr>
        </p:nvGraphicFramePr>
        <p:xfrm>
          <a:off x="7230745" y="4006850"/>
          <a:ext cx="1463040" cy="1280160"/>
        </p:xfrm>
        <a:graphic>
          <a:graphicData uri="http://schemas.openxmlformats.org/drawingml/2006/table">
            <a:tbl>
              <a:tblPr>
                <a:tableStyleId>{5C22544A-7EE6-4342-B048-85BDC9FD1C3A}</a:tableStyleId>
              </a:tblPr>
              <a:tblGrid>
                <a:gridCol w="1463040">
                  <a:extLst>
                    <a:ext uri="{9D8B030D-6E8A-4147-A177-3AD203B41FA5}">
                      <a16:colId xmlns:a16="http://schemas.microsoft.com/office/drawing/2014/main" val="20000"/>
                    </a:ext>
                  </a:extLst>
                </a:gridCol>
              </a:tblGrid>
              <a:tr h="265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00" spc="-50" baseline="0" dirty="0">
                          <a:solidFill>
                            <a:schemeClr val="tx2"/>
                          </a:solidFill>
                          <a:latin typeface="Corbel" panose="020B0503020204020204" pitchFamily="34" charset="0"/>
                        </a:rPr>
                        <a:t>Review Criteria</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5113">
                <a:tc>
                  <a:txBody>
                    <a:bodyPr/>
                    <a:lstStyle/>
                    <a:p>
                      <a:r>
                        <a:rPr lang="en-US" sz="1200" i="1" kern="100" spc="-50" baseline="0" dirty="0">
                          <a:solidFill>
                            <a:schemeClr val="tx2"/>
                          </a:solidFill>
                          <a:latin typeface="Corbel" panose="020B0503020204020204" pitchFamily="34" charset="0"/>
                        </a:rPr>
                        <a:t>Formatting Checklist</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113">
                <a:tc>
                  <a:txBody>
                    <a:bodyPr/>
                    <a:lstStyle/>
                    <a:p>
                      <a:r>
                        <a:rPr lang="en-US" sz="1200" i="1" kern="100" spc="-50" baseline="0" dirty="0">
                          <a:solidFill>
                            <a:schemeClr val="tx2"/>
                          </a:solidFill>
                          <a:latin typeface="Corbel" panose="020B0503020204020204" pitchFamily="34" charset="0"/>
                        </a:rPr>
                        <a:t>Automatic Disqualifications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46632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Key</a:t>
            </a:r>
            <a:r>
              <a:rPr lang="en-US" dirty="0"/>
              <a:t> </a:t>
            </a:r>
            <a:br>
              <a:rPr lang="en-US" dirty="0"/>
            </a:br>
            <a:r>
              <a:rPr lang="en-US" dirty="0"/>
              <a:t>Requirements</a:t>
            </a:r>
          </a:p>
        </p:txBody>
      </p:sp>
      <p:sp>
        <p:nvSpPr>
          <p:cNvPr id="3" name="Content Placeholder 2"/>
          <p:cNvSpPr>
            <a:spLocks noGrp="1"/>
          </p:cNvSpPr>
          <p:nvPr>
            <p:ph idx="1"/>
          </p:nvPr>
        </p:nvSpPr>
        <p:spPr>
          <a:xfrm>
            <a:off x="3827585" y="1371600"/>
            <a:ext cx="4859215" cy="4806950"/>
          </a:xfrm>
        </p:spPr>
        <p:txBody>
          <a:bodyPr/>
          <a:lstStyle/>
          <a:p>
            <a:pPr lvl="2"/>
            <a:r>
              <a:rPr lang="en-US" sz="1200" b="0" dirty="0">
                <a:solidFill>
                  <a:srgbClr val="000000"/>
                </a:solidFill>
              </a:rPr>
              <a:t>In order to meet the needs of those veterans experiencing homelessness, grant recipients are expected to provide an array of client-focused services utilizing a case management approach that directly assists homeless veterans as well as provide critical linkages for a variety of support services available in their local communities. </a:t>
            </a:r>
          </a:p>
          <a:p>
            <a:pPr lvl="2">
              <a:buNone/>
            </a:pPr>
            <a:endParaRPr lang="en-US" sz="1200" dirty="0"/>
          </a:p>
          <a:p>
            <a:pPr lvl="2"/>
            <a:r>
              <a:rPr lang="en-US" sz="1200" dirty="0"/>
              <a:t>Cost matching</a:t>
            </a:r>
          </a:p>
          <a:p>
            <a:pPr lvl="3"/>
            <a:r>
              <a:rPr lang="en-US" sz="1200" dirty="0"/>
              <a:t>This program does not require cost matching or sharing. Applicants that include such funds in the application will not receive additional consideration during the review process.</a:t>
            </a:r>
          </a:p>
          <a:p>
            <a:pPr lvl="3"/>
            <a:endParaRPr lang="en-US" sz="1200" dirty="0"/>
          </a:p>
          <a:p>
            <a:pPr lvl="3">
              <a:lnSpc>
                <a:spcPct val="100000"/>
              </a:lnSpc>
              <a:buNone/>
            </a:pPr>
            <a:r>
              <a:rPr lang="en-US" sz="1200" b="1" dirty="0">
                <a:solidFill>
                  <a:srgbClr val="118E97"/>
                </a:solidFill>
              </a:rPr>
              <a:t>Identification of Program Population Categories </a:t>
            </a:r>
          </a:p>
          <a:p>
            <a:pPr lvl="3">
              <a:lnSpc>
                <a:spcPct val="100000"/>
              </a:lnSpc>
              <a:buNone/>
            </a:pPr>
            <a:r>
              <a:rPr lang="en-US" sz="1200" dirty="0"/>
              <a:t>Applicants must identify whether their program will prioritize HVRP, IVTP, or HFVVWF.  If applicants fail to explicitly identify in the abstract that you intend for an application to be reviewed under the HFVVWF or the IVTP priorities, then the application will be reviewed under the HVRP priority. </a:t>
            </a:r>
          </a:p>
          <a:p>
            <a:pPr lvl="3"/>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2026025515"/>
              </p:ext>
            </p:extLst>
          </p:nvPr>
        </p:nvGraphicFramePr>
        <p:xfrm>
          <a:off x="965200" y="3048000"/>
          <a:ext cx="1463040" cy="1173480"/>
        </p:xfrm>
        <a:graphic>
          <a:graphicData uri="http://schemas.openxmlformats.org/drawingml/2006/table">
            <a:tbl>
              <a:tblPr>
                <a:tableStyleId>{5C22544A-7EE6-4342-B048-85BDC9FD1C3A}</a:tableStyleId>
              </a:tblPr>
              <a:tblGrid>
                <a:gridCol w="1463040">
                  <a:extLst>
                    <a:ext uri="{9D8B030D-6E8A-4147-A177-3AD203B41FA5}">
                      <a16:colId xmlns:a16="http://schemas.microsoft.com/office/drawing/2014/main" val="20000"/>
                    </a:ext>
                  </a:extLst>
                </a:gridCol>
              </a:tblGrid>
              <a:tr h="221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Start your review of HVRP requirements now by studying previous RFPs or meeting with grantees..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2"/>
          <a:stretch>
            <a:fillRect/>
          </a:stretch>
        </p:blipFill>
        <p:spPr>
          <a:xfrm>
            <a:off x="3131252" y="751785"/>
            <a:ext cx="508000" cy="508000"/>
          </a:xfrm>
          <a:prstGeom prst="rect">
            <a:avLst/>
          </a:prstGeom>
        </p:spPr>
      </p:pic>
    </p:spTree>
    <p:extLst>
      <p:ext uri="{BB962C8B-B14F-4D97-AF65-F5344CB8AC3E}">
        <p14:creationId xmlns:p14="http://schemas.microsoft.com/office/powerpoint/2010/main" val="176540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Proposal</a:t>
            </a:r>
            <a:r>
              <a:rPr lang="en-US" dirty="0"/>
              <a:t> Components</a:t>
            </a:r>
          </a:p>
        </p:txBody>
      </p:sp>
      <p:sp>
        <p:nvSpPr>
          <p:cNvPr id="3" name="Content Placeholder 2"/>
          <p:cNvSpPr>
            <a:spLocks noGrp="1"/>
          </p:cNvSpPr>
          <p:nvPr>
            <p:ph idx="1"/>
          </p:nvPr>
        </p:nvSpPr>
        <p:spPr>
          <a:xfrm>
            <a:off x="4051300" y="1299814"/>
            <a:ext cx="4800600" cy="4935886"/>
          </a:xfrm>
        </p:spPr>
        <p:txBody>
          <a:bodyPr/>
          <a:lstStyle/>
          <a:p>
            <a:pPr lvl="3"/>
            <a:r>
              <a:rPr lang="en-US" sz="1200" dirty="0"/>
              <a:t>There are four distinct parts to the application that must be included in response to the FOA:</a:t>
            </a:r>
          </a:p>
          <a:p>
            <a:pPr lvl="2"/>
            <a:r>
              <a:rPr lang="en-US" sz="1200" b="1" dirty="0"/>
              <a:t>First File </a:t>
            </a:r>
            <a:r>
              <a:rPr lang="mr-IN" sz="1200" b="1" dirty="0"/>
              <a:t>–</a:t>
            </a:r>
            <a:r>
              <a:rPr lang="en-US" sz="1200" b="1" dirty="0"/>
              <a:t> SF-424 “Application for Federal Assistance”</a:t>
            </a:r>
          </a:p>
          <a:p>
            <a:pPr lvl="2"/>
            <a:r>
              <a:rPr lang="en-US" sz="1200" b="0" dirty="0">
                <a:solidFill>
                  <a:schemeClr val="tx1"/>
                </a:solidFill>
                <a:hlinkClick r:id="rId2"/>
              </a:rPr>
              <a:t>http://apply07.grants.gov/apply/forms/sample/SF424_2_1-V2.1.pdf</a:t>
            </a:r>
            <a:r>
              <a:rPr lang="en-US" sz="1200" b="0" dirty="0">
                <a:solidFill>
                  <a:schemeClr val="tx1"/>
                </a:solidFill>
              </a:rPr>
              <a:t>. </a:t>
            </a:r>
          </a:p>
          <a:p>
            <a:pPr lvl="2"/>
            <a:endParaRPr lang="en-US" sz="1200" b="1" dirty="0"/>
          </a:p>
          <a:p>
            <a:pPr lvl="2"/>
            <a:r>
              <a:rPr lang="en-US" sz="1200" b="1" dirty="0"/>
              <a:t>Second File </a:t>
            </a:r>
            <a:r>
              <a:rPr lang="mr-IN" sz="1200" b="1" dirty="0"/>
              <a:t>–</a:t>
            </a:r>
            <a:r>
              <a:rPr lang="en-US" sz="1200" b="1" dirty="0"/>
              <a:t> Project Budget</a:t>
            </a:r>
          </a:p>
          <a:p>
            <a:pPr lvl="3"/>
            <a:r>
              <a:rPr lang="en-US" sz="1200" dirty="0"/>
              <a:t>This includes the SF-424A Budget Information Form as well as the Budget Narrative. This will include financial statements and audit reports.</a:t>
            </a:r>
          </a:p>
          <a:p>
            <a:pPr lvl="2">
              <a:buNone/>
            </a:pPr>
            <a:endParaRPr lang="en-US" sz="1200" dirty="0"/>
          </a:p>
          <a:p>
            <a:pPr lvl="2"/>
            <a:r>
              <a:rPr lang="en-US" sz="1200" dirty="0"/>
              <a:t>Third File </a:t>
            </a:r>
            <a:r>
              <a:rPr lang="mr-IN" sz="1200" dirty="0"/>
              <a:t>–</a:t>
            </a:r>
            <a:r>
              <a:rPr lang="en-US" sz="1200" dirty="0"/>
              <a:t> Project Narrative</a:t>
            </a:r>
          </a:p>
          <a:p>
            <a:pPr lvl="3"/>
            <a:r>
              <a:rPr lang="en-US" sz="1200" dirty="0">
                <a:solidFill>
                  <a:srgbClr val="000000"/>
                </a:solidFill>
              </a:rPr>
              <a:t>This must demonstrate your capability to implement the grant project in accordance with the provisions of the FOA.</a:t>
            </a:r>
          </a:p>
          <a:p>
            <a:pPr lvl="3"/>
            <a:r>
              <a:rPr lang="en-US" sz="1200" b="1" dirty="0">
                <a:solidFill>
                  <a:srgbClr val="118E97"/>
                </a:solidFill>
              </a:rPr>
              <a:t>Fourth File </a:t>
            </a:r>
            <a:r>
              <a:rPr lang="mr-IN" sz="1200" b="1" dirty="0">
                <a:solidFill>
                  <a:srgbClr val="118E97"/>
                </a:solidFill>
              </a:rPr>
              <a:t>–</a:t>
            </a:r>
            <a:r>
              <a:rPr lang="en-US" sz="1200" b="1" dirty="0">
                <a:solidFill>
                  <a:srgbClr val="118E97"/>
                </a:solidFill>
              </a:rPr>
              <a:t> Attachments to the Project Narrative</a:t>
            </a:r>
          </a:p>
        </p:txBody>
      </p:sp>
      <p:pic>
        <p:nvPicPr>
          <p:cNvPr id="11" name="Picture 10"/>
          <p:cNvPicPr>
            <a:picLocks noChangeAspect="1"/>
          </p:cNvPicPr>
          <p:nvPr/>
        </p:nvPicPr>
        <p:blipFill>
          <a:blip r:embed="rId3"/>
          <a:stretch>
            <a:fillRect/>
          </a:stretch>
        </p:blipFill>
        <p:spPr>
          <a:xfrm>
            <a:off x="3131252" y="791814"/>
            <a:ext cx="508000" cy="508000"/>
          </a:xfrm>
          <a:prstGeom prst="rect">
            <a:avLst/>
          </a:prstGeom>
        </p:spPr>
      </p:pic>
      <p:graphicFrame>
        <p:nvGraphicFramePr>
          <p:cNvPr id="7" name="Table 7">
            <a:extLst>
              <a:ext uri="{FF2B5EF4-FFF2-40B4-BE49-F238E27FC236}">
                <a16:creationId xmlns:a16="http://schemas.microsoft.com/office/drawing/2014/main" id="{F5AAA733-0044-2C44-B7B2-E83265349F07}"/>
              </a:ext>
            </a:extLst>
          </p:cNvPr>
          <p:cNvGraphicFramePr>
            <a:graphicFrameLocks noGrp="1"/>
          </p:cNvGraphicFramePr>
          <p:nvPr>
            <p:extLst>
              <p:ext uri="{D42A27DB-BD31-4B8C-83A1-F6EECF244321}">
                <p14:modId xmlns:p14="http://schemas.microsoft.com/office/powerpoint/2010/main" val="3614169432"/>
              </p:ext>
            </p:extLst>
          </p:nvPr>
        </p:nvGraphicFramePr>
        <p:xfrm>
          <a:off x="457199" y="1521575"/>
          <a:ext cx="3420319" cy="4998521"/>
        </p:xfrm>
        <a:graphic>
          <a:graphicData uri="http://schemas.openxmlformats.org/drawingml/2006/table">
            <a:tbl>
              <a:tblPr firstRow="1" bandRow="1">
                <a:tableStyleId>{5C22544A-7EE6-4342-B048-85BDC9FD1C3A}</a:tableStyleId>
              </a:tblPr>
              <a:tblGrid>
                <a:gridCol w="1976821">
                  <a:extLst>
                    <a:ext uri="{9D8B030D-6E8A-4147-A177-3AD203B41FA5}">
                      <a16:colId xmlns:a16="http://schemas.microsoft.com/office/drawing/2014/main" val="1424079366"/>
                    </a:ext>
                  </a:extLst>
                </a:gridCol>
                <a:gridCol w="1443498">
                  <a:extLst>
                    <a:ext uri="{9D8B030D-6E8A-4147-A177-3AD203B41FA5}">
                      <a16:colId xmlns:a16="http://schemas.microsoft.com/office/drawing/2014/main" val="2822076647"/>
                    </a:ext>
                  </a:extLst>
                </a:gridCol>
              </a:tblGrid>
              <a:tr h="174003">
                <a:tc>
                  <a:txBody>
                    <a:bodyPr/>
                    <a:lstStyle/>
                    <a:p>
                      <a:pPr algn="l" fontAlgn="b"/>
                      <a:r>
                        <a:rPr lang="en-US" sz="1200" b="1" i="0" u="none" strike="noStrike" dirty="0">
                          <a:solidFill>
                            <a:srgbClr val="000000"/>
                          </a:solidFill>
                          <a:effectLst/>
                          <a:latin typeface="Times New Roman" panose="02020603050405020304" pitchFamily="18" charset="0"/>
                        </a:rPr>
                        <a:t>Application Requirement</a:t>
                      </a:r>
                    </a:p>
                  </a:txBody>
                  <a:tcPr marL="9525" marR="9525" marT="9525" marB="0" anchor="b"/>
                </a:tc>
                <a:tc>
                  <a:txBody>
                    <a:bodyPr/>
                    <a:lstStyle/>
                    <a:p>
                      <a:pPr algn="l" fontAlgn="b"/>
                      <a:r>
                        <a:rPr lang="en-US" sz="1200" b="1" i="0" u="none" strike="noStrike">
                          <a:solidFill>
                            <a:srgbClr val="000000"/>
                          </a:solidFill>
                          <a:effectLst/>
                          <a:latin typeface="Times New Roman" panose="02020603050405020304" pitchFamily="18" charset="0"/>
                        </a:rPr>
                        <a:t>Instructions</a:t>
                      </a:r>
                    </a:p>
                  </a:txBody>
                  <a:tcPr marL="9525" marR="9525" marT="9525" marB="0" anchor="b"/>
                </a:tc>
                <a:extLst>
                  <a:ext uri="{0D108BD9-81ED-4DB2-BD59-A6C34878D82A}">
                    <a16:rowId xmlns:a16="http://schemas.microsoft.com/office/drawing/2014/main" val="4224335783"/>
                  </a:ext>
                </a:extLst>
              </a:tr>
              <a:tr h="311010">
                <a:tc>
                  <a:txBody>
                    <a:bodyPr/>
                    <a:lstStyle/>
                    <a:p>
                      <a:pPr algn="l" fontAlgn="b"/>
                      <a:r>
                        <a:rPr lang="en-US" sz="1200" b="0" i="0" u="none" strike="noStrike" dirty="0">
                          <a:solidFill>
                            <a:srgbClr val="000000"/>
                          </a:solidFill>
                          <a:effectLst/>
                          <a:latin typeface="Times New Roman" panose="02020603050405020304" pitchFamily="18" charset="0"/>
                        </a:rPr>
                        <a:t>The deadline submission met</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IV.C</a:t>
                      </a:r>
                    </a:p>
                  </a:txBody>
                  <a:tcPr marL="9525" marR="9525" marT="9525" marB="0" anchor="b"/>
                </a:tc>
                <a:extLst>
                  <a:ext uri="{0D108BD9-81ED-4DB2-BD59-A6C34878D82A}">
                    <a16:rowId xmlns:a16="http://schemas.microsoft.com/office/drawing/2014/main" val="72238780"/>
                  </a:ext>
                </a:extLst>
              </a:tr>
              <a:tr h="174003">
                <a:tc>
                  <a:txBody>
                    <a:bodyPr/>
                    <a:lstStyle/>
                    <a:p>
                      <a:pPr algn="l" fontAlgn="b"/>
                      <a:r>
                        <a:rPr lang="en-US" sz="1200" b="0" i="0" u="none" strike="noStrike">
                          <a:solidFill>
                            <a:srgbClr val="000000"/>
                          </a:solidFill>
                          <a:effectLst/>
                          <a:latin typeface="Times New Roman" panose="02020603050405020304" pitchFamily="18" charset="0"/>
                        </a:rPr>
                        <a:t>Eligibility</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III.A</a:t>
                      </a:r>
                    </a:p>
                  </a:txBody>
                  <a:tcPr marL="9525" marR="9525" marT="9525" marB="0" anchor="b"/>
                </a:tc>
                <a:extLst>
                  <a:ext uri="{0D108BD9-81ED-4DB2-BD59-A6C34878D82A}">
                    <a16:rowId xmlns:a16="http://schemas.microsoft.com/office/drawing/2014/main" val="1299367232"/>
                  </a:ext>
                </a:extLst>
              </a:tr>
              <a:tr h="565702">
                <a:tc>
                  <a:txBody>
                    <a:bodyPr/>
                    <a:lstStyle/>
                    <a:p>
                      <a:pPr algn="l" fontAlgn="b"/>
                      <a:r>
                        <a:rPr lang="en-US" sz="1200" b="0" i="0" u="none" strike="noStrike" dirty="0">
                          <a:solidFill>
                            <a:srgbClr val="000000"/>
                          </a:solidFill>
                          <a:effectLst/>
                          <a:latin typeface="Times New Roman" panose="02020603050405020304" pitchFamily="18" charset="0"/>
                        </a:rPr>
                        <a:t>Components of the application are saved in any of the specified formats and are not corrupt. </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IV.C.2</a:t>
                      </a:r>
                    </a:p>
                  </a:txBody>
                  <a:tcPr marL="9525" marR="9525" marT="9525" marB="0" anchor="b"/>
                </a:tc>
                <a:extLst>
                  <a:ext uri="{0D108BD9-81ED-4DB2-BD59-A6C34878D82A}">
                    <a16:rowId xmlns:a16="http://schemas.microsoft.com/office/drawing/2014/main" val="1027521837"/>
                  </a:ext>
                </a:extLst>
              </a:tr>
              <a:tr h="462568">
                <a:tc>
                  <a:txBody>
                    <a:bodyPr/>
                    <a:lstStyle/>
                    <a:p>
                      <a:pPr algn="l" fontAlgn="b"/>
                      <a:r>
                        <a:rPr lang="en-US" sz="1200" b="0" i="0" u="none" strike="noStrike" dirty="0">
                          <a:solidFill>
                            <a:srgbClr val="000000"/>
                          </a:solidFill>
                          <a:effectLst/>
                          <a:latin typeface="Times New Roman" panose="02020603050405020304" pitchFamily="18" charset="0"/>
                        </a:rPr>
                        <a:t>Does not exceed the one-year ceiling amount of $500,000</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II.A</a:t>
                      </a:r>
                    </a:p>
                  </a:txBody>
                  <a:tcPr marL="9525" marR="9525" marT="9525" marB="0" anchor="b"/>
                </a:tc>
                <a:extLst>
                  <a:ext uri="{0D108BD9-81ED-4DB2-BD59-A6C34878D82A}">
                    <a16:rowId xmlns:a16="http://schemas.microsoft.com/office/drawing/2014/main" val="3222085533"/>
                  </a:ext>
                </a:extLst>
              </a:tr>
              <a:tr h="174003">
                <a:tc>
                  <a:txBody>
                    <a:bodyPr/>
                    <a:lstStyle/>
                    <a:p>
                      <a:pPr algn="l" fontAlgn="b"/>
                      <a:r>
                        <a:rPr lang="en-US" sz="1200" b="0" i="0" u="none" strike="noStrike">
                          <a:solidFill>
                            <a:srgbClr val="000000"/>
                          </a:solidFill>
                          <a:effectLst/>
                          <a:latin typeface="Times New Roman" panose="02020603050405020304" pitchFamily="18" charset="0"/>
                        </a:rPr>
                        <a:t>SAM Registration</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IV.B.1</a:t>
                      </a:r>
                    </a:p>
                  </a:txBody>
                  <a:tcPr marL="9525" marR="9525" marT="9525" marB="0" anchor="b"/>
                </a:tc>
                <a:extLst>
                  <a:ext uri="{0D108BD9-81ED-4DB2-BD59-A6C34878D82A}">
                    <a16:rowId xmlns:a16="http://schemas.microsoft.com/office/drawing/2014/main" val="3233174800"/>
                  </a:ext>
                </a:extLst>
              </a:tr>
              <a:tr h="311010">
                <a:tc>
                  <a:txBody>
                    <a:bodyPr/>
                    <a:lstStyle/>
                    <a:p>
                      <a:pPr algn="l" fontAlgn="b"/>
                      <a:r>
                        <a:rPr lang="en-US" sz="1200" b="0" i="0" u="none" strike="noStrike">
                          <a:solidFill>
                            <a:srgbClr val="000000"/>
                          </a:solidFill>
                          <a:effectLst/>
                          <a:latin typeface="Times New Roman" panose="02020603050405020304" pitchFamily="18" charset="0"/>
                        </a:rPr>
                        <a:t>SF-424, Application for Federal Assistance </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IV.B.1 </a:t>
                      </a:r>
                    </a:p>
                  </a:txBody>
                  <a:tcPr marL="9525" marR="9525" marT="9525" marB="0" anchor="b"/>
                </a:tc>
                <a:extLst>
                  <a:ext uri="{0D108BD9-81ED-4DB2-BD59-A6C34878D82A}">
                    <a16:rowId xmlns:a16="http://schemas.microsoft.com/office/drawing/2014/main" val="1415769819"/>
                  </a:ext>
                </a:extLst>
              </a:tr>
              <a:tr h="174003">
                <a:tc>
                  <a:txBody>
                    <a:bodyPr/>
                    <a:lstStyle/>
                    <a:p>
                      <a:pPr algn="l" fontAlgn="b"/>
                      <a:r>
                        <a:rPr lang="en-US" sz="1200" b="0" i="0" u="none" strike="noStrike">
                          <a:solidFill>
                            <a:srgbClr val="000000"/>
                          </a:solidFill>
                          <a:effectLst/>
                          <a:latin typeface="Times New Roman" panose="02020603050405020304" pitchFamily="18" charset="0"/>
                        </a:rPr>
                        <a:t>SF-424 includes a DUNS Number </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IV.B.1 </a:t>
                      </a:r>
                    </a:p>
                  </a:txBody>
                  <a:tcPr marL="9525" marR="9525" marT="9525" marB="0" anchor="b"/>
                </a:tc>
                <a:extLst>
                  <a:ext uri="{0D108BD9-81ED-4DB2-BD59-A6C34878D82A}">
                    <a16:rowId xmlns:a16="http://schemas.microsoft.com/office/drawing/2014/main" val="3560897762"/>
                  </a:ext>
                </a:extLst>
              </a:tr>
              <a:tr h="209598">
                <a:tc>
                  <a:txBody>
                    <a:bodyPr/>
                    <a:lstStyle/>
                    <a:p>
                      <a:pPr algn="l" fontAlgn="b"/>
                      <a:r>
                        <a:rPr lang="en-US" sz="1200" b="0" i="0" u="none" strike="noStrike" dirty="0">
                          <a:solidFill>
                            <a:srgbClr val="000000"/>
                          </a:solidFill>
                          <a:effectLst/>
                          <a:latin typeface="Times New Roman" panose="02020603050405020304" pitchFamily="18" charset="0"/>
                        </a:rPr>
                        <a:t>SF-424A, Budget Information Form</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IV.B.2 </a:t>
                      </a:r>
                    </a:p>
                  </a:txBody>
                  <a:tcPr marL="9525" marR="9525" marT="9525" marB="0" anchor="b"/>
                </a:tc>
                <a:extLst>
                  <a:ext uri="{0D108BD9-81ED-4DB2-BD59-A6C34878D82A}">
                    <a16:rowId xmlns:a16="http://schemas.microsoft.com/office/drawing/2014/main" val="2906105293"/>
                  </a:ext>
                </a:extLst>
              </a:tr>
              <a:tr h="174003">
                <a:tc>
                  <a:txBody>
                    <a:bodyPr/>
                    <a:lstStyle/>
                    <a:p>
                      <a:pPr algn="l" fontAlgn="b"/>
                      <a:r>
                        <a:rPr lang="en-US" sz="1200" b="0" i="0" u="none" strike="noStrike">
                          <a:solidFill>
                            <a:srgbClr val="000000"/>
                          </a:solidFill>
                          <a:effectLst/>
                          <a:latin typeface="Times New Roman" panose="02020603050405020304" pitchFamily="18" charset="0"/>
                        </a:rPr>
                        <a:t>Budget Narrative (one year)</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IV.B.3</a:t>
                      </a:r>
                    </a:p>
                  </a:txBody>
                  <a:tcPr marL="9525" marR="9525" marT="9525" marB="0" anchor="b"/>
                </a:tc>
                <a:extLst>
                  <a:ext uri="{0D108BD9-81ED-4DB2-BD59-A6C34878D82A}">
                    <a16:rowId xmlns:a16="http://schemas.microsoft.com/office/drawing/2014/main" val="3285318708"/>
                  </a:ext>
                </a:extLst>
              </a:tr>
              <a:tr h="174003">
                <a:tc>
                  <a:txBody>
                    <a:bodyPr/>
                    <a:lstStyle/>
                    <a:p>
                      <a:pPr algn="l" fontAlgn="b"/>
                      <a:r>
                        <a:rPr lang="en-US" sz="1200" b="0" i="0" u="none" strike="noStrike">
                          <a:solidFill>
                            <a:srgbClr val="000000"/>
                          </a:solidFill>
                          <a:effectLst/>
                          <a:latin typeface="Times New Roman" panose="02020603050405020304" pitchFamily="18" charset="0"/>
                        </a:rPr>
                        <a:t>Project Narrative</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IV.B.3</a:t>
                      </a:r>
                    </a:p>
                  </a:txBody>
                  <a:tcPr marL="9525" marR="9525" marT="9525" marB="0" anchor="b"/>
                </a:tc>
                <a:extLst>
                  <a:ext uri="{0D108BD9-81ED-4DB2-BD59-A6C34878D82A}">
                    <a16:rowId xmlns:a16="http://schemas.microsoft.com/office/drawing/2014/main" val="484245341"/>
                  </a:ext>
                </a:extLst>
              </a:tr>
              <a:tr h="502800">
                <a:tc>
                  <a:txBody>
                    <a:bodyPr/>
                    <a:lstStyle/>
                    <a:p>
                      <a:pPr algn="l" fontAlgn="b"/>
                      <a:r>
                        <a:rPr lang="en-US" sz="1200" b="0" i="0" u="none" strike="noStrike" dirty="0">
                          <a:solidFill>
                            <a:srgbClr val="000000"/>
                          </a:solidFill>
                          <a:effectLst/>
                          <a:latin typeface="Times New Roman" panose="02020603050405020304" pitchFamily="18" charset="0"/>
                        </a:rPr>
                        <a:t>A letter of support from a State Workforce Agency or a local American Job Center</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IV.B.4</a:t>
                      </a:r>
                    </a:p>
                  </a:txBody>
                  <a:tcPr marL="9525" marR="9525" marT="9525" marB="0" anchor="b"/>
                </a:tc>
                <a:extLst>
                  <a:ext uri="{0D108BD9-81ED-4DB2-BD59-A6C34878D82A}">
                    <a16:rowId xmlns:a16="http://schemas.microsoft.com/office/drawing/2014/main" val="769170633"/>
                  </a:ext>
                </a:extLst>
              </a:tr>
              <a:tr h="199278">
                <a:tc>
                  <a:txBody>
                    <a:bodyPr/>
                    <a:lstStyle/>
                    <a:p>
                      <a:pPr algn="l" fontAlgn="b"/>
                      <a:r>
                        <a:rPr lang="en-US" sz="1200" b="0" i="0" u="none" strike="noStrike">
                          <a:solidFill>
                            <a:srgbClr val="000000"/>
                          </a:solidFill>
                          <a:effectLst/>
                          <a:latin typeface="Times New Roman" panose="02020603050405020304" pitchFamily="18" charset="0"/>
                        </a:rPr>
                        <a:t>Abstract (included as an attachment)</a:t>
                      </a:r>
                    </a:p>
                  </a:txBody>
                  <a:tcPr marL="9525" marR="9525" marT="9525" marB="0" anchor="b"/>
                </a:tc>
                <a:tc>
                  <a:txBody>
                    <a:bodyPr/>
                    <a:lstStyle/>
                    <a:p>
                      <a:pPr algn="l" fontAlgn="b"/>
                      <a:r>
                        <a:rPr lang="en-US" sz="1200" b="0" i="0" u="none" strike="noStrike">
                          <a:solidFill>
                            <a:srgbClr val="000000"/>
                          </a:solidFill>
                          <a:effectLst/>
                          <a:latin typeface="Times New Roman" panose="02020603050405020304" pitchFamily="18" charset="0"/>
                        </a:rPr>
                        <a:t>Section IV.B.4</a:t>
                      </a:r>
                    </a:p>
                  </a:txBody>
                  <a:tcPr marL="9525" marR="9525" marT="9525" marB="0" anchor="b"/>
                </a:tc>
                <a:extLst>
                  <a:ext uri="{0D108BD9-81ED-4DB2-BD59-A6C34878D82A}">
                    <a16:rowId xmlns:a16="http://schemas.microsoft.com/office/drawing/2014/main" val="1846699485"/>
                  </a:ext>
                </a:extLst>
              </a:tr>
              <a:tr h="462568">
                <a:tc>
                  <a:txBody>
                    <a:bodyPr/>
                    <a:lstStyle/>
                    <a:p>
                      <a:pPr algn="l" fontAlgn="b"/>
                      <a:r>
                        <a:rPr lang="en-US" sz="1200" b="0" i="0" u="none" strike="noStrike" dirty="0">
                          <a:solidFill>
                            <a:srgbClr val="000000"/>
                          </a:solidFill>
                          <a:effectLst/>
                          <a:latin typeface="Times New Roman" panose="02020603050405020304" pitchFamily="18" charset="0"/>
                        </a:rPr>
                        <a:t>Completed VETS-700 Summary of Proposed Goals</a:t>
                      </a:r>
                    </a:p>
                  </a:txBody>
                  <a:tcPr marL="9525" marR="9525" marT="9525" marB="0" anchor="b"/>
                </a:tc>
                <a:tc>
                  <a:txBody>
                    <a:bodyPr/>
                    <a:lstStyle/>
                    <a:p>
                      <a:pPr algn="l" fontAlgn="b"/>
                      <a:r>
                        <a:rPr lang="en-US" sz="1200" b="0" i="0" u="none" strike="noStrike" dirty="0">
                          <a:solidFill>
                            <a:srgbClr val="000000"/>
                          </a:solidFill>
                          <a:effectLst/>
                          <a:latin typeface="Times New Roman" panose="02020603050405020304" pitchFamily="18" charset="0"/>
                        </a:rPr>
                        <a:t>Section IV.B.4</a:t>
                      </a:r>
                    </a:p>
                  </a:txBody>
                  <a:tcPr marL="9525" marR="9525" marT="9525" marB="0" anchor="b"/>
                </a:tc>
                <a:extLst>
                  <a:ext uri="{0D108BD9-81ED-4DB2-BD59-A6C34878D82A}">
                    <a16:rowId xmlns:a16="http://schemas.microsoft.com/office/drawing/2014/main" val="3398667309"/>
                  </a:ext>
                </a:extLst>
              </a:tr>
            </a:tbl>
          </a:graphicData>
        </a:graphic>
      </p:graphicFrame>
    </p:spTree>
    <p:extLst>
      <p:ext uri="{BB962C8B-B14F-4D97-AF65-F5344CB8AC3E}">
        <p14:creationId xmlns:p14="http://schemas.microsoft.com/office/powerpoint/2010/main" val="1240264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Forms, </a:t>
            </a:r>
            <a:br>
              <a:rPr lang="en-US" dirty="0">
                <a:solidFill>
                  <a:srgbClr val="31CCE8"/>
                </a:solidFill>
              </a:rPr>
            </a:br>
            <a:r>
              <a:rPr lang="en-US" dirty="0">
                <a:solidFill>
                  <a:srgbClr val="31CCE8"/>
                </a:solidFill>
              </a:rPr>
              <a:t>Assurances, </a:t>
            </a:r>
            <a:br>
              <a:rPr lang="en-US" dirty="0">
                <a:solidFill>
                  <a:srgbClr val="31CCE8"/>
                </a:solidFill>
              </a:rPr>
            </a:br>
            <a:r>
              <a:rPr lang="en-US" dirty="0"/>
              <a:t>and Certifications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99561837"/>
              </p:ext>
            </p:extLst>
          </p:nvPr>
        </p:nvGraphicFramePr>
        <p:xfrm>
          <a:off x="3829050" y="1076443"/>
          <a:ext cx="4857750" cy="5127584"/>
        </p:xfrm>
        <a:graphic>
          <a:graphicData uri="http://schemas.openxmlformats.org/drawingml/2006/table">
            <a:tbl>
              <a:tblPr firstRow="1" bandRow="1">
                <a:tableStyleId>{2D5ABB26-0587-4C30-8999-92F81FD0307C}</a:tableStyleId>
              </a:tblPr>
              <a:tblGrid>
                <a:gridCol w="4857750">
                  <a:extLst>
                    <a:ext uri="{9D8B030D-6E8A-4147-A177-3AD203B41FA5}">
                      <a16:colId xmlns:a16="http://schemas.microsoft.com/office/drawing/2014/main" val="20000"/>
                    </a:ext>
                  </a:extLst>
                </a:gridCol>
              </a:tblGrid>
              <a:tr h="466144">
                <a:tc>
                  <a:txBody>
                    <a:bodyPr/>
                    <a:lstStyle/>
                    <a:p>
                      <a:endParaRPr lang="en-US" dirty="0"/>
                    </a:p>
                  </a:txBody>
                  <a:tcPr/>
                </a:tc>
                <a:extLst>
                  <a:ext uri="{0D108BD9-81ED-4DB2-BD59-A6C34878D82A}">
                    <a16:rowId xmlns:a16="http://schemas.microsoft.com/office/drawing/2014/main" val="10000"/>
                  </a:ext>
                </a:extLst>
              </a:tr>
              <a:tr h="466144">
                <a:tc>
                  <a:txBody>
                    <a:bodyPr/>
                    <a:lstStyle/>
                    <a:p>
                      <a:pPr marL="171450" indent="-171450">
                        <a:buFont typeface="Arial" charset="0"/>
                        <a:buChar char="•"/>
                      </a:pPr>
                      <a:r>
                        <a:rPr lang="en-US" sz="1200" kern="1200" dirty="0">
                          <a:effectLst/>
                        </a:rPr>
                        <a:t>SF-424 - Application for Federal Assistance</a:t>
                      </a:r>
                      <a:r>
                        <a:rPr lang="en-US" sz="1200" dirty="0">
                          <a:effectLst/>
                        </a:rPr>
                        <a:t> </a:t>
                      </a:r>
                      <a:endParaRPr lang="en-US" sz="1200" dirty="0">
                        <a:latin typeface="+mn-lt"/>
                      </a:endParaRPr>
                    </a:p>
                  </a:txBody>
                  <a:tcPr/>
                </a:tc>
                <a:extLst>
                  <a:ext uri="{0D108BD9-81ED-4DB2-BD59-A6C34878D82A}">
                    <a16:rowId xmlns:a16="http://schemas.microsoft.com/office/drawing/2014/main" val="10001"/>
                  </a:ext>
                </a:extLst>
              </a:tr>
              <a:tr h="466144">
                <a:tc>
                  <a:txBody>
                    <a:bodyPr/>
                    <a:lstStyle/>
                    <a:p>
                      <a:pPr marL="171450" indent="-171450">
                        <a:buFont typeface="Arial" charset="0"/>
                        <a:buChar char="•"/>
                      </a:pPr>
                      <a:r>
                        <a:rPr lang="en-US" sz="1200" dirty="0"/>
                        <a:t>SF-424A</a:t>
                      </a:r>
                      <a:r>
                        <a:rPr lang="en-US" sz="1200" baseline="0" dirty="0"/>
                        <a:t> </a:t>
                      </a:r>
                      <a:r>
                        <a:rPr lang="mr-IN" sz="1200" baseline="0" dirty="0"/>
                        <a:t>–</a:t>
                      </a:r>
                      <a:r>
                        <a:rPr lang="en-US" sz="1200" baseline="0" dirty="0"/>
                        <a:t> Budget Information</a:t>
                      </a:r>
                      <a:endParaRPr lang="en-US" sz="1200" dirty="0">
                        <a:latin typeface="+mn-lt"/>
                      </a:endParaRPr>
                    </a:p>
                  </a:txBody>
                  <a:tcPr/>
                </a:tc>
                <a:extLst>
                  <a:ext uri="{0D108BD9-81ED-4DB2-BD59-A6C34878D82A}">
                    <a16:rowId xmlns:a16="http://schemas.microsoft.com/office/drawing/2014/main" val="10002"/>
                  </a:ext>
                </a:extLst>
              </a:tr>
              <a:tr h="466144">
                <a:tc>
                  <a:txBody>
                    <a:bodyPr/>
                    <a:lstStyle/>
                    <a:p>
                      <a:pPr marL="171450" indent="-171450">
                        <a:buFont typeface="Arial" charset="0"/>
                        <a:buChar char="•"/>
                      </a:pPr>
                      <a:r>
                        <a:rPr lang="en-US" sz="1200" dirty="0"/>
                        <a:t>DUNS number and </a:t>
                      </a:r>
                      <a:r>
                        <a:rPr lang="en-US" sz="1200" dirty="0" err="1"/>
                        <a:t>SAM.gov</a:t>
                      </a:r>
                      <a:r>
                        <a:rPr lang="en-US" sz="1200" baseline="0" dirty="0"/>
                        <a:t> registration</a:t>
                      </a:r>
                      <a:endParaRPr lang="en-US" sz="1200" dirty="0">
                        <a:latin typeface="+mn-lt"/>
                      </a:endParaRPr>
                    </a:p>
                  </a:txBody>
                  <a:tcPr/>
                </a:tc>
                <a:extLst>
                  <a:ext uri="{0D108BD9-81ED-4DB2-BD59-A6C34878D82A}">
                    <a16:rowId xmlns:a16="http://schemas.microsoft.com/office/drawing/2014/main" val="10003"/>
                  </a:ext>
                </a:extLst>
              </a:tr>
              <a:tr h="466144">
                <a:tc>
                  <a:txBody>
                    <a:bodyPr/>
                    <a:lstStyle/>
                    <a:p>
                      <a:pPr marL="171450" indent="-171450">
                        <a:buFont typeface="Arial" charset="0"/>
                        <a:buChar char="•"/>
                      </a:pPr>
                      <a:r>
                        <a:rPr lang="en-US" sz="1200" kern="1200" dirty="0">
                          <a:effectLst/>
                        </a:rPr>
                        <a:t>SF-424 Key Contact Form</a:t>
                      </a:r>
                      <a:r>
                        <a:rPr lang="en-US" sz="1200" dirty="0">
                          <a:effectLst/>
                        </a:rPr>
                        <a:t> </a:t>
                      </a:r>
                      <a:endParaRPr lang="en-US" sz="1200" dirty="0">
                        <a:latin typeface="+mn-lt"/>
                      </a:endParaRPr>
                    </a:p>
                  </a:txBody>
                  <a:tcPr/>
                </a:tc>
                <a:extLst>
                  <a:ext uri="{0D108BD9-81ED-4DB2-BD59-A6C34878D82A}">
                    <a16:rowId xmlns:a16="http://schemas.microsoft.com/office/drawing/2014/main" val="10004"/>
                  </a:ext>
                </a:extLst>
              </a:tr>
              <a:tr h="466144">
                <a:tc>
                  <a:txBody>
                    <a:bodyPr/>
                    <a:lstStyle/>
                    <a:p>
                      <a:pPr marL="171450" indent="-171450">
                        <a:buFont typeface="Arial" charset="0"/>
                        <a:buChar char="•"/>
                      </a:pPr>
                      <a:r>
                        <a:rPr lang="en-US" sz="1200" dirty="0"/>
                        <a:t>Project/Performance Site Locations</a:t>
                      </a:r>
                      <a:endParaRPr lang="en-US" sz="1200" dirty="0">
                        <a:latin typeface="+mn-lt"/>
                      </a:endParaRPr>
                    </a:p>
                  </a:txBody>
                  <a:tcPr/>
                </a:tc>
                <a:extLst>
                  <a:ext uri="{0D108BD9-81ED-4DB2-BD59-A6C34878D82A}">
                    <a16:rowId xmlns:a16="http://schemas.microsoft.com/office/drawing/2014/main" val="10005"/>
                  </a:ext>
                </a:extLst>
              </a:tr>
              <a:tr h="466144">
                <a:tc>
                  <a:txBody>
                    <a:bodyPr/>
                    <a:lstStyle/>
                    <a:p>
                      <a:pPr marL="171450" indent="-171450">
                        <a:buFont typeface="Arial" charset="0"/>
                        <a:buChar char="•"/>
                      </a:pPr>
                      <a:r>
                        <a:rPr lang="en-US" sz="1200" kern="1200" dirty="0">
                          <a:effectLst/>
                        </a:rPr>
                        <a:t>SF-LLL - Disclosure of Lobbying Activities</a:t>
                      </a:r>
                      <a:r>
                        <a:rPr lang="en-US" sz="1200" dirty="0">
                          <a:effectLst/>
                        </a:rPr>
                        <a:t> </a:t>
                      </a:r>
                      <a:endParaRPr lang="en-US" sz="1200" dirty="0">
                        <a:latin typeface="+mn-lt"/>
                      </a:endParaRPr>
                    </a:p>
                  </a:txBody>
                  <a:tcPr/>
                </a:tc>
                <a:extLst>
                  <a:ext uri="{0D108BD9-81ED-4DB2-BD59-A6C34878D82A}">
                    <a16:rowId xmlns:a16="http://schemas.microsoft.com/office/drawing/2014/main" val="10006"/>
                  </a:ext>
                </a:extLst>
              </a:tr>
              <a:tr h="466144">
                <a:tc>
                  <a:txBody>
                    <a:bodyPr/>
                    <a:lstStyle/>
                    <a:p>
                      <a:pPr marL="171450" indent="-171450">
                        <a:buFont typeface="Arial" charset="0"/>
                        <a:buChar char="•"/>
                      </a:pPr>
                      <a:r>
                        <a:rPr lang="en-US" sz="1200" kern="1200" dirty="0">
                          <a:effectLst/>
                        </a:rPr>
                        <a:t>Certification Regarding Lobbying (</a:t>
                      </a:r>
                      <a:r>
                        <a:rPr lang="en-US" sz="1200" kern="1200" dirty="0" err="1">
                          <a:effectLst/>
                        </a:rPr>
                        <a:t>Grants.gov</a:t>
                      </a:r>
                      <a:r>
                        <a:rPr lang="en-US" sz="1200" kern="1200" dirty="0">
                          <a:effectLst/>
                        </a:rPr>
                        <a:t> Lobbying Form)</a:t>
                      </a:r>
                      <a:r>
                        <a:rPr lang="en-US" sz="1200" dirty="0">
                          <a:effectLst/>
                        </a:rPr>
                        <a:t> </a:t>
                      </a:r>
                      <a:endParaRPr lang="en-US" sz="1200" dirty="0">
                        <a:latin typeface="+mn-lt"/>
                      </a:endParaRPr>
                    </a:p>
                  </a:txBody>
                  <a:tcPr/>
                </a:tc>
                <a:extLst>
                  <a:ext uri="{0D108BD9-81ED-4DB2-BD59-A6C34878D82A}">
                    <a16:rowId xmlns:a16="http://schemas.microsoft.com/office/drawing/2014/main" val="10007"/>
                  </a:ext>
                </a:extLst>
              </a:tr>
              <a:tr h="466144">
                <a:tc>
                  <a:txBody>
                    <a:bodyPr/>
                    <a:lstStyle/>
                    <a:p>
                      <a:pPr marL="171450" indent="-171450">
                        <a:buFont typeface="Arial" charset="0"/>
                        <a:buChar char="•"/>
                      </a:pPr>
                      <a:r>
                        <a:rPr lang="en-US" sz="1200" kern="1200" dirty="0">
                          <a:effectLst/>
                        </a:rPr>
                        <a:t>Assurance: Absence of Non-compete Agreement</a:t>
                      </a:r>
                      <a:r>
                        <a:rPr lang="en-US" sz="1200" dirty="0">
                          <a:effectLst/>
                        </a:rPr>
                        <a:t> </a:t>
                      </a:r>
                      <a:endParaRPr lang="en-US" sz="1200" dirty="0">
                        <a:latin typeface="+mn-lt"/>
                      </a:endParaRPr>
                    </a:p>
                  </a:txBody>
                  <a:tcPr/>
                </a:tc>
                <a:extLst>
                  <a:ext uri="{0D108BD9-81ED-4DB2-BD59-A6C34878D82A}">
                    <a16:rowId xmlns:a16="http://schemas.microsoft.com/office/drawing/2014/main" val="10008"/>
                  </a:ext>
                </a:extLst>
              </a:tr>
              <a:tr h="466144">
                <a:tc>
                  <a:txBody>
                    <a:bodyPr/>
                    <a:lstStyle/>
                    <a:p>
                      <a:pPr marL="171450" indent="-171450">
                        <a:buFont typeface="Arial" charset="0"/>
                        <a:buChar char="•"/>
                      </a:pPr>
                      <a:r>
                        <a:rPr lang="en-US" sz="1200" kern="1200" dirty="0">
                          <a:effectLst/>
                        </a:rPr>
                        <a:t>Certificate of Good Standing</a:t>
                      </a:r>
                      <a:r>
                        <a:rPr lang="en-US" sz="1200" dirty="0">
                          <a:effectLst/>
                        </a:rPr>
                        <a:t> </a:t>
                      </a:r>
                      <a:endParaRPr lang="en-US" sz="1200" dirty="0">
                        <a:latin typeface="+mn-lt"/>
                      </a:endParaRPr>
                    </a:p>
                  </a:txBody>
                  <a:tcPr/>
                </a:tc>
                <a:extLst>
                  <a:ext uri="{0D108BD9-81ED-4DB2-BD59-A6C34878D82A}">
                    <a16:rowId xmlns:a16="http://schemas.microsoft.com/office/drawing/2014/main" val="10009"/>
                  </a:ext>
                </a:extLst>
              </a:tr>
              <a:tr h="466144">
                <a:tc>
                  <a:txBody>
                    <a:bodyPr/>
                    <a:lstStyle/>
                    <a:p>
                      <a:pPr marL="171450" indent="-171450">
                        <a:buFont typeface="Arial" charset="0"/>
                        <a:buChar char="•"/>
                      </a:pPr>
                      <a:r>
                        <a:rPr lang="en-US" sz="1200" kern="1200" dirty="0">
                          <a:effectLst/>
                        </a:rPr>
                        <a:t>Proof of Policy Council Approval</a:t>
                      </a:r>
                      <a:r>
                        <a:rPr lang="en-US" sz="1200" dirty="0">
                          <a:effectLst/>
                        </a:rPr>
                        <a:t> </a:t>
                      </a:r>
                      <a:endParaRPr lang="en-US" sz="1200" dirty="0">
                        <a:latin typeface="+mn-lt"/>
                      </a:endParaRPr>
                    </a:p>
                  </a:txBody>
                  <a:tcPr/>
                </a:tc>
                <a:extLst>
                  <a:ext uri="{0D108BD9-81ED-4DB2-BD59-A6C34878D82A}">
                    <a16:rowId xmlns:a16="http://schemas.microsoft.com/office/drawing/2014/main" val="10010"/>
                  </a:ext>
                </a:extLst>
              </a:tr>
            </a:tbl>
          </a:graphicData>
        </a:graphic>
      </p:graphicFrame>
      <p:sp>
        <p:nvSpPr>
          <p:cNvPr id="4" name="Text Placeholder 3"/>
          <p:cNvSpPr>
            <a:spLocks noGrp="1"/>
          </p:cNvSpPr>
          <p:nvPr>
            <p:ph type="body" sz="quarter" idx="10"/>
          </p:nvPr>
        </p:nvSpPr>
        <p:spPr/>
        <p:txBody>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706638309"/>
              </p:ext>
            </p:extLst>
          </p:nvPr>
        </p:nvGraphicFramePr>
        <p:xfrm>
          <a:off x="457200" y="3467100"/>
          <a:ext cx="1463040" cy="2331720"/>
        </p:xfrm>
        <a:graphic>
          <a:graphicData uri="http://schemas.openxmlformats.org/drawingml/2006/table">
            <a:tbl>
              <a:tblPr>
                <a:tableStyleId>{5C22544A-7EE6-4342-B048-85BDC9FD1C3A}</a:tableStyleId>
              </a:tblPr>
              <a:tblGrid>
                <a:gridCol w="1463040">
                  <a:extLst>
                    <a:ext uri="{9D8B030D-6E8A-4147-A177-3AD203B41FA5}">
                      <a16:colId xmlns:a16="http://schemas.microsoft.com/office/drawing/2014/main" val="20000"/>
                    </a:ext>
                  </a:extLst>
                </a:gridCol>
              </a:tblGrid>
              <a:tr h="221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SF forms are included in the </a:t>
                      </a:r>
                      <a:r>
                        <a:rPr lang="en-US" sz="1300" i="1" kern="100" spc="-50" baseline="0" dirty="0" err="1">
                          <a:solidFill>
                            <a:schemeClr val="accent1"/>
                          </a:solidFill>
                          <a:latin typeface="Corbel" panose="020B0503020204020204" pitchFamily="34" charset="0"/>
                          <a:ea typeface="+mn-ea"/>
                          <a:cs typeface="+mn-cs"/>
                        </a:rPr>
                        <a:t>Grants.gov</a:t>
                      </a:r>
                      <a:r>
                        <a:rPr lang="en-US" sz="1300" i="1" kern="100" spc="-50" baseline="0" dirty="0">
                          <a:solidFill>
                            <a:schemeClr val="accent1"/>
                          </a:solidFill>
                          <a:latin typeface="Corbel" panose="020B0503020204020204" pitchFamily="34" charset="0"/>
                          <a:ea typeface="+mn-ea"/>
                          <a:cs typeface="+mn-cs"/>
                        </a:rPr>
                        <a:t> application package</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DUNS number and </a:t>
                      </a:r>
                      <a:r>
                        <a:rPr lang="en-US" sz="1300" i="1" kern="100" spc="-50" baseline="0" dirty="0" err="1">
                          <a:solidFill>
                            <a:schemeClr val="accent1"/>
                          </a:solidFill>
                          <a:latin typeface="Corbel" panose="020B0503020204020204" pitchFamily="34" charset="0"/>
                          <a:ea typeface="+mn-ea"/>
                          <a:cs typeface="+mn-cs"/>
                        </a:rPr>
                        <a:t>SAM.gov</a:t>
                      </a:r>
                      <a:r>
                        <a:rPr lang="en-US" sz="1300" i="1" kern="100" spc="-50" baseline="0" dirty="0">
                          <a:solidFill>
                            <a:schemeClr val="accent1"/>
                          </a:solidFill>
                          <a:latin typeface="Corbel" panose="020B0503020204020204" pitchFamily="34" charset="0"/>
                          <a:ea typeface="+mn-ea"/>
                          <a:cs typeface="+mn-cs"/>
                        </a:rPr>
                        <a:t> are separate registrations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7017">
                <a:tc>
                  <a:txBody>
                    <a:bodyPr/>
                    <a:lstStyle/>
                    <a:p>
                      <a:pPr marL="0" algn="l" defTabSz="914400" rtl="0" eaLnBrk="1" latinLnBrk="0" hangingPunct="1"/>
                      <a:r>
                        <a:rPr lang="en-US" sz="1300" i="1" kern="100" spc="-50" baseline="0" dirty="0">
                          <a:solidFill>
                            <a:schemeClr val="accent1"/>
                          </a:solidFill>
                          <a:latin typeface="Corbel" panose="020B0503020204020204" pitchFamily="34" charset="0"/>
                          <a:ea typeface="+mn-ea"/>
                          <a:cs typeface="+mn-cs"/>
                        </a:rPr>
                        <a:t>RFPs usually contain templates for assurances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9" name="Picture 8"/>
          <p:cNvPicPr>
            <a:picLocks noChangeAspect="1"/>
          </p:cNvPicPr>
          <p:nvPr/>
        </p:nvPicPr>
        <p:blipFill>
          <a:blip r:embed="rId2"/>
          <a:stretch>
            <a:fillRect/>
          </a:stretch>
        </p:blipFill>
        <p:spPr>
          <a:xfrm>
            <a:off x="3131252" y="685800"/>
            <a:ext cx="508000" cy="508000"/>
          </a:xfrm>
          <a:prstGeom prst="rect">
            <a:avLst/>
          </a:prstGeom>
        </p:spPr>
      </p:pic>
    </p:spTree>
    <p:extLst>
      <p:ext uri="{BB962C8B-B14F-4D97-AF65-F5344CB8AC3E}">
        <p14:creationId xmlns:p14="http://schemas.microsoft.com/office/powerpoint/2010/main" val="2102659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File 1: </a:t>
            </a:r>
            <a:br>
              <a:rPr lang="en-US" dirty="0">
                <a:solidFill>
                  <a:schemeClr val="tx1"/>
                </a:solidFill>
              </a:rPr>
            </a:br>
            <a:r>
              <a:rPr lang="en-US" dirty="0">
                <a:solidFill>
                  <a:schemeClr val="tx1"/>
                </a:solidFill>
              </a:rPr>
              <a:t>SF-424</a:t>
            </a:r>
          </a:p>
        </p:txBody>
      </p:sp>
      <p:sp>
        <p:nvSpPr>
          <p:cNvPr id="4" name="Text Placeholder 3"/>
          <p:cNvSpPr>
            <a:spLocks noGrp="1"/>
          </p:cNvSpPr>
          <p:nvPr>
            <p:ph type="body" sz="quarter" idx="10"/>
          </p:nvPr>
        </p:nvSpPr>
        <p:spPr/>
        <p:txBody>
          <a:bodyPr/>
          <a:lstStyle/>
          <a:p>
            <a:endParaRPr lang="en-US"/>
          </a:p>
        </p:txBody>
      </p:sp>
      <p:sp>
        <p:nvSpPr>
          <p:cNvPr id="3" name="Content Placeholder 2"/>
          <p:cNvSpPr>
            <a:spLocks noGrp="1"/>
          </p:cNvSpPr>
          <p:nvPr>
            <p:ph idx="1"/>
          </p:nvPr>
        </p:nvSpPr>
        <p:spPr>
          <a:xfrm>
            <a:off x="3454762" y="1414517"/>
            <a:ext cx="4857722" cy="4264722"/>
          </a:xfrm>
        </p:spPr>
        <p:txBody>
          <a:bodyPr/>
          <a:lstStyle/>
          <a:p>
            <a:r>
              <a:rPr lang="en-US" sz="1100" i="0" dirty="0">
                <a:solidFill>
                  <a:srgbClr val="000000"/>
                </a:solidFill>
                <a:latin typeface="+mn-lt"/>
              </a:rPr>
              <a:t>The SF-424 must clearly identify the applicant and must be signed by an individual with authority to enter into a grant agreement. Upon confirmation of an award, the individual signing the SF-424 on behalf of the applicant is considered the Authorized Representative of the applicant. </a:t>
            </a:r>
          </a:p>
          <a:p>
            <a:pPr>
              <a:lnSpc>
                <a:spcPct val="100000"/>
              </a:lnSpc>
            </a:pPr>
            <a:r>
              <a:rPr lang="en-US" sz="1100" b="1" i="0" dirty="0">
                <a:solidFill>
                  <a:srgbClr val="118E97"/>
                </a:solidFill>
                <a:latin typeface="+mn-lt"/>
              </a:rPr>
              <a:t>Requirement for DUNS Number </a:t>
            </a:r>
          </a:p>
          <a:p>
            <a:pPr>
              <a:lnSpc>
                <a:spcPct val="100000"/>
              </a:lnSpc>
            </a:pPr>
            <a:r>
              <a:rPr lang="en-US" sz="1100" i="0" dirty="0">
                <a:solidFill>
                  <a:srgbClr val="000000"/>
                </a:solidFill>
                <a:latin typeface="+mn-lt"/>
              </a:rPr>
              <a:t>All applicants for federal grants must have a DUNS number and supply their number in the SF-424. Grant recipients authorized to make </a:t>
            </a:r>
            <a:r>
              <a:rPr lang="en-US" sz="1100" i="0" dirty="0" err="1">
                <a:solidFill>
                  <a:srgbClr val="000000"/>
                </a:solidFill>
                <a:latin typeface="+mn-lt"/>
              </a:rPr>
              <a:t>subawards</a:t>
            </a:r>
            <a:r>
              <a:rPr lang="en-US" sz="1100" i="0" dirty="0">
                <a:solidFill>
                  <a:srgbClr val="000000"/>
                </a:solidFill>
                <a:latin typeface="+mn-lt"/>
              </a:rPr>
              <a:t> must notify potential subawardees that no entity may receive a </a:t>
            </a:r>
            <a:r>
              <a:rPr lang="en-US" sz="1100" i="0" dirty="0" err="1">
                <a:solidFill>
                  <a:srgbClr val="000000"/>
                </a:solidFill>
                <a:latin typeface="+mn-lt"/>
              </a:rPr>
              <a:t>subaward</a:t>
            </a:r>
            <a:r>
              <a:rPr lang="en-US" sz="1100" i="0" dirty="0">
                <a:solidFill>
                  <a:srgbClr val="000000"/>
                </a:solidFill>
                <a:latin typeface="+mn-lt"/>
              </a:rPr>
              <a:t> from you unless the entity has provided its DUNS number</a:t>
            </a:r>
          </a:p>
          <a:p>
            <a:pPr>
              <a:lnSpc>
                <a:spcPct val="100000"/>
              </a:lnSpc>
            </a:pPr>
            <a:r>
              <a:rPr lang="en-US" sz="1100" b="1" i="0" dirty="0">
                <a:solidFill>
                  <a:srgbClr val="118E97"/>
                </a:solidFill>
                <a:latin typeface="+mn-lt"/>
              </a:rPr>
              <a:t>Requirement for Registration with SAM</a:t>
            </a:r>
          </a:p>
          <a:p>
            <a:pPr>
              <a:lnSpc>
                <a:spcPct val="100000"/>
              </a:lnSpc>
            </a:pPr>
            <a:r>
              <a:rPr lang="en-US" sz="1100" i="0" dirty="0">
                <a:solidFill>
                  <a:srgbClr val="000000"/>
                </a:solidFill>
                <a:latin typeface="+mn-lt"/>
              </a:rPr>
              <a:t>Applicants must maintain an active SAM registration before applying for funding from HVRP.</a:t>
            </a:r>
          </a:p>
          <a:p>
            <a:pPr>
              <a:lnSpc>
                <a:spcPct val="100000"/>
              </a:lnSpc>
            </a:pPr>
            <a:endParaRPr lang="en-US" sz="1100" i="0" dirty="0">
              <a:solidFill>
                <a:srgbClr val="000000"/>
              </a:solidFill>
              <a:latin typeface="+mn-lt"/>
            </a:endParaRPr>
          </a:p>
          <a:p>
            <a:endParaRPr lang="en-US" sz="1100" i="0" dirty="0">
              <a:latin typeface="+mn-lt"/>
            </a:endParaRPr>
          </a:p>
        </p:txBody>
      </p:sp>
    </p:spTree>
    <p:extLst>
      <p:ext uri="{BB962C8B-B14F-4D97-AF65-F5344CB8AC3E}">
        <p14:creationId xmlns:p14="http://schemas.microsoft.com/office/powerpoint/2010/main" val="88549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2717800" cy="1228028"/>
          </a:xfrm>
        </p:spPr>
        <p:txBody>
          <a:bodyPr/>
          <a:lstStyle/>
          <a:p>
            <a:r>
              <a:rPr lang="en-US" dirty="0">
                <a:solidFill>
                  <a:srgbClr val="31CCE8"/>
                </a:solidFill>
              </a:rPr>
              <a:t>File 2:</a:t>
            </a:r>
            <a:br>
              <a:rPr lang="en-US" dirty="0">
                <a:solidFill>
                  <a:schemeClr val="tx1"/>
                </a:solidFill>
              </a:rPr>
            </a:br>
            <a:r>
              <a:rPr lang="en-US" dirty="0">
                <a:solidFill>
                  <a:schemeClr val="tx1"/>
                </a:solidFill>
              </a:rPr>
              <a:t>Project Budget</a:t>
            </a:r>
          </a:p>
        </p:txBody>
      </p:sp>
      <p:sp>
        <p:nvSpPr>
          <p:cNvPr id="4" name="Text Placeholder 3"/>
          <p:cNvSpPr>
            <a:spLocks noGrp="1"/>
          </p:cNvSpPr>
          <p:nvPr>
            <p:ph type="body" sz="quarter" idx="10"/>
          </p:nvPr>
        </p:nvSpPr>
        <p:spPr/>
        <p:txBody>
          <a:bodyPr/>
          <a:lstStyle/>
          <a:p>
            <a:endParaRPr lang="en-US" dirty="0"/>
          </a:p>
        </p:txBody>
      </p:sp>
      <p:sp>
        <p:nvSpPr>
          <p:cNvPr id="3" name="Content Placeholder 2"/>
          <p:cNvSpPr>
            <a:spLocks noGrp="1"/>
          </p:cNvSpPr>
          <p:nvPr>
            <p:ph idx="1"/>
          </p:nvPr>
        </p:nvSpPr>
        <p:spPr>
          <a:xfrm>
            <a:off x="3979301" y="1613368"/>
            <a:ext cx="5041384" cy="4762808"/>
          </a:xfrm>
        </p:spPr>
        <p:txBody>
          <a:bodyPr/>
          <a:lstStyle/>
          <a:p>
            <a:r>
              <a:rPr lang="en-US" sz="1200" b="1" i="0" dirty="0">
                <a:solidFill>
                  <a:srgbClr val="118E97"/>
                </a:solidFill>
                <a:latin typeface="+mn-lt"/>
              </a:rPr>
              <a:t>Project Budget: </a:t>
            </a:r>
            <a:r>
              <a:rPr lang="en-US" sz="1200" i="0" dirty="0">
                <a:solidFill>
                  <a:srgbClr val="000000"/>
                </a:solidFill>
                <a:latin typeface="+mn-lt"/>
              </a:rPr>
              <a:t>complete the SF-424 Budget Information Form, available at, </a:t>
            </a:r>
            <a:r>
              <a:rPr lang="en-US" sz="1200" i="0" dirty="0">
                <a:solidFill>
                  <a:srgbClr val="000000"/>
                </a:solidFill>
                <a:latin typeface="+mn-lt"/>
                <a:hlinkClick r:id="rId2"/>
              </a:rPr>
              <a:t>http://apply07.grants.gov/apply/forms/sample/SF424A-V1.0.pdf</a:t>
            </a:r>
            <a:endParaRPr lang="en-US" sz="1200" i="0" dirty="0">
              <a:solidFill>
                <a:srgbClr val="000000"/>
              </a:solidFill>
              <a:latin typeface="+mn-lt"/>
            </a:endParaRPr>
          </a:p>
          <a:p>
            <a:pPr>
              <a:spcAft>
                <a:spcPts val="600"/>
              </a:spcAft>
              <a:buNone/>
            </a:pPr>
            <a:r>
              <a:rPr lang="en-US" sz="1200" b="1" i="0" dirty="0">
                <a:solidFill>
                  <a:srgbClr val="118E97"/>
                </a:solidFill>
                <a:latin typeface="+mn-lt"/>
              </a:rPr>
              <a:t>Budget Narrative:</a:t>
            </a:r>
          </a:p>
          <a:p>
            <a:pPr>
              <a:spcAft>
                <a:spcPts val="600"/>
              </a:spcAft>
              <a:buNone/>
            </a:pPr>
            <a:r>
              <a:rPr lang="en-US" sz="1200" i="0" dirty="0">
                <a:solidFill>
                  <a:srgbClr val="000000"/>
                </a:solidFill>
                <a:latin typeface="+mn-lt"/>
              </a:rPr>
              <a:t>The budget narrative must provide a description of costs associated with each line item on the SF-424A. It should also include a description of leveraged resources provided (as applicable) to support grant activities. </a:t>
            </a:r>
          </a:p>
          <a:p>
            <a:pPr>
              <a:spcAft>
                <a:spcPts val="600"/>
              </a:spcAft>
              <a:buNone/>
            </a:pPr>
            <a:r>
              <a:rPr lang="en-US" sz="1200" i="0" dirty="0">
                <a:solidFill>
                  <a:schemeClr val="tx1"/>
                </a:solidFill>
                <a:latin typeface="+mn-lt"/>
              </a:rPr>
              <a:t>Budget calculations must include estimation methods, quantities, unit costs, and other similar quantitative detail sufficient for the calculation to be duplicated. Cost share/match sources must be identified on the SF-424 and SF-424A</a:t>
            </a:r>
          </a:p>
          <a:p>
            <a:pPr lvl="2"/>
            <a:r>
              <a:rPr lang="en-US" sz="1200" dirty="0"/>
              <a:t>Supplies vs. Equipment</a:t>
            </a:r>
          </a:p>
          <a:p>
            <a:pPr lvl="3"/>
            <a:r>
              <a:rPr lang="en-US" sz="1200" dirty="0"/>
              <a:t>Generally, ”equipment" means an article of nonexpendable, tangible property with a cost of at least $5,000. ”Supplies” refer to tangible property other than that included under Equipment, such as office and other supplies with a per-unit cost of less than $5,000.</a:t>
            </a:r>
          </a:p>
          <a:p>
            <a:pPr>
              <a:spcAft>
                <a:spcPts val="600"/>
              </a:spcAft>
              <a:buNone/>
            </a:pPr>
            <a:endParaRPr lang="en-US" sz="1200" i="0" dirty="0">
              <a:solidFill>
                <a:srgbClr val="000000"/>
              </a:solidFill>
              <a:latin typeface="+mn-lt"/>
            </a:endParaRPr>
          </a:p>
        </p:txBody>
      </p:sp>
      <p:sp>
        <p:nvSpPr>
          <p:cNvPr id="9" name="Content Placeholder 8"/>
          <p:cNvSpPr>
            <a:spLocks noGrp="1"/>
          </p:cNvSpPr>
          <p:nvPr>
            <p:ph idx="10"/>
          </p:nvPr>
        </p:nvSpPr>
        <p:spPr>
          <a:xfrm>
            <a:off x="1531719" y="2231796"/>
            <a:ext cx="1731791" cy="4144380"/>
          </a:xfrm>
        </p:spPr>
        <p:txBody>
          <a:bodyPr/>
          <a:lstStyle/>
          <a:p>
            <a:pPr lvl="2">
              <a:buNone/>
            </a:pPr>
            <a:r>
              <a:rPr lang="en-US" sz="1200" dirty="0">
                <a:solidFill>
                  <a:srgbClr val="118E97"/>
                </a:solidFill>
              </a:rPr>
              <a:t>Budget Categories</a:t>
            </a:r>
          </a:p>
          <a:p>
            <a:pPr marL="342900" lvl="3" indent="-342900">
              <a:buFont typeface="+mj-lt"/>
              <a:buAutoNum type="arabicPeriod"/>
            </a:pPr>
            <a:r>
              <a:rPr lang="en-US" sz="1200" dirty="0">
                <a:solidFill>
                  <a:schemeClr val="tx1"/>
                </a:solidFill>
              </a:rPr>
              <a:t>Personnel</a:t>
            </a:r>
          </a:p>
          <a:p>
            <a:pPr marL="342900" lvl="3" indent="-342900">
              <a:buFont typeface="+mj-lt"/>
              <a:buAutoNum type="arabicPeriod"/>
            </a:pPr>
            <a:r>
              <a:rPr lang="en-US" sz="1200" dirty="0">
                <a:solidFill>
                  <a:schemeClr val="tx1"/>
                </a:solidFill>
              </a:rPr>
              <a:t>Fringe Benefits</a:t>
            </a:r>
          </a:p>
          <a:p>
            <a:pPr marL="342900" lvl="3" indent="-342900">
              <a:buFont typeface="+mj-lt"/>
              <a:buAutoNum type="arabicPeriod"/>
            </a:pPr>
            <a:r>
              <a:rPr lang="en-US" sz="1200" dirty="0">
                <a:solidFill>
                  <a:schemeClr val="tx1"/>
                </a:solidFill>
              </a:rPr>
              <a:t>Travel</a:t>
            </a:r>
          </a:p>
          <a:p>
            <a:pPr marL="342900" lvl="3" indent="-342900">
              <a:buFont typeface="+mj-lt"/>
              <a:buAutoNum type="arabicPeriod"/>
            </a:pPr>
            <a:r>
              <a:rPr lang="en-US" sz="1200" dirty="0">
                <a:solidFill>
                  <a:schemeClr val="tx1"/>
                </a:solidFill>
              </a:rPr>
              <a:t>Equipment</a:t>
            </a:r>
          </a:p>
          <a:p>
            <a:pPr marL="342900" lvl="3" indent="-342900">
              <a:buFont typeface="+mj-lt"/>
              <a:buAutoNum type="arabicPeriod"/>
            </a:pPr>
            <a:r>
              <a:rPr lang="en-US" sz="1200" dirty="0">
                <a:solidFill>
                  <a:schemeClr val="tx1"/>
                </a:solidFill>
              </a:rPr>
              <a:t>Supplies</a:t>
            </a:r>
          </a:p>
          <a:p>
            <a:pPr marL="342900" lvl="3" indent="-342900">
              <a:buFont typeface="+mj-lt"/>
              <a:buAutoNum type="arabicPeriod"/>
            </a:pPr>
            <a:r>
              <a:rPr lang="en-US" sz="1200" dirty="0">
                <a:solidFill>
                  <a:schemeClr val="tx1"/>
                </a:solidFill>
              </a:rPr>
              <a:t>Contractual</a:t>
            </a:r>
          </a:p>
          <a:p>
            <a:pPr marL="342900" lvl="3" indent="-342900">
              <a:buFont typeface="+mj-lt"/>
              <a:buAutoNum type="arabicPeriod"/>
            </a:pPr>
            <a:r>
              <a:rPr lang="en-US" sz="1200" dirty="0">
                <a:solidFill>
                  <a:schemeClr val="tx1"/>
                </a:solidFill>
              </a:rPr>
              <a:t>Construction</a:t>
            </a:r>
          </a:p>
          <a:p>
            <a:pPr marL="342900" lvl="3" indent="-342900">
              <a:buFont typeface="+mj-lt"/>
              <a:buAutoNum type="arabicPeriod"/>
            </a:pPr>
            <a:r>
              <a:rPr lang="en-US" sz="1200" dirty="0">
                <a:solidFill>
                  <a:schemeClr val="tx1"/>
                </a:solidFill>
              </a:rPr>
              <a:t>Other Costs</a:t>
            </a:r>
          </a:p>
          <a:p>
            <a:pPr marL="342900" lvl="3" indent="-342900">
              <a:buFont typeface="+mj-lt"/>
              <a:buAutoNum type="arabicPeriod"/>
            </a:pPr>
            <a:r>
              <a:rPr lang="en-US" sz="1200" dirty="0">
                <a:solidFill>
                  <a:schemeClr val="tx1"/>
                </a:solidFill>
              </a:rPr>
              <a:t>Indirect Costs</a:t>
            </a:r>
          </a:p>
          <a:p>
            <a:endParaRPr lang="en-US" dirty="0"/>
          </a:p>
          <a:p>
            <a:endParaRPr lang="en-US" dirty="0"/>
          </a:p>
        </p:txBody>
      </p:sp>
      <p:sp>
        <p:nvSpPr>
          <p:cNvPr id="5" name="Text Placeholder 4"/>
          <p:cNvSpPr>
            <a:spLocks noGrp="1"/>
          </p:cNvSpPr>
          <p:nvPr>
            <p:ph type="body" sz="quarter" idx="10"/>
          </p:nvPr>
        </p:nvSpPr>
        <p:spPr/>
        <p:txBody>
          <a:bodyPr/>
          <a:lstStyle/>
          <a:p>
            <a:endParaRPr lang="en-US"/>
          </a:p>
        </p:txBody>
      </p:sp>
      <p:pic>
        <p:nvPicPr>
          <p:cNvPr id="12" name="Picture 11"/>
          <p:cNvPicPr>
            <a:picLocks noChangeAspect="1"/>
          </p:cNvPicPr>
          <p:nvPr/>
        </p:nvPicPr>
        <p:blipFill>
          <a:blip r:embed="rId3"/>
          <a:stretch>
            <a:fillRect/>
          </a:stretch>
        </p:blipFill>
        <p:spPr>
          <a:xfrm>
            <a:off x="3471301" y="800100"/>
            <a:ext cx="508000" cy="508000"/>
          </a:xfrm>
          <a:prstGeom prst="rect">
            <a:avLst/>
          </a:prstGeom>
        </p:spPr>
      </p:pic>
    </p:spTree>
    <p:extLst>
      <p:ext uri="{BB962C8B-B14F-4D97-AF65-F5344CB8AC3E}">
        <p14:creationId xmlns:p14="http://schemas.microsoft.com/office/powerpoint/2010/main" val="69452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File 3:</a:t>
            </a:r>
            <a:br>
              <a:rPr lang="en-US" dirty="0">
                <a:solidFill>
                  <a:srgbClr val="31CCE8"/>
                </a:solidFill>
              </a:rPr>
            </a:br>
            <a:r>
              <a:rPr lang="en-US" dirty="0">
                <a:solidFill>
                  <a:schemeClr val="tx1"/>
                </a:solidFill>
              </a:rPr>
              <a:t>Project Narrative</a:t>
            </a:r>
          </a:p>
        </p:txBody>
      </p:sp>
      <p:sp>
        <p:nvSpPr>
          <p:cNvPr id="4" name="Text Placeholder 3"/>
          <p:cNvSpPr>
            <a:spLocks noGrp="1"/>
          </p:cNvSpPr>
          <p:nvPr>
            <p:ph type="body" sz="quarter" idx="10"/>
          </p:nvPr>
        </p:nvSpPr>
        <p:spPr/>
        <p:txBody>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21367631"/>
              </p:ext>
            </p:extLst>
          </p:nvPr>
        </p:nvGraphicFramePr>
        <p:xfrm>
          <a:off x="457200" y="2743200"/>
          <a:ext cx="1463040" cy="2346960"/>
        </p:xfrm>
        <a:graphic>
          <a:graphicData uri="http://schemas.openxmlformats.org/drawingml/2006/table">
            <a:tbl>
              <a:tblPr>
                <a:tableStyleId>{5C22544A-7EE6-4342-B048-85BDC9FD1C3A}</a:tableStyleId>
              </a:tblPr>
              <a:tblGrid>
                <a:gridCol w="1463040">
                  <a:extLst>
                    <a:ext uri="{9D8B030D-6E8A-4147-A177-3AD203B41FA5}">
                      <a16:colId xmlns:a16="http://schemas.microsoft.com/office/drawing/2014/main" val="20000"/>
                    </a:ext>
                  </a:extLst>
                </a:gridCol>
              </a:tblGrid>
              <a:tr h="221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The suggested page limit for these combined documents is 15 double-spaced, single-sided pages.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51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The font must be Times New Roman 12 point and 1 in margins. The Narrative must start with page number 1.</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Content Placeholder 2"/>
          <p:cNvSpPr>
            <a:spLocks noGrp="1"/>
          </p:cNvSpPr>
          <p:nvPr>
            <p:ph idx="1"/>
          </p:nvPr>
        </p:nvSpPr>
        <p:spPr>
          <a:xfrm>
            <a:off x="4038600" y="1206500"/>
            <a:ext cx="4127500" cy="4667250"/>
          </a:xfrm>
        </p:spPr>
        <p:txBody>
          <a:bodyPr/>
          <a:lstStyle/>
          <a:p>
            <a:r>
              <a:rPr lang="en-US" sz="1200" i="0" dirty="0">
                <a:solidFill>
                  <a:srgbClr val="000000"/>
                </a:solidFill>
                <a:latin typeface="+mn-lt"/>
              </a:rPr>
              <a:t>This section provides a comprehensive framework and description of all aspects of the proposed project. It must be succinct, self-explanatory, and well organized so that reviewers can understand the proposed project. </a:t>
            </a:r>
          </a:p>
          <a:p>
            <a:r>
              <a:rPr lang="en-US" sz="1200" b="1" i="0" dirty="0">
                <a:solidFill>
                  <a:srgbClr val="118E97"/>
                </a:solidFill>
                <a:latin typeface="+mn-lt"/>
              </a:rPr>
              <a:t>Project Narrative Sections:</a:t>
            </a:r>
            <a:endParaRPr lang="en-US" sz="1200" i="0" dirty="0">
              <a:solidFill>
                <a:srgbClr val="118E97"/>
              </a:solidFill>
              <a:latin typeface="+mn-lt"/>
            </a:endParaRPr>
          </a:p>
          <a:p>
            <a:r>
              <a:rPr lang="en-US" sz="1200" i="0" dirty="0">
                <a:solidFill>
                  <a:srgbClr val="000000"/>
                </a:solidFill>
                <a:latin typeface="+mn-lt"/>
              </a:rPr>
              <a:t>Statement of Need</a:t>
            </a:r>
          </a:p>
          <a:p>
            <a:r>
              <a:rPr lang="en-US" sz="1200" i="0" dirty="0">
                <a:solidFill>
                  <a:srgbClr val="000000"/>
                </a:solidFill>
                <a:latin typeface="+mn-lt"/>
              </a:rPr>
              <a:t>Expected Outcomes and Outputs</a:t>
            </a:r>
          </a:p>
          <a:p>
            <a:r>
              <a:rPr lang="en-US" sz="1200" i="0" dirty="0">
                <a:solidFill>
                  <a:srgbClr val="000000"/>
                </a:solidFill>
                <a:latin typeface="+mn-lt"/>
              </a:rPr>
              <a:t>Project Design </a:t>
            </a:r>
          </a:p>
          <a:p>
            <a:r>
              <a:rPr lang="en-US" sz="1200" i="0" dirty="0">
                <a:solidFill>
                  <a:srgbClr val="000000"/>
                </a:solidFill>
                <a:latin typeface="+mn-lt"/>
              </a:rPr>
              <a:t>Organizational, Administrative, and Fiscal Capacity </a:t>
            </a:r>
          </a:p>
          <a:p>
            <a:r>
              <a:rPr lang="en-US" sz="1200" i="0" dirty="0">
                <a:solidFill>
                  <a:srgbClr val="000000"/>
                </a:solidFill>
                <a:latin typeface="+mn-lt"/>
              </a:rPr>
              <a:t>Past Performance – Programmatic Capability </a:t>
            </a:r>
          </a:p>
          <a:p>
            <a:r>
              <a:rPr lang="en-US" sz="1200" i="0" dirty="0">
                <a:solidFill>
                  <a:srgbClr val="000000"/>
                </a:solidFill>
                <a:latin typeface="+mn-lt"/>
              </a:rPr>
              <a:t>Budget and Budget Narrative </a:t>
            </a:r>
          </a:p>
        </p:txBody>
      </p:sp>
    </p:spTree>
    <p:extLst>
      <p:ext uri="{BB962C8B-B14F-4D97-AF65-F5344CB8AC3E}">
        <p14:creationId xmlns:p14="http://schemas.microsoft.com/office/powerpoint/2010/main" val="1310920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 of Contents</a:t>
            </a:r>
            <a:endParaRPr lang="en-US" dirty="0"/>
          </a:p>
        </p:txBody>
      </p:sp>
      <p:sp>
        <p:nvSpPr>
          <p:cNvPr id="3" name="Text Placeholder 2"/>
          <p:cNvSpPr>
            <a:spLocks noGrp="1"/>
          </p:cNvSpPr>
          <p:nvPr>
            <p:ph type="body" sz="quarter" idx="10"/>
          </p:nvPr>
        </p:nvSpPr>
        <p:spPr/>
        <p:txBody>
          <a:bodyPr/>
          <a:lstStyle/>
          <a:p>
            <a:r>
              <a:rPr lang="en-US" dirty="0"/>
              <a:t>3</a:t>
            </a:r>
          </a:p>
        </p:txBody>
      </p:sp>
      <p:sp>
        <p:nvSpPr>
          <p:cNvPr id="8" name="Text Placeholder 7"/>
          <p:cNvSpPr>
            <a:spLocks noGrp="1"/>
          </p:cNvSpPr>
          <p:nvPr>
            <p:ph type="body" sz="quarter" idx="11"/>
          </p:nvPr>
        </p:nvSpPr>
        <p:spPr/>
        <p:txBody>
          <a:bodyPr/>
          <a:lstStyle/>
          <a:p>
            <a:pPr lvl="3"/>
            <a:r>
              <a:rPr lang="en-US" dirty="0"/>
              <a:t>This deck provides a general overview of the HVRP program to help Easterseals affiliates review, plan, and prepare winning proposals for success in securing HVRP grants.</a:t>
            </a:r>
          </a:p>
        </p:txBody>
      </p:sp>
      <p:sp>
        <p:nvSpPr>
          <p:cNvPr id="9" name="Text Placeholder 8"/>
          <p:cNvSpPr>
            <a:spLocks noGrp="1"/>
          </p:cNvSpPr>
          <p:nvPr>
            <p:ph type="body" sz="quarter" idx="12"/>
          </p:nvPr>
        </p:nvSpPr>
        <p:spPr/>
        <p:txBody>
          <a:bodyPr/>
          <a:lstStyle/>
          <a:p>
            <a:r>
              <a:rPr lang="en-US" dirty="0"/>
              <a:t>8</a:t>
            </a:r>
          </a:p>
        </p:txBody>
      </p:sp>
      <p:sp>
        <p:nvSpPr>
          <p:cNvPr id="10" name="Text Placeholder 9"/>
          <p:cNvSpPr>
            <a:spLocks noGrp="1"/>
          </p:cNvSpPr>
          <p:nvPr>
            <p:ph type="body" sz="quarter" idx="13"/>
          </p:nvPr>
        </p:nvSpPr>
        <p:spPr/>
        <p:txBody>
          <a:bodyPr/>
          <a:lstStyle/>
          <a:p>
            <a:r>
              <a:rPr lang="en-US" dirty="0"/>
              <a:t>13</a:t>
            </a:r>
          </a:p>
        </p:txBody>
      </p:sp>
      <p:sp>
        <p:nvSpPr>
          <p:cNvPr id="11" name="Text Placeholder 10"/>
          <p:cNvSpPr>
            <a:spLocks noGrp="1"/>
          </p:cNvSpPr>
          <p:nvPr>
            <p:ph type="body" sz="quarter" idx="14"/>
          </p:nvPr>
        </p:nvSpPr>
        <p:spPr/>
        <p:txBody>
          <a:bodyPr/>
          <a:lstStyle/>
          <a:p>
            <a:r>
              <a:rPr lang="en-US" dirty="0"/>
              <a:t>25</a:t>
            </a:r>
          </a:p>
        </p:txBody>
      </p:sp>
      <p:sp>
        <p:nvSpPr>
          <p:cNvPr id="12" name="Text Placeholder 11"/>
          <p:cNvSpPr>
            <a:spLocks noGrp="1"/>
          </p:cNvSpPr>
          <p:nvPr>
            <p:ph type="body" sz="quarter" idx="15"/>
          </p:nvPr>
        </p:nvSpPr>
        <p:spPr/>
        <p:txBody>
          <a:bodyPr/>
          <a:lstStyle/>
          <a:p>
            <a:r>
              <a:rPr lang="en-US" dirty="0"/>
              <a:t>29</a:t>
            </a:r>
          </a:p>
        </p:txBody>
      </p:sp>
      <p:sp>
        <p:nvSpPr>
          <p:cNvPr id="72" name="Text Placeholder 71"/>
          <p:cNvSpPr>
            <a:spLocks noGrp="1"/>
          </p:cNvSpPr>
          <p:nvPr>
            <p:ph type="body" sz="quarter" idx="21"/>
          </p:nvPr>
        </p:nvSpPr>
        <p:spPr/>
        <p:txBody>
          <a:bodyPr/>
          <a:lstStyle/>
          <a:p>
            <a:r>
              <a:rPr lang="en-US"/>
              <a:t>page</a:t>
            </a:r>
            <a:endParaRPr lang="en-US" dirty="0"/>
          </a:p>
        </p:txBody>
      </p:sp>
      <p:sp>
        <p:nvSpPr>
          <p:cNvPr id="95" name="Text Placeholder 94"/>
          <p:cNvSpPr>
            <a:spLocks noGrp="1"/>
          </p:cNvSpPr>
          <p:nvPr>
            <p:ph type="body" sz="quarter" idx="22"/>
          </p:nvPr>
        </p:nvSpPr>
        <p:spPr/>
        <p:txBody>
          <a:bodyPr/>
          <a:lstStyle/>
          <a:p>
            <a:r>
              <a:rPr lang="en-US"/>
              <a:t>page</a:t>
            </a:r>
            <a:endParaRPr lang="en-US" dirty="0"/>
          </a:p>
        </p:txBody>
      </p:sp>
      <p:sp>
        <p:nvSpPr>
          <p:cNvPr id="96" name="Text Placeholder 95"/>
          <p:cNvSpPr>
            <a:spLocks noGrp="1"/>
          </p:cNvSpPr>
          <p:nvPr>
            <p:ph type="body" sz="quarter" idx="23"/>
          </p:nvPr>
        </p:nvSpPr>
        <p:spPr/>
        <p:txBody>
          <a:bodyPr/>
          <a:lstStyle/>
          <a:p>
            <a:r>
              <a:rPr lang="en-US"/>
              <a:t>page</a:t>
            </a:r>
            <a:endParaRPr lang="en-US" dirty="0"/>
          </a:p>
        </p:txBody>
      </p:sp>
      <p:sp>
        <p:nvSpPr>
          <p:cNvPr id="97" name="Text Placeholder 96"/>
          <p:cNvSpPr>
            <a:spLocks noGrp="1"/>
          </p:cNvSpPr>
          <p:nvPr>
            <p:ph type="body" sz="quarter" idx="24"/>
          </p:nvPr>
        </p:nvSpPr>
        <p:spPr/>
        <p:txBody>
          <a:bodyPr/>
          <a:lstStyle/>
          <a:p>
            <a:r>
              <a:rPr lang="en-US"/>
              <a:t>page</a:t>
            </a:r>
            <a:endParaRPr lang="en-US" dirty="0"/>
          </a:p>
        </p:txBody>
      </p:sp>
      <p:sp>
        <p:nvSpPr>
          <p:cNvPr id="98" name="Text Placeholder 97"/>
          <p:cNvSpPr>
            <a:spLocks noGrp="1"/>
          </p:cNvSpPr>
          <p:nvPr>
            <p:ph type="body" sz="quarter" idx="25"/>
          </p:nvPr>
        </p:nvSpPr>
        <p:spPr/>
        <p:txBody>
          <a:bodyPr/>
          <a:lstStyle/>
          <a:p>
            <a:r>
              <a:rPr lang="en-US"/>
              <a:t>page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71648874"/>
              </p:ext>
            </p:extLst>
          </p:nvPr>
        </p:nvGraphicFramePr>
        <p:xfrm>
          <a:off x="457200" y="3429000"/>
          <a:ext cx="1497013" cy="57912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r>
                        <a:rPr lang="en-US" sz="1300" i="1" kern="100" spc="-50" baseline="0" dirty="0">
                          <a:solidFill>
                            <a:schemeClr val="accent1"/>
                          </a:solidFill>
                          <a:latin typeface="Corbel" panose="020B0503020204020204" pitchFamily="34" charset="0"/>
                        </a:rPr>
                        <a:t>HVRP Program Overview</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527552789"/>
              </p:ext>
            </p:extLst>
          </p:nvPr>
        </p:nvGraphicFramePr>
        <p:xfrm>
          <a:off x="2142239" y="3429000"/>
          <a:ext cx="1497013" cy="57912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r>
                        <a:rPr lang="en-US" sz="1300" i="1" kern="100" spc="-50" baseline="0" dirty="0">
                          <a:solidFill>
                            <a:schemeClr val="accent1"/>
                          </a:solidFill>
                          <a:latin typeface="Corbel" panose="020B0503020204020204" pitchFamily="34" charset="0"/>
                        </a:rPr>
                        <a:t>Opportunity for </a:t>
                      </a:r>
                      <a:r>
                        <a:rPr lang="en-US" sz="1300" i="1" kern="100" spc="-50" baseline="0" dirty="0" err="1">
                          <a:solidFill>
                            <a:schemeClr val="accent1"/>
                          </a:solidFill>
                          <a:latin typeface="Corbel" panose="020B0503020204020204" pitchFamily="34" charset="0"/>
                        </a:rPr>
                        <a:t>Easterseals</a:t>
                      </a:r>
                      <a:r>
                        <a:rPr lang="en-US" sz="1300" i="1" kern="100" spc="-50" baseline="0" dirty="0">
                          <a:solidFill>
                            <a:schemeClr val="accent1"/>
                          </a:solidFill>
                          <a:latin typeface="Corbel" panose="020B0503020204020204" pitchFamily="34" charset="0"/>
                        </a:rPr>
                        <a:t> affiliates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105417696"/>
              </p:ext>
            </p:extLst>
          </p:nvPr>
        </p:nvGraphicFramePr>
        <p:xfrm>
          <a:off x="3829050" y="3429000"/>
          <a:ext cx="1497013" cy="57912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pPr marL="0" algn="l" defTabSz="914400" rtl="0" eaLnBrk="1" latinLnBrk="0" hangingPunct="1"/>
                      <a:r>
                        <a:rPr lang="en-US" sz="1300" i="1" kern="100" spc="-50" baseline="0" dirty="0">
                          <a:solidFill>
                            <a:schemeClr val="accent1"/>
                          </a:solidFill>
                          <a:latin typeface="Corbel" panose="020B0503020204020204" pitchFamily="34" charset="0"/>
                          <a:ea typeface="+mn-ea"/>
                          <a:cs typeface="+mn-cs"/>
                        </a:rPr>
                        <a:t>RFP Run-through</a:t>
                      </a:r>
                      <a:br>
                        <a:rPr lang="en-US" sz="1300" i="1" kern="100" spc="-50" baseline="0" dirty="0">
                          <a:solidFill>
                            <a:schemeClr val="accent1"/>
                          </a:solidFill>
                          <a:latin typeface="Corbel" panose="020B0503020204020204" pitchFamily="34" charset="0"/>
                          <a:ea typeface="+mn-ea"/>
                          <a:cs typeface="+mn-cs"/>
                        </a:rPr>
                      </a:br>
                      <a:endParaRPr lang="en-US" sz="1300" i="1" kern="100" spc="-50" baseline="0" dirty="0">
                        <a:solidFill>
                          <a:schemeClr val="accent1"/>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224534450"/>
              </p:ext>
            </p:extLst>
          </p:nvPr>
        </p:nvGraphicFramePr>
        <p:xfrm>
          <a:off x="5511951" y="3429000"/>
          <a:ext cx="1497013" cy="57912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r>
                        <a:rPr lang="en-US" sz="1300" i="1" kern="100" spc="-50" baseline="0" dirty="0">
                          <a:solidFill>
                            <a:schemeClr val="accent1"/>
                          </a:solidFill>
                          <a:latin typeface="Corbel" panose="020B0503020204020204" pitchFamily="34" charset="0"/>
                        </a:rPr>
                        <a:t>Resources for Proposal Success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699475181"/>
              </p:ext>
            </p:extLst>
          </p:nvPr>
        </p:nvGraphicFramePr>
        <p:xfrm>
          <a:off x="7198762" y="3429000"/>
          <a:ext cx="1497013" cy="579120"/>
        </p:xfrm>
        <a:graphic>
          <a:graphicData uri="http://schemas.openxmlformats.org/drawingml/2006/table">
            <a:tbl>
              <a:tblPr>
                <a:tableStyleId>{5C22544A-7EE6-4342-B048-85BDC9FD1C3A}</a:tableStyleId>
              </a:tblPr>
              <a:tblGrid>
                <a:gridCol w="1497013">
                  <a:extLst>
                    <a:ext uri="{9D8B030D-6E8A-4147-A177-3AD203B41FA5}">
                      <a16:colId xmlns:a16="http://schemas.microsoft.com/office/drawing/2014/main" val="20000"/>
                    </a:ext>
                  </a:extLst>
                </a:gridCol>
              </a:tblGrid>
              <a:tr h="0">
                <a:tc>
                  <a:txBody>
                    <a:bodyPr/>
                    <a:lstStyle/>
                    <a:p>
                      <a:r>
                        <a:rPr lang="en-US" sz="1300" i="1" kern="100" spc="-50" baseline="0" dirty="0">
                          <a:solidFill>
                            <a:schemeClr val="accent1"/>
                          </a:solidFill>
                          <a:latin typeface="Corbel" panose="020B0503020204020204" pitchFamily="34" charset="0"/>
                        </a:rPr>
                        <a:t>Easterseals’ HVRP Presences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1983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File 4:</a:t>
            </a:r>
            <a:br>
              <a:rPr lang="en-US" dirty="0">
                <a:solidFill>
                  <a:srgbClr val="31CCE8"/>
                </a:solidFill>
              </a:rPr>
            </a:br>
            <a:r>
              <a:rPr lang="en-US" dirty="0">
                <a:solidFill>
                  <a:schemeClr val="tx1"/>
                </a:solidFill>
              </a:rPr>
              <a:t>Attachments to the Project Narrative </a:t>
            </a:r>
          </a:p>
        </p:txBody>
      </p:sp>
      <p:sp>
        <p:nvSpPr>
          <p:cNvPr id="4" name="Text Placeholder 3"/>
          <p:cNvSpPr>
            <a:spLocks noGrp="1"/>
          </p:cNvSpPr>
          <p:nvPr>
            <p:ph type="body" sz="quarter" idx="10"/>
          </p:nvPr>
        </p:nvSpPr>
        <p:spPr/>
        <p:txBody>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18205185"/>
              </p:ext>
            </p:extLst>
          </p:nvPr>
        </p:nvGraphicFramePr>
        <p:xfrm>
          <a:off x="457200" y="3467100"/>
          <a:ext cx="1463040" cy="1356360"/>
        </p:xfrm>
        <a:graphic>
          <a:graphicData uri="http://schemas.openxmlformats.org/drawingml/2006/table">
            <a:tbl>
              <a:tblPr>
                <a:tableStyleId>{5C22544A-7EE6-4342-B048-85BDC9FD1C3A}</a:tableStyleId>
              </a:tblPr>
              <a:tblGrid>
                <a:gridCol w="1463040">
                  <a:extLst>
                    <a:ext uri="{9D8B030D-6E8A-4147-A177-3AD203B41FA5}">
                      <a16:colId xmlns:a16="http://schemas.microsoft.com/office/drawing/2014/main" val="20000"/>
                    </a:ext>
                  </a:extLst>
                </a:gridCol>
              </a:tblGrid>
              <a:tr h="221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There is no page limit on these appendices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These files will be submitted in the Third File.</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Content Placeholder 2"/>
          <p:cNvSpPr>
            <a:spLocks noGrp="1"/>
          </p:cNvSpPr>
          <p:nvPr>
            <p:ph idx="1"/>
          </p:nvPr>
        </p:nvSpPr>
        <p:spPr>
          <a:xfrm>
            <a:off x="3829078" y="774700"/>
            <a:ext cx="4057622" cy="5283200"/>
          </a:xfrm>
        </p:spPr>
        <p:txBody>
          <a:bodyPr/>
          <a:lstStyle/>
          <a:p>
            <a:r>
              <a:rPr lang="en-US" sz="1200" i="0" dirty="0">
                <a:solidFill>
                  <a:srgbClr val="000000"/>
                </a:solidFill>
                <a:latin typeface="+mn-lt"/>
              </a:rPr>
              <a:t>In addition to the Project Narrative, you must submit attachments. All attachments must be clearly labeled as Attachments. </a:t>
            </a:r>
          </a:p>
          <a:p>
            <a:pPr>
              <a:lnSpc>
                <a:spcPct val="100000"/>
              </a:lnSpc>
              <a:spcAft>
                <a:spcPts val="600"/>
              </a:spcAft>
            </a:pPr>
            <a:r>
              <a:rPr lang="en-US" sz="1200" b="1" i="0" dirty="0">
                <a:solidFill>
                  <a:srgbClr val="118E97"/>
                </a:solidFill>
                <a:latin typeface="+mn-lt"/>
              </a:rPr>
              <a:t>Required Attachments:</a:t>
            </a:r>
          </a:p>
          <a:p>
            <a:pPr>
              <a:lnSpc>
                <a:spcPct val="100000"/>
              </a:lnSpc>
              <a:spcAft>
                <a:spcPts val="600"/>
              </a:spcAft>
            </a:pPr>
            <a:r>
              <a:rPr lang="en-US" sz="1200" b="1" i="0" dirty="0">
                <a:solidFill>
                  <a:srgbClr val="000000"/>
                </a:solidFill>
                <a:latin typeface="+mn-lt"/>
              </a:rPr>
              <a:t>Abstract</a:t>
            </a:r>
            <a:r>
              <a:rPr lang="en-US" sz="1200" i="0" dirty="0">
                <a:solidFill>
                  <a:srgbClr val="000000"/>
                </a:solidFill>
                <a:latin typeface="+mn-lt"/>
              </a:rPr>
              <a:t> – up to two pages summarizing the proposed project.</a:t>
            </a:r>
          </a:p>
          <a:p>
            <a:pPr>
              <a:spcAft>
                <a:spcPts val="600"/>
              </a:spcAft>
            </a:pPr>
            <a:r>
              <a:rPr lang="en-US" sz="1200" b="1" i="0" dirty="0">
                <a:solidFill>
                  <a:srgbClr val="000000"/>
                </a:solidFill>
                <a:latin typeface="+mn-lt"/>
              </a:rPr>
              <a:t>Intent to Work Collaboratively Statement </a:t>
            </a:r>
            <a:r>
              <a:rPr lang="en-US" sz="1200" i="0" dirty="0">
                <a:solidFill>
                  <a:srgbClr val="000000"/>
                </a:solidFill>
                <a:latin typeface="+mn-lt"/>
              </a:rPr>
              <a:t>– a statement that confirms your intent to work collaboratively with the DOL and its contractor(s) on potential evaluation efforts related to veterans.</a:t>
            </a:r>
            <a:endParaRPr lang="en-US" sz="1200" b="1" i="0" dirty="0">
              <a:solidFill>
                <a:srgbClr val="000000"/>
              </a:solidFill>
              <a:latin typeface="+mn-lt"/>
            </a:endParaRPr>
          </a:p>
          <a:p>
            <a:pPr>
              <a:spcAft>
                <a:spcPts val="600"/>
              </a:spcAft>
            </a:pPr>
            <a:r>
              <a:rPr lang="en-US" sz="1200" b="1" i="0" dirty="0">
                <a:solidFill>
                  <a:srgbClr val="000000"/>
                </a:solidFill>
                <a:latin typeface="+mn-lt"/>
              </a:rPr>
              <a:t>Competitive Grants Planned Goals Chart </a:t>
            </a:r>
            <a:r>
              <a:rPr lang="en-US" sz="1200" i="0" dirty="0">
                <a:solidFill>
                  <a:srgbClr val="000000"/>
                </a:solidFill>
                <a:latin typeface="+mn-lt"/>
              </a:rPr>
              <a:t>– chart included in FOA.</a:t>
            </a:r>
            <a:endParaRPr lang="en-US" sz="1200" b="1" i="0" dirty="0">
              <a:solidFill>
                <a:srgbClr val="000000"/>
              </a:solidFill>
              <a:latin typeface="+mn-lt"/>
            </a:endParaRPr>
          </a:p>
          <a:p>
            <a:pPr>
              <a:spcAft>
                <a:spcPts val="600"/>
              </a:spcAft>
            </a:pPr>
            <a:endParaRPr lang="en-US" sz="1200" b="1" i="0" dirty="0">
              <a:solidFill>
                <a:srgbClr val="118E97"/>
              </a:solidFill>
              <a:latin typeface="+mn-lt"/>
            </a:endParaRPr>
          </a:p>
          <a:p>
            <a:pPr>
              <a:spcAft>
                <a:spcPts val="600"/>
              </a:spcAft>
            </a:pPr>
            <a:r>
              <a:rPr lang="en-US" sz="1200" b="1" i="0" dirty="0">
                <a:solidFill>
                  <a:srgbClr val="118E97"/>
                </a:solidFill>
                <a:latin typeface="+mn-lt"/>
              </a:rPr>
              <a:t>Requested Attachments: </a:t>
            </a:r>
          </a:p>
          <a:p>
            <a:pPr>
              <a:spcAft>
                <a:spcPts val="600"/>
              </a:spcAft>
            </a:pPr>
            <a:r>
              <a:rPr lang="en-US" sz="1200" b="1" i="0" dirty="0">
                <a:solidFill>
                  <a:schemeClr val="tx1"/>
                </a:solidFill>
                <a:latin typeface="+mn-lt"/>
              </a:rPr>
              <a:t>Indirect Cost Rate Agreement</a:t>
            </a:r>
          </a:p>
          <a:p>
            <a:pPr>
              <a:spcAft>
                <a:spcPts val="600"/>
              </a:spcAft>
            </a:pPr>
            <a:r>
              <a:rPr lang="en-US" sz="1200" b="1" i="0" dirty="0">
                <a:solidFill>
                  <a:schemeClr val="tx1"/>
                </a:solidFill>
                <a:latin typeface="+mn-lt"/>
              </a:rPr>
              <a:t>Project/Performance Site Location(s) Form</a:t>
            </a:r>
          </a:p>
          <a:p>
            <a:pPr>
              <a:spcAft>
                <a:spcPts val="600"/>
              </a:spcAft>
            </a:pPr>
            <a:r>
              <a:rPr lang="en-US" sz="1200" b="1" i="0" dirty="0">
                <a:solidFill>
                  <a:schemeClr val="tx1"/>
                </a:solidFill>
                <a:latin typeface="+mn-lt"/>
              </a:rPr>
              <a:t>Organizational Chart and Qualifications </a:t>
            </a:r>
          </a:p>
        </p:txBody>
      </p:sp>
    </p:spTree>
    <p:extLst>
      <p:ext uri="{BB962C8B-B14F-4D97-AF65-F5344CB8AC3E}">
        <p14:creationId xmlns:p14="http://schemas.microsoft.com/office/powerpoint/2010/main" val="320642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Review Process</a:t>
            </a:r>
            <a:br>
              <a:rPr lang="en-US" dirty="0"/>
            </a:br>
            <a:r>
              <a:rPr lang="en-US" dirty="0"/>
              <a:t>Criteria</a:t>
            </a:r>
          </a:p>
        </p:txBody>
      </p:sp>
      <p:sp>
        <p:nvSpPr>
          <p:cNvPr id="6" name="Content Placeholder 5"/>
          <p:cNvSpPr>
            <a:spLocks noGrp="1"/>
          </p:cNvSpPr>
          <p:nvPr>
            <p:ph idx="13"/>
          </p:nvPr>
        </p:nvSpPr>
        <p:spPr>
          <a:xfrm>
            <a:off x="457200" y="3086100"/>
            <a:ext cx="2321755" cy="2749550"/>
          </a:xfrm>
        </p:spPr>
        <p:txBody>
          <a:bodyPr/>
          <a:lstStyle/>
          <a:p>
            <a:pPr lvl="2"/>
            <a:r>
              <a:rPr lang="en-US" dirty="0"/>
              <a:t>Review Process</a:t>
            </a:r>
          </a:p>
          <a:p>
            <a:pPr lvl="3"/>
            <a:r>
              <a:rPr lang="en-US" dirty="0"/>
              <a:t>The review Criteria is designed to objectively select qualified applicants based on technical merit. </a:t>
            </a:r>
          </a:p>
          <a:p>
            <a:pPr lvl="3"/>
            <a:r>
              <a:rPr lang="en-US" dirty="0"/>
              <a:t>These criteria are based on the policy goals, priorities, and emphases set forth in the FOA.</a:t>
            </a:r>
          </a:p>
          <a:p>
            <a:pPr lvl="3"/>
            <a:endParaRPr lang="en-US" dirty="0"/>
          </a:p>
        </p:txBody>
      </p:sp>
      <p:sp>
        <p:nvSpPr>
          <p:cNvPr id="4" name="Text Placeholder 3"/>
          <p:cNvSpPr>
            <a:spLocks noGrp="1"/>
          </p:cNvSpPr>
          <p:nvPr>
            <p:ph type="body" sz="quarter" idx="10"/>
          </p:nvPr>
        </p:nvSpPr>
        <p:spPr/>
        <p:txBody>
          <a:bodyPr/>
          <a:lstStyle/>
          <a:p>
            <a:endParaRPr lang="en-US" sz="1100" i="1" dirty="0"/>
          </a:p>
        </p:txBody>
      </p:sp>
      <p:pic>
        <p:nvPicPr>
          <p:cNvPr id="7" name="Picture 6">
            <a:extLst>
              <a:ext uri="{FF2B5EF4-FFF2-40B4-BE49-F238E27FC236}">
                <a16:creationId xmlns:a16="http://schemas.microsoft.com/office/drawing/2014/main" id="{673799E4-48DA-6F4A-A99E-D20F020D12A5}"/>
              </a:ext>
            </a:extLst>
          </p:cNvPr>
          <p:cNvPicPr>
            <a:picLocks noChangeAspect="1"/>
          </p:cNvPicPr>
          <p:nvPr/>
        </p:nvPicPr>
        <p:blipFill>
          <a:blip r:embed="rId2"/>
          <a:stretch>
            <a:fillRect/>
          </a:stretch>
        </p:blipFill>
        <p:spPr>
          <a:xfrm>
            <a:off x="3336054" y="1295482"/>
            <a:ext cx="5418073" cy="4271942"/>
          </a:xfrm>
          <a:prstGeom prst="rect">
            <a:avLst/>
          </a:prstGeom>
        </p:spPr>
      </p:pic>
    </p:spTree>
    <p:extLst>
      <p:ext uri="{BB962C8B-B14F-4D97-AF65-F5344CB8AC3E}">
        <p14:creationId xmlns:p14="http://schemas.microsoft.com/office/powerpoint/2010/main" val="1513286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864100" cy="1228028"/>
          </a:xfrm>
        </p:spPr>
        <p:txBody>
          <a:bodyPr/>
          <a:lstStyle/>
          <a:p>
            <a:r>
              <a:rPr lang="en-US" dirty="0">
                <a:solidFill>
                  <a:srgbClr val="31CCE8"/>
                </a:solidFill>
              </a:rPr>
              <a:t>Review Process</a:t>
            </a:r>
            <a:br>
              <a:rPr lang="en-US" dirty="0"/>
            </a:br>
            <a:r>
              <a:rPr lang="en-US" dirty="0"/>
              <a:t>Review &amp; Selection </a:t>
            </a:r>
          </a:p>
        </p:txBody>
      </p:sp>
      <p:sp>
        <p:nvSpPr>
          <p:cNvPr id="6" name="Content Placeholder 5"/>
          <p:cNvSpPr>
            <a:spLocks noGrp="1"/>
          </p:cNvSpPr>
          <p:nvPr>
            <p:ph idx="13"/>
          </p:nvPr>
        </p:nvSpPr>
        <p:spPr>
          <a:xfrm>
            <a:off x="678962" y="2725675"/>
            <a:ext cx="2321755" cy="1185925"/>
          </a:xfrm>
        </p:spPr>
        <p:txBody>
          <a:bodyPr/>
          <a:lstStyle/>
          <a:p>
            <a:pPr lvl="2"/>
            <a:r>
              <a:rPr lang="en-US" dirty="0"/>
              <a:t>Review &amp; Selection</a:t>
            </a:r>
          </a:p>
          <a:p>
            <a:pPr lvl="3"/>
            <a:r>
              <a:rPr lang="en-US" dirty="0"/>
              <a:t>The review process includes a technical merit review panel that evaluates applications against the selection criteria. </a:t>
            </a:r>
          </a:p>
          <a:p>
            <a:pPr lvl="3"/>
            <a:endParaRPr lang="en-US" dirty="0"/>
          </a:p>
        </p:txBody>
      </p:sp>
      <p:sp>
        <p:nvSpPr>
          <p:cNvPr id="4" name="Text Placeholder 3"/>
          <p:cNvSpPr>
            <a:spLocks noGrp="1"/>
          </p:cNvSpPr>
          <p:nvPr>
            <p:ph type="body" sz="quarter" idx="10"/>
          </p:nvPr>
        </p:nvSpPr>
        <p:spPr/>
        <p:txBody>
          <a:bodyPr/>
          <a:lstStyle/>
          <a:p>
            <a:endParaRPr lang="en-US" dirty="0"/>
          </a:p>
        </p:txBody>
      </p:sp>
      <p:sp>
        <p:nvSpPr>
          <p:cNvPr id="3" name="Content Placeholder 2"/>
          <p:cNvSpPr>
            <a:spLocks noGrp="1"/>
          </p:cNvSpPr>
          <p:nvPr>
            <p:ph idx="1"/>
          </p:nvPr>
        </p:nvSpPr>
        <p:spPr>
          <a:xfrm>
            <a:off x="3829078" y="2245360"/>
            <a:ext cx="4857722" cy="3933189"/>
          </a:xfrm>
        </p:spPr>
        <p:txBody>
          <a:bodyPr/>
          <a:lstStyle/>
          <a:p>
            <a:pPr lvl="2"/>
            <a:r>
              <a:rPr lang="en-US" sz="1200" b="1" dirty="0"/>
              <a:t>Section 1: Merit Review and Selection Process</a:t>
            </a:r>
          </a:p>
          <a:p>
            <a:pPr lvl="3"/>
            <a:r>
              <a:rPr lang="en-US" sz="1200" dirty="0"/>
              <a:t>The final calculated scores of each application will serve as the primary basis for selection applications for funding. The panel results are advisory and are not binding on the Grant Officer. The Grant Officer reserves the right to make selections based solely on the final scores or to take into consideration other relevant factors. </a:t>
            </a:r>
          </a:p>
          <a:p>
            <a:pPr lvl="3"/>
            <a:r>
              <a:rPr lang="en-US" sz="1200" b="1" dirty="0">
                <a:solidFill>
                  <a:srgbClr val="118E97"/>
                </a:solidFill>
              </a:rPr>
              <a:t>Section 2: Risk Review Process</a:t>
            </a:r>
          </a:p>
          <a:p>
            <a:pPr lvl="3"/>
            <a:r>
              <a:rPr lang="en-US" sz="1200" dirty="0"/>
              <a:t>Prior to making an award, ETA will review information available though any OMB-designated repository of government-wide eligibility qualification or financial integrity information. The risk evaluation may incorporate results of the evaluation of the applicant’s eligibility (application screening) or the quality of its application (merit review). </a:t>
            </a:r>
          </a:p>
          <a:p>
            <a:pPr lvl="2"/>
            <a:endParaRPr lang="en-US" sz="1200" dirty="0"/>
          </a:p>
          <a:p>
            <a:endParaRPr lang="en-US" sz="1200" dirty="0"/>
          </a:p>
        </p:txBody>
      </p:sp>
    </p:spTree>
    <p:extLst>
      <p:ext uri="{BB962C8B-B14F-4D97-AF65-F5344CB8AC3E}">
        <p14:creationId xmlns:p14="http://schemas.microsoft.com/office/powerpoint/2010/main" val="763191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Formatting </a:t>
            </a:r>
            <a:br>
              <a:rPr lang="en-US" dirty="0">
                <a:solidFill>
                  <a:srgbClr val="31CCE8"/>
                </a:solidFill>
              </a:rPr>
            </a:br>
            <a:r>
              <a:rPr lang="en-US" dirty="0"/>
              <a:t>Checklist</a:t>
            </a:r>
          </a:p>
        </p:txBody>
      </p:sp>
      <p:sp>
        <p:nvSpPr>
          <p:cNvPr id="3" name="Content Placeholder 2"/>
          <p:cNvSpPr>
            <a:spLocks noGrp="1"/>
          </p:cNvSpPr>
          <p:nvPr>
            <p:ph idx="1"/>
          </p:nvPr>
        </p:nvSpPr>
        <p:spPr>
          <a:xfrm>
            <a:off x="3827585" y="2191995"/>
            <a:ext cx="4859215" cy="3168573"/>
          </a:xfrm>
        </p:spPr>
        <p:txBody>
          <a:bodyPr/>
          <a:lstStyle/>
          <a:p>
            <a:pPr lvl="3"/>
            <a:r>
              <a:rPr lang="en-US" sz="1200" b="1" dirty="0">
                <a:solidFill>
                  <a:srgbClr val="118E97"/>
                </a:solidFill>
              </a:rPr>
              <a:t>1) Clear language, acronyms identified</a:t>
            </a:r>
          </a:p>
          <a:p>
            <a:pPr lvl="3"/>
            <a:r>
              <a:rPr lang="en-US" sz="1200" b="1" dirty="0">
                <a:solidFill>
                  <a:srgbClr val="118E97"/>
                </a:solidFill>
              </a:rPr>
              <a:t>2) Font and Spacing: </a:t>
            </a:r>
            <a:r>
              <a:rPr lang="en-US" sz="1200" dirty="0"/>
              <a:t>All narrative documents must be in Times New Roman, 12-point font. Footnotes may be 10-point. Narrative documents must be double-spaced, with the exception of the Project Summary/Abstract, Table of Contents, and Budget and Budget Justification may be single-spaced. </a:t>
            </a:r>
            <a:r>
              <a:rPr lang="en-US" sz="1200" i="1" dirty="0"/>
              <a:t>Numerical </a:t>
            </a:r>
            <a:r>
              <a:rPr lang="en-US" sz="1200" dirty="0"/>
              <a:t>budget tables included in the narrative may be single-spaced.</a:t>
            </a:r>
          </a:p>
          <a:p>
            <a:pPr lvl="3"/>
            <a:r>
              <a:rPr lang="en-US" sz="1200" b="1" dirty="0">
                <a:solidFill>
                  <a:srgbClr val="118E97"/>
                </a:solidFill>
              </a:rPr>
              <a:t>3) Appendices: </a:t>
            </a:r>
            <a:r>
              <a:rPr lang="en-US" sz="1200" dirty="0"/>
              <a:t>Documents submitted in the Appendices must be readable. If the font size is not readable, all unreadable pages will be removed from the application and will not be reviewed. </a:t>
            </a:r>
          </a:p>
          <a:p>
            <a:pPr lvl="3"/>
            <a:r>
              <a:rPr lang="en-US" sz="1200" b="1" dirty="0">
                <a:solidFill>
                  <a:srgbClr val="118E97"/>
                </a:solidFill>
              </a:rPr>
              <a:t>4) Page Limits:</a:t>
            </a:r>
            <a:r>
              <a:rPr lang="en-US" sz="1200" dirty="0"/>
              <a:t> 15 pages total for most of the narrative documents. Some additional attachments (financials and audit reports) are not subject to the 15-page limit.</a:t>
            </a:r>
          </a:p>
        </p:txBody>
      </p:sp>
      <p:graphicFrame>
        <p:nvGraphicFramePr>
          <p:cNvPr id="5" name="Table 4"/>
          <p:cNvGraphicFramePr>
            <a:graphicFrameLocks noGrp="1"/>
          </p:cNvGraphicFramePr>
          <p:nvPr>
            <p:extLst>
              <p:ext uri="{D42A27DB-BD31-4B8C-83A1-F6EECF244321}">
                <p14:modId xmlns:p14="http://schemas.microsoft.com/office/powerpoint/2010/main" val="4126821098"/>
              </p:ext>
            </p:extLst>
          </p:nvPr>
        </p:nvGraphicFramePr>
        <p:xfrm>
          <a:off x="457200" y="3467100"/>
          <a:ext cx="1463040" cy="1569720"/>
        </p:xfrm>
        <a:graphic>
          <a:graphicData uri="http://schemas.openxmlformats.org/drawingml/2006/table">
            <a:tbl>
              <a:tblPr>
                <a:tableStyleId>{5C22544A-7EE6-4342-B048-85BDC9FD1C3A}</a:tableStyleId>
              </a:tblPr>
              <a:tblGrid>
                <a:gridCol w="1463040">
                  <a:extLst>
                    <a:ext uri="{9D8B030D-6E8A-4147-A177-3AD203B41FA5}">
                      <a16:colId xmlns:a16="http://schemas.microsoft.com/office/drawing/2014/main" val="20000"/>
                    </a:ext>
                  </a:extLst>
                </a:gridCol>
              </a:tblGrid>
              <a:tr h="221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There are usually extensive file formatting requirements in HVRP FOA, including file names. Please refer to the actual RFP for the most current guidance.</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2"/>
          <a:stretch>
            <a:fillRect/>
          </a:stretch>
        </p:blipFill>
        <p:spPr>
          <a:xfrm>
            <a:off x="3191786" y="791814"/>
            <a:ext cx="508000" cy="508000"/>
          </a:xfrm>
          <a:prstGeom prst="rect">
            <a:avLst/>
          </a:prstGeom>
        </p:spPr>
      </p:pic>
    </p:spTree>
    <p:extLst>
      <p:ext uri="{BB962C8B-B14F-4D97-AF65-F5344CB8AC3E}">
        <p14:creationId xmlns:p14="http://schemas.microsoft.com/office/powerpoint/2010/main" val="1613720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Automatic</a:t>
            </a:r>
            <a:r>
              <a:rPr lang="en-US" dirty="0"/>
              <a:t> Disqualifications</a:t>
            </a:r>
          </a:p>
        </p:txBody>
      </p:sp>
      <p:sp>
        <p:nvSpPr>
          <p:cNvPr id="3" name="Content Placeholder 2"/>
          <p:cNvSpPr>
            <a:spLocks noGrp="1"/>
          </p:cNvSpPr>
          <p:nvPr>
            <p:ph idx="1"/>
          </p:nvPr>
        </p:nvSpPr>
        <p:spPr>
          <a:xfrm>
            <a:off x="3827585" y="2103072"/>
            <a:ext cx="4859215" cy="3493223"/>
          </a:xfrm>
        </p:spPr>
        <p:txBody>
          <a:bodyPr/>
          <a:lstStyle/>
          <a:p>
            <a:pPr lvl="3"/>
            <a:r>
              <a:rPr lang="en-US" sz="1200" dirty="0"/>
              <a:t>If your application hits any of these thresholds, it will assuredly be disqualified. </a:t>
            </a:r>
          </a:p>
          <a:p>
            <a:pPr lvl="3"/>
            <a:r>
              <a:rPr lang="en-US" sz="1200" b="1" dirty="0">
                <a:solidFill>
                  <a:srgbClr val="118E97"/>
                </a:solidFill>
              </a:rPr>
              <a:t>1) Ineligible entities: </a:t>
            </a:r>
            <a:r>
              <a:rPr lang="en-US" sz="1200" dirty="0"/>
              <a:t>Applications from individuals and foreign entities </a:t>
            </a:r>
          </a:p>
          <a:p>
            <a:pPr lvl="3"/>
            <a:r>
              <a:rPr lang="en-US" sz="1200" b="1" dirty="0">
                <a:solidFill>
                  <a:srgbClr val="118E97"/>
                </a:solidFill>
              </a:rPr>
              <a:t>2) Budgets exceeding award ceiling: </a:t>
            </a:r>
            <a:r>
              <a:rPr lang="en-US" sz="1200" dirty="0"/>
              <a:t>Applications that request an award amount exceeding the Award Ceiling per budget or project period will be disqualified from competitive review. Inclusion of start-up/pre-award costs in the application is not subject to this criterion.</a:t>
            </a:r>
          </a:p>
          <a:p>
            <a:pPr lvl="3"/>
            <a:r>
              <a:rPr lang="en-US" sz="1200" b="1" dirty="0">
                <a:solidFill>
                  <a:srgbClr val="118E97"/>
                </a:solidFill>
              </a:rPr>
              <a:t>3) Applications not submitted on time through </a:t>
            </a:r>
            <a:r>
              <a:rPr lang="en-US" sz="1200" b="1" dirty="0" err="1">
                <a:solidFill>
                  <a:srgbClr val="118E97"/>
                </a:solidFill>
              </a:rPr>
              <a:t>Grants.gov</a:t>
            </a:r>
            <a:r>
              <a:rPr lang="en-US" sz="1200" b="1" dirty="0">
                <a:solidFill>
                  <a:srgbClr val="118E97"/>
                </a:solidFill>
              </a:rPr>
              <a:t>. </a:t>
            </a:r>
            <a:r>
              <a:rPr lang="en-US" sz="1200" dirty="0"/>
              <a:t>Please ensure that you are registered on </a:t>
            </a:r>
            <a:r>
              <a:rPr lang="en-US" sz="1200" dirty="0" err="1"/>
              <a:t>Grants.gov</a:t>
            </a:r>
            <a:r>
              <a:rPr lang="en-US" sz="1200" dirty="0"/>
              <a:t> well in advance of the deadline and plan to submit your application at least 3 days before the deadline.</a:t>
            </a:r>
          </a:p>
          <a:p>
            <a:pPr lvl="3"/>
            <a:r>
              <a:rPr lang="en-US" sz="1200" b="1" dirty="0">
                <a:solidFill>
                  <a:srgbClr val="118E97"/>
                </a:solidFill>
              </a:rPr>
              <a:t>4) Non-responsiveness: </a:t>
            </a:r>
            <a:r>
              <a:rPr lang="en-US" sz="1200" dirty="0"/>
              <a:t>If your application does not properly or adequately respond to the requirements in the RFP, it will be disqualified.</a:t>
            </a:r>
          </a:p>
        </p:txBody>
      </p:sp>
      <p:pic>
        <p:nvPicPr>
          <p:cNvPr id="6" name="Picture 5"/>
          <p:cNvPicPr>
            <a:picLocks noChangeAspect="1"/>
          </p:cNvPicPr>
          <p:nvPr/>
        </p:nvPicPr>
        <p:blipFill>
          <a:blip r:embed="rId2"/>
          <a:stretch>
            <a:fillRect/>
          </a:stretch>
        </p:blipFill>
        <p:spPr>
          <a:xfrm>
            <a:off x="3226508" y="791814"/>
            <a:ext cx="508000" cy="508000"/>
          </a:xfrm>
          <a:prstGeom prst="rect">
            <a:avLst/>
          </a:prstGeom>
        </p:spPr>
      </p:pic>
    </p:spTree>
    <p:extLst>
      <p:ext uri="{BB962C8B-B14F-4D97-AF65-F5344CB8AC3E}">
        <p14:creationId xmlns:p14="http://schemas.microsoft.com/office/powerpoint/2010/main" val="582332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48100"/>
            <a:ext cx="4229100" cy="2543773"/>
          </a:xfrm>
        </p:spPr>
        <p:txBody>
          <a:bodyPr/>
          <a:lstStyle/>
          <a:p>
            <a:r>
              <a:rPr lang="en-US" dirty="0"/>
              <a:t>Resources for Proposal Success</a:t>
            </a:r>
          </a:p>
        </p:txBody>
      </p:sp>
    </p:spTree>
    <p:extLst>
      <p:ext uri="{BB962C8B-B14F-4D97-AF65-F5344CB8AC3E}">
        <p14:creationId xmlns:p14="http://schemas.microsoft.com/office/powerpoint/2010/main" val="2062028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1CCE8"/>
                </a:solidFill>
              </a:rPr>
              <a:t>HVRP</a:t>
            </a:r>
            <a:br>
              <a:rPr lang="en-US" dirty="0"/>
            </a:br>
            <a:r>
              <a:rPr lang="en-US" dirty="0"/>
              <a:t>History and Policy</a:t>
            </a:r>
          </a:p>
        </p:txBody>
      </p:sp>
      <p:sp>
        <p:nvSpPr>
          <p:cNvPr id="7" name="Content Placeholder 6"/>
          <p:cNvSpPr>
            <a:spLocks noGrp="1"/>
          </p:cNvSpPr>
          <p:nvPr>
            <p:ph idx="1"/>
          </p:nvPr>
        </p:nvSpPr>
        <p:spPr>
          <a:xfrm>
            <a:off x="3938734" y="1048353"/>
            <a:ext cx="4352586" cy="5100553"/>
          </a:xfrm>
        </p:spPr>
        <p:txBody>
          <a:bodyPr/>
          <a:lstStyle/>
          <a:p>
            <a:pPr marL="285750" lvl="1" indent="-285750">
              <a:buFont typeface="Arial" charset="0"/>
              <a:buChar char="•"/>
            </a:pPr>
            <a:endParaRPr lang="en-US" b="1" dirty="0">
              <a:solidFill>
                <a:srgbClr val="118E97"/>
              </a:solidFill>
            </a:endParaRPr>
          </a:p>
          <a:p>
            <a:pPr marL="285750" lvl="1" indent="-285750">
              <a:buFont typeface="Arial" charset="0"/>
              <a:buChar char="•"/>
            </a:pPr>
            <a:endParaRPr lang="en-US" b="1" dirty="0">
              <a:solidFill>
                <a:srgbClr val="118E97"/>
              </a:solidFill>
            </a:endParaRPr>
          </a:p>
          <a:p>
            <a:pPr marL="285750" lvl="1" indent="-285750">
              <a:buFont typeface="Arial" charset="0"/>
              <a:buChar char="•"/>
            </a:pPr>
            <a:endParaRPr lang="en-US" b="1" dirty="0">
              <a:solidFill>
                <a:srgbClr val="118E97"/>
              </a:solidFill>
            </a:endParaRPr>
          </a:p>
          <a:p>
            <a:pPr marL="285750" lvl="1" indent="-285750">
              <a:buFont typeface="Arial" charset="0"/>
              <a:buChar char="•"/>
            </a:pPr>
            <a:r>
              <a:rPr lang="en-US" b="1" dirty="0">
                <a:solidFill>
                  <a:srgbClr val="118E97"/>
                </a:solidFill>
              </a:rPr>
              <a:t>The Office of HVRP </a:t>
            </a:r>
            <a:r>
              <a:rPr lang="en-US" dirty="0"/>
              <a:t>– </a:t>
            </a:r>
            <a:r>
              <a:rPr lang="en-US" dirty="0">
                <a:hlinkClick r:id="rId2"/>
              </a:rPr>
              <a:t>https://www.dol.gov/vets/programs/hvrp/</a:t>
            </a:r>
            <a:endParaRPr lang="en-US" dirty="0"/>
          </a:p>
          <a:p>
            <a:pPr lvl="1">
              <a:buNone/>
            </a:pPr>
            <a:endParaRPr lang="en-US" dirty="0"/>
          </a:p>
          <a:p>
            <a:pPr marL="285750" lvl="1" indent="-285750">
              <a:buFont typeface="Arial" charset="0"/>
              <a:buChar char="•"/>
            </a:pPr>
            <a:r>
              <a:rPr lang="en-US" b="1" dirty="0">
                <a:solidFill>
                  <a:srgbClr val="118E97"/>
                </a:solidFill>
              </a:rPr>
              <a:t>The HVRP in Congress </a:t>
            </a:r>
            <a:r>
              <a:rPr lang="en-US" dirty="0"/>
              <a:t>– </a:t>
            </a:r>
            <a:r>
              <a:rPr lang="en-US" dirty="0">
                <a:hlinkClick r:id="rId3"/>
              </a:rPr>
              <a:t>https://www.congress.gov/congressional-report/114th-congress/senate-report/395/1</a:t>
            </a:r>
            <a:endParaRPr lang="en-US" dirty="0"/>
          </a:p>
          <a:p>
            <a:pPr marL="285750" lvl="1" indent="-285750">
              <a:buFont typeface="Arial" charset="0"/>
              <a:buChar char="•"/>
            </a:pPr>
            <a:endParaRPr lang="en-US" dirty="0"/>
          </a:p>
          <a:p>
            <a:pPr marL="285750" lvl="1" indent="-285750">
              <a:spcAft>
                <a:spcPts val="0"/>
              </a:spcAft>
              <a:buFont typeface="Arial" charset="0"/>
              <a:buChar char="•"/>
            </a:pPr>
            <a:r>
              <a:rPr lang="en-US" b="1" dirty="0">
                <a:solidFill>
                  <a:srgbClr val="118E97"/>
                </a:solidFill>
              </a:rPr>
              <a:t>National Veterans Technical Assistance Center </a:t>
            </a:r>
            <a:r>
              <a:rPr lang="en-US" b="1" dirty="0">
                <a:solidFill>
                  <a:schemeClr val="tx1"/>
                </a:solidFill>
              </a:rPr>
              <a:t>–</a:t>
            </a:r>
            <a:r>
              <a:rPr lang="en-US" b="1" i="0" dirty="0">
                <a:solidFill>
                  <a:schemeClr val="tx1"/>
                </a:solidFill>
              </a:rPr>
              <a:t> </a:t>
            </a:r>
            <a:r>
              <a:rPr lang="en-US" b="1" i="0" dirty="0">
                <a:solidFill>
                  <a:schemeClr val="tx1"/>
                </a:solidFill>
                <a:hlinkClick r:id="rId4"/>
              </a:rPr>
              <a:t>https://nvtac.org/</a:t>
            </a:r>
            <a:endParaRPr lang="en-US" b="1" i="0" dirty="0">
              <a:solidFill>
                <a:schemeClr val="tx1"/>
              </a:solidFill>
            </a:endParaRPr>
          </a:p>
          <a:p>
            <a:pPr lvl="1">
              <a:spcAft>
                <a:spcPts val="0"/>
              </a:spcAft>
              <a:buNone/>
            </a:pPr>
            <a:r>
              <a:rPr lang="en-US" dirty="0">
                <a:solidFill>
                  <a:schemeClr val="tx1"/>
                </a:solidFill>
              </a:rPr>
              <a:t> </a:t>
            </a:r>
          </a:p>
          <a:p>
            <a:pPr lvl="1">
              <a:spcAft>
                <a:spcPts val="0"/>
              </a:spcAft>
              <a:buNone/>
            </a:pPr>
            <a:r>
              <a:rPr lang="en-US" dirty="0">
                <a:solidFill>
                  <a:srgbClr val="000000"/>
                </a:solidFill>
              </a:rPr>
              <a:t>     </a:t>
            </a:r>
          </a:p>
        </p:txBody>
      </p:sp>
      <p:sp>
        <p:nvSpPr>
          <p:cNvPr id="9" name="Content Placeholder 8"/>
          <p:cNvSpPr>
            <a:spLocks noGrp="1"/>
          </p:cNvSpPr>
          <p:nvPr>
            <p:ph idx="13"/>
          </p:nvPr>
        </p:nvSpPr>
        <p:spPr>
          <a:xfrm>
            <a:off x="457200" y="2545153"/>
            <a:ext cx="2321755" cy="2749550"/>
          </a:xfrm>
        </p:spPr>
        <p:txBody>
          <a:bodyPr/>
          <a:lstStyle/>
          <a:p>
            <a:pPr lvl="2"/>
            <a:r>
              <a:rPr lang="en-US" dirty="0"/>
              <a:t>A wealth of information</a:t>
            </a:r>
          </a:p>
          <a:p>
            <a:pPr lvl="3"/>
            <a:r>
              <a:rPr lang="en-US" dirty="0"/>
              <a:t>HVRP has served veterans across the country for 30 years. There is a wealth of resources and research for organizations to build programs that meet the needs of the veterans and their families in their communities and take advantage of the strengths of the organization and its partners.</a:t>
            </a:r>
          </a:p>
        </p:txBody>
      </p:sp>
      <p:sp>
        <p:nvSpPr>
          <p:cNvPr id="8" name="Text Placeholder 7"/>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00992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3365500" cy="1228028"/>
          </a:xfrm>
        </p:spPr>
        <p:txBody>
          <a:bodyPr/>
          <a:lstStyle/>
          <a:p>
            <a:r>
              <a:rPr lang="en-US" dirty="0">
                <a:solidFill>
                  <a:srgbClr val="31CCE8"/>
                </a:solidFill>
              </a:rPr>
              <a:t>HVRP Resources </a:t>
            </a:r>
            <a:br>
              <a:rPr lang="en-US" dirty="0">
                <a:solidFill>
                  <a:srgbClr val="31CCE8"/>
                </a:solidFill>
              </a:rPr>
            </a:br>
            <a:r>
              <a:rPr lang="en-US" dirty="0">
                <a:solidFill>
                  <a:schemeClr val="tx1"/>
                </a:solidFill>
              </a:rPr>
              <a:t>Designing </a:t>
            </a:r>
            <a:r>
              <a:rPr lang="en-US" dirty="0"/>
              <a:t>Programs </a:t>
            </a:r>
            <a:br>
              <a:rPr lang="en-US" dirty="0"/>
            </a:br>
            <a:r>
              <a:rPr lang="en-US" dirty="0"/>
              <a:t>and Services</a:t>
            </a:r>
          </a:p>
        </p:txBody>
      </p:sp>
      <p:sp>
        <p:nvSpPr>
          <p:cNvPr id="7" name="Content Placeholder 6"/>
          <p:cNvSpPr>
            <a:spLocks noGrp="1"/>
          </p:cNvSpPr>
          <p:nvPr>
            <p:ph idx="1"/>
          </p:nvPr>
        </p:nvSpPr>
        <p:spPr>
          <a:xfrm>
            <a:off x="190500" y="1935356"/>
            <a:ext cx="8699500" cy="4493322"/>
          </a:xfrm>
        </p:spPr>
        <p:txBody>
          <a:bodyPr/>
          <a:lstStyle/>
          <a:p>
            <a:pPr lvl="1">
              <a:buNone/>
            </a:pPr>
            <a:endParaRPr lang="en-US" sz="900" b="1" dirty="0">
              <a:solidFill>
                <a:srgbClr val="118E97"/>
              </a:solidFill>
            </a:endParaRPr>
          </a:p>
          <a:p>
            <a:pPr lvl="1">
              <a:buNone/>
            </a:pPr>
            <a:r>
              <a:rPr lang="en-US" sz="1800" b="1" dirty="0">
                <a:solidFill>
                  <a:srgbClr val="118E97"/>
                </a:solidFill>
              </a:rPr>
              <a:t>The National Veterans Technical Assistance Center (NVTAC)</a:t>
            </a:r>
            <a:r>
              <a:rPr lang="en-US" sz="1800" b="1" i="0" dirty="0">
                <a:solidFill>
                  <a:srgbClr val="118E97"/>
                </a:solidFill>
              </a:rPr>
              <a:t> </a:t>
            </a:r>
            <a:r>
              <a:rPr lang="en-US" i="0" dirty="0">
                <a:solidFill>
                  <a:srgbClr val="000000"/>
                </a:solidFill>
              </a:rPr>
              <a:t>provides free training and technical assistance to HVRP grantees. It has two primary objectives:</a:t>
            </a:r>
          </a:p>
          <a:p>
            <a:pPr marL="342900" lvl="1" indent="-342900">
              <a:buFont typeface="+mj-lt"/>
              <a:buAutoNum type="arabicPeriod"/>
            </a:pPr>
            <a:r>
              <a:rPr lang="en-US" i="0" dirty="0">
                <a:solidFill>
                  <a:srgbClr val="000000"/>
                </a:solidFill>
              </a:rPr>
              <a:t>provide comprehensive, informed services to nonprofits, employers, Veterans Service Organizations,        and federal, state, and local government agency partners that cooperate to meet the goals of HVRP</a:t>
            </a:r>
            <a:endParaRPr lang="en-US" sz="800" i="0" dirty="0">
              <a:solidFill>
                <a:srgbClr val="000000"/>
              </a:solidFill>
            </a:endParaRPr>
          </a:p>
          <a:p>
            <a:pPr marL="342900" lvl="1" indent="-342900">
              <a:buFont typeface="+mj-lt"/>
              <a:buAutoNum type="arabicPeriod"/>
            </a:pPr>
            <a:r>
              <a:rPr lang="en-US" i="0" dirty="0">
                <a:solidFill>
                  <a:srgbClr val="000000"/>
                </a:solidFill>
              </a:rPr>
              <a:t>serve as a critical liaison between DOL-VETS program leadership and grantees to ensure timely and thorough communication of information.  </a:t>
            </a:r>
          </a:p>
          <a:p>
            <a:pPr lvl="1">
              <a:buNone/>
            </a:pPr>
            <a:r>
              <a:rPr lang="en-US" i="0" dirty="0">
                <a:solidFill>
                  <a:srgbClr val="000000"/>
                </a:solidFill>
              </a:rPr>
              <a:t>           </a:t>
            </a:r>
          </a:p>
          <a:p>
            <a:pPr lvl="1">
              <a:buNone/>
            </a:pPr>
            <a:endParaRPr lang="en-US" i="0" dirty="0">
              <a:solidFill>
                <a:srgbClr val="000000"/>
              </a:solidFill>
            </a:endParaRPr>
          </a:p>
          <a:p>
            <a:pPr lvl="1">
              <a:buNone/>
            </a:pPr>
            <a:endParaRPr lang="en-US" i="0" dirty="0">
              <a:solidFill>
                <a:srgbClr val="000000"/>
              </a:solidFill>
            </a:endParaRPr>
          </a:p>
          <a:p>
            <a:pPr lvl="1">
              <a:buNone/>
            </a:pPr>
            <a:r>
              <a:rPr lang="en-US" i="0" dirty="0">
                <a:solidFill>
                  <a:srgbClr val="000000"/>
                </a:solidFill>
              </a:rPr>
              <a:t>	</a:t>
            </a:r>
          </a:p>
          <a:p>
            <a:pPr lvl="1">
              <a:buNone/>
            </a:pPr>
            <a:r>
              <a:rPr lang="en-US" i="0" dirty="0">
                <a:solidFill>
                  <a:srgbClr val="000000"/>
                </a:solidFill>
              </a:rPr>
              <a:t>	</a:t>
            </a:r>
          </a:p>
          <a:p>
            <a:pPr lvl="1">
              <a:buNone/>
            </a:pPr>
            <a:endParaRPr lang="en-US" dirty="0"/>
          </a:p>
        </p:txBody>
      </p:sp>
      <p:sp>
        <p:nvSpPr>
          <p:cNvPr id="8" name="Text Placeholder 7"/>
          <p:cNvSpPr>
            <a:spLocks noGrp="1"/>
          </p:cNvSpPr>
          <p:nvPr>
            <p:ph type="body" sz="quarter" idx="10"/>
          </p:nvPr>
        </p:nvSpPr>
        <p:spPr/>
        <p:txBody>
          <a:bodyPr/>
          <a:lstStyle/>
          <a:p>
            <a:endParaRPr lang="en-US" dirty="0"/>
          </a:p>
        </p:txBody>
      </p:sp>
      <p:sp>
        <p:nvSpPr>
          <p:cNvPr id="4" name="Rounded Rectangle 3"/>
          <p:cNvSpPr/>
          <p:nvPr/>
        </p:nvSpPr>
        <p:spPr>
          <a:xfrm>
            <a:off x="998016" y="4010025"/>
            <a:ext cx="1353252" cy="558800"/>
          </a:xfrm>
          <a:prstGeom prst="roundRect">
            <a:avLst/>
          </a:prstGeom>
          <a:solidFill>
            <a:schemeClr val="accent5"/>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b="1" dirty="0">
                <a:solidFill>
                  <a:schemeClr val="accent4"/>
                </a:solidFill>
                <a:latin typeface="+mj-lt"/>
              </a:rPr>
              <a:t>Direct, Intensive TA</a:t>
            </a:r>
          </a:p>
        </p:txBody>
      </p:sp>
      <p:sp>
        <p:nvSpPr>
          <p:cNvPr id="9" name="Rounded Rectangle 8"/>
          <p:cNvSpPr/>
          <p:nvPr/>
        </p:nvSpPr>
        <p:spPr>
          <a:xfrm>
            <a:off x="3639252" y="4000500"/>
            <a:ext cx="1353252" cy="558800"/>
          </a:xfrm>
          <a:prstGeom prst="roundRect">
            <a:avLst/>
          </a:prstGeom>
          <a:solidFill>
            <a:schemeClr val="accent5"/>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b="1" dirty="0">
                <a:solidFill>
                  <a:schemeClr val="accent4"/>
                </a:solidFill>
              </a:rPr>
              <a:t>Web-based Training</a:t>
            </a:r>
          </a:p>
        </p:txBody>
      </p:sp>
      <p:sp>
        <p:nvSpPr>
          <p:cNvPr id="10" name="Rounded Rectangle 9"/>
          <p:cNvSpPr/>
          <p:nvPr/>
        </p:nvSpPr>
        <p:spPr>
          <a:xfrm>
            <a:off x="6116108" y="4010025"/>
            <a:ext cx="1353252" cy="558800"/>
          </a:xfrm>
          <a:prstGeom prst="roundRect">
            <a:avLst/>
          </a:prstGeom>
          <a:solidFill>
            <a:schemeClr val="accent5"/>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b="1" dirty="0">
                <a:solidFill>
                  <a:srgbClr val="118E97"/>
                </a:solidFill>
                <a:latin typeface="+mj-lt"/>
              </a:rPr>
              <a:t>Products and Resources</a:t>
            </a:r>
          </a:p>
        </p:txBody>
      </p:sp>
      <p:sp>
        <p:nvSpPr>
          <p:cNvPr id="11" name="Rounded Rectangle 10"/>
          <p:cNvSpPr/>
          <p:nvPr/>
        </p:nvSpPr>
        <p:spPr>
          <a:xfrm>
            <a:off x="1157822" y="5224684"/>
            <a:ext cx="1353252" cy="558800"/>
          </a:xfrm>
          <a:prstGeom prst="roundRect">
            <a:avLst/>
          </a:prstGeom>
          <a:solidFill>
            <a:schemeClr val="accent5"/>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b="1" dirty="0">
                <a:solidFill>
                  <a:srgbClr val="118E97"/>
                </a:solidFill>
                <a:latin typeface="+mj-lt"/>
              </a:rPr>
              <a:t>Best Practices and Research </a:t>
            </a:r>
          </a:p>
        </p:txBody>
      </p:sp>
      <p:sp>
        <p:nvSpPr>
          <p:cNvPr id="13" name="Rounded Rectangle 12"/>
          <p:cNvSpPr/>
          <p:nvPr/>
        </p:nvSpPr>
        <p:spPr>
          <a:xfrm>
            <a:off x="6116108" y="5141410"/>
            <a:ext cx="1353252" cy="558800"/>
          </a:xfrm>
          <a:prstGeom prst="roundRect">
            <a:avLst/>
          </a:prstGeom>
          <a:solidFill>
            <a:schemeClr val="accent5"/>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b="1" dirty="0" err="1">
                <a:solidFill>
                  <a:srgbClr val="118E97"/>
                </a:solidFill>
              </a:rPr>
              <a:t>NVTAC.org</a:t>
            </a:r>
            <a:endParaRPr lang="en-US" sz="1200" b="1" dirty="0">
              <a:solidFill>
                <a:srgbClr val="118E97"/>
              </a:solidFill>
            </a:endParaRPr>
          </a:p>
        </p:txBody>
      </p:sp>
      <p:sp>
        <p:nvSpPr>
          <p:cNvPr id="14" name="Rounded Rectangle 13"/>
          <p:cNvSpPr/>
          <p:nvPr/>
        </p:nvSpPr>
        <p:spPr>
          <a:xfrm>
            <a:off x="3639252" y="5141410"/>
            <a:ext cx="1353252" cy="558800"/>
          </a:xfrm>
          <a:prstGeom prst="roundRect">
            <a:avLst/>
          </a:prstGeom>
          <a:solidFill>
            <a:schemeClr val="accent5"/>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r>
              <a:rPr lang="en-US" sz="1200" b="1" dirty="0">
                <a:solidFill>
                  <a:srgbClr val="118E97"/>
                </a:solidFill>
                <a:latin typeface="+mj-lt"/>
              </a:rPr>
              <a:t>Community of Practice </a:t>
            </a:r>
          </a:p>
        </p:txBody>
      </p:sp>
    </p:spTree>
    <p:extLst>
      <p:ext uri="{BB962C8B-B14F-4D97-AF65-F5344CB8AC3E}">
        <p14:creationId xmlns:p14="http://schemas.microsoft.com/office/powerpoint/2010/main" val="662137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1CCE8"/>
                </a:solidFill>
              </a:rPr>
              <a:t>Funding</a:t>
            </a:r>
            <a:br>
              <a:rPr lang="en-US" dirty="0">
                <a:solidFill>
                  <a:srgbClr val="31CCE8"/>
                </a:solidFill>
              </a:rPr>
            </a:br>
            <a:r>
              <a:rPr lang="en-US" dirty="0">
                <a:solidFill>
                  <a:schemeClr val="tx1"/>
                </a:solidFill>
              </a:rPr>
              <a:t>Information</a:t>
            </a:r>
          </a:p>
        </p:txBody>
      </p:sp>
      <p:sp>
        <p:nvSpPr>
          <p:cNvPr id="7" name="Content Placeholder 6"/>
          <p:cNvSpPr>
            <a:spLocks noGrp="1"/>
          </p:cNvSpPr>
          <p:nvPr>
            <p:ph idx="1"/>
          </p:nvPr>
        </p:nvSpPr>
        <p:spPr>
          <a:xfrm>
            <a:off x="4274915" y="1076167"/>
            <a:ext cx="3663922" cy="5002797"/>
          </a:xfrm>
        </p:spPr>
        <p:txBody>
          <a:bodyPr/>
          <a:lstStyle/>
          <a:p>
            <a:pPr marL="285750" lvl="1" indent="-285750">
              <a:buFont typeface="Arial" charset="0"/>
              <a:buChar char="•"/>
            </a:pPr>
            <a:r>
              <a:rPr lang="en-US" b="1" dirty="0" err="1">
                <a:solidFill>
                  <a:srgbClr val="118E97"/>
                </a:solidFill>
              </a:rPr>
              <a:t>Grants.gov</a:t>
            </a:r>
            <a:r>
              <a:rPr lang="en-US" dirty="0">
                <a:solidFill>
                  <a:srgbClr val="118E97"/>
                </a:solidFill>
              </a:rPr>
              <a:t> </a:t>
            </a:r>
            <a:r>
              <a:rPr lang="mr-IN" dirty="0"/>
              <a:t>–</a:t>
            </a:r>
            <a:r>
              <a:rPr lang="en-US" dirty="0"/>
              <a:t> </a:t>
            </a:r>
            <a:r>
              <a:rPr lang="en-US" dirty="0">
                <a:hlinkClick r:id="rId2"/>
              </a:rPr>
              <a:t>https://www.grants.gov/</a:t>
            </a:r>
            <a:r>
              <a:rPr lang="en-US" dirty="0"/>
              <a:t> </a:t>
            </a:r>
            <a:br>
              <a:rPr lang="en-US" dirty="0"/>
            </a:br>
            <a:r>
              <a:rPr lang="en-US" dirty="0"/>
              <a:t>Search </a:t>
            </a:r>
            <a:r>
              <a:rPr lang="en-US" dirty="0" err="1"/>
              <a:t>Grants.gov</a:t>
            </a:r>
            <a:r>
              <a:rPr lang="en-US" dirty="0"/>
              <a:t> under Funding Number FOA-VETS-18-01 to find current, forecasted, and closed funding opportunities. Researching past funding is a useful tool to review RFPs and application packages.</a:t>
            </a:r>
          </a:p>
          <a:p>
            <a:pPr marL="285750" lvl="1" indent="-285750">
              <a:buFont typeface="Arial" charset="0"/>
              <a:buChar char="•"/>
            </a:pPr>
            <a:endParaRPr lang="en-US" dirty="0"/>
          </a:p>
          <a:p>
            <a:pPr marL="285750" lvl="1" indent="-285750">
              <a:buFont typeface="Arial" charset="0"/>
              <a:buChar char="•"/>
            </a:pPr>
            <a:r>
              <a:rPr lang="en-US" b="1" dirty="0" err="1">
                <a:solidFill>
                  <a:srgbClr val="118E97"/>
                </a:solidFill>
              </a:rPr>
              <a:t>USASpending.gov</a:t>
            </a:r>
            <a:r>
              <a:rPr lang="en-US" dirty="0">
                <a:solidFill>
                  <a:srgbClr val="118E97"/>
                </a:solidFill>
              </a:rPr>
              <a:t> </a:t>
            </a:r>
            <a:r>
              <a:rPr lang="mr-IN" dirty="0"/>
              <a:t>–</a:t>
            </a:r>
            <a:r>
              <a:rPr lang="en-US" dirty="0"/>
              <a:t> </a:t>
            </a:r>
            <a:r>
              <a:rPr lang="en-US" dirty="0">
                <a:hlinkClick r:id="rId3"/>
              </a:rPr>
              <a:t>https://www.usaspending.gov/</a:t>
            </a:r>
            <a:r>
              <a:rPr lang="en-US" dirty="0"/>
              <a:t> </a:t>
            </a:r>
            <a:br>
              <a:rPr lang="en-US" dirty="0"/>
            </a:br>
            <a:r>
              <a:rPr lang="en-US" dirty="0"/>
              <a:t>This site is a database of competitive federal funding, and can be used to find current grantees and awards. This information can be very useful in competitive analysis.</a:t>
            </a:r>
          </a:p>
          <a:p>
            <a:pPr marL="285750" lvl="1" indent="-285750">
              <a:buFont typeface="Arial" charset="0"/>
              <a:buChar char="•"/>
            </a:pPr>
            <a:endParaRPr lang="en-US" dirty="0"/>
          </a:p>
          <a:p>
            <a:pPr marL="285750" lvl="1" indent="-285750">
              <a:buFont typeface="Arial" charset="0"/>
              <a:buChar char="•"/>
            </a:pPr>
            <a:r>
              <a:rPr lang="en-US" b="1" dirty="0">
                <a:solidFill>
                  <a:srgbClr val="118E97"/>
                </a:solidFill>
              </a:rPr>
              <a:t>Department of HVRP Funding Opportunities </a:t>
            </a:r>
            <a:r>
              <a:rPr lang="en-US" dirty="0"/>
              <a:t>- </a:t>
            </a:r>
            <a:r>
              <a:rPr lang="en-US" dirty="0">
                <a:hlinkClick r:id="rId4"/>
              </a:rPr>
              <a:t>https://</a:t>
            </a:r>
            <a:r>
              <a:rPr lang="en-US" dirty="0" err="1">
                <a:hlinkClick r:id="rId4"/>
              </a:rPr>
              <a:t>www.dol.gov</a:t>
            </a:r>
            <a:r>
              <a:rPr lang="en-US" dirty="0">
                <a:hlinkClick r:id="rId4"/>
              </a:rPr>
              <a:t>/vets/programs/</a:t>
            </a:r>
            <a:r>
              <a:rPr lang="en-US" dirty="0" err="1">
                <a:hlinkClick r:id="rId4"/>
              </a:rPr>
              <a:t>hvrp</a:t>
            </a:r>
            <a:r>
              <a:rPr lang="en-US" dirty="0">
                <a:hlinkClick r:id="rId4"/>
              </a:rPr>
              <a:t>/</a:t>
            </a:r>
            <a:endParaRPr lang="en-US" dirty="0"/>
          </a:p>
          <a:p>
            <a:pPr marL="285750" lvl="1" indent="-285750">
              <a:buFont typeface="Arial" charset="0"/>
              <a:buChar char="•"/>
            </a:pPr>
            <a:endParaRPr lang="en-US" dirty="0"/>
          </a:p>
          <a:p>
            <a:pPr marL="285750" lvl="1" indent="-285750">
              <a:buFont typeface="Arial" charset="0"/>
              <a:buChar char="•"/>
            </a:pPr>
            <a:endParaRPr lang="en-US" dirty="0"/>
          </a:p>
        </p:txBody>
      </p:sp>
      <p:sp>
        <p:nvSpPr>
          <p:cNvPr id="8" name="Text Placeholder 7"/>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74231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48100"/>
            <a:ext cx="4229100" cy="2551211"/>
          </a:xfrm>
        </p:spPr>
        <p:txBody>
          <a:bodyPr/>
          <a:lstStyle/>
          <a:p>
            <a:r>
              <a:rPr lang="en-US" dirty="0"/>
              <a:t>Easterseals’ HVRP Presence</a:t>
            </a:r>
          </a:p>
        </p:txBody>
      </p:sp>
    </p:spTree>
    <p:extLst>
      <p:ext uri="{BB962C8B-B14F-4D97-AF65-F5344CB8AC3E}">
        <p14:creationId xmlns:p14="http://schemas.microsoft.com/office/powerpoint/2010/main" val="181537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48100"/>
            <a:ext cx="4229100" cy="2551211"/>
          </a:xfrm>
        </p:spPr>
        <p:txBody>
          <a:bodyPr/>
          <a:lstStyle/>
          <a:p>
            <a:r>
              <a:rPr lang="en-US" dirty="0"/>
              <a:t>HVRP</a:t>
            </a:r>
            <a:br>
              <a:rPr lang="en-US" dirty="0"/>
            </a:br>
            <a:r>
              <a:rPr lang="en-US" dirty="0"/>
              <a:t>Program Overview</a:t>
            </a:r>
          </a:p>
        </p:txBody>
      </p:sp>
      <p:graphicFrame>
        <p:nvGraphicFramePr>
          <p:cNvPr id="11" name="Table 10"/>
          <p:cNvGraphicFramePr>
            <a:graphicFrameLocks noGrp="1"/>
          </p:cNvGraphicFramePr>
          <p:nvPr>
            <p:extLst>
              <p:ext uri="{D42A27DB-BD31-4B8C-83A1-F6EECF244321}">
                <p14:modId xmlns:p14="http://schemas.microsoft.com/office/powerpoint/2010/main" val="124889960"/>
              </p:ext>
            </p:extLst>
          </p:nvPr>
        </p:nvGraphicFramePr>
        <p:xfrm>
          <a:off x="5531484" y="4006850"/>
          <a:ext cx="2096231" cy="2011680"/>
        </p:xfrm>
        <a:graphic>
          <a:graphicData uri="http://schemas.openxmlformats.org/drawingml/2006/table">
            <a:tbl>
              <a:tblPr>
                <a:tableStyleId>{5C22544A-7EE6-4342-B048-85BDC9FD1C3A}</a:tableStyleId>
              </a:tblPr>
              <a:tblGrid>
                <a:gridCol w="2096231">
                  <a:extLst>
                    <a:ext uri="{9D8B030D-6E8A-4147-A177-3AD203B41FA5}">
                      <a16:colId xmlns:a16="http://schemas.microsoft.com/office/drawing/2014/main" val="20000"/>
                    </a:ext>
                  </a:extLst>
                </a:gridCol>
              </a:tblGrid>
              <a:tr h="265113">
                <a:tc>
                  <a:txBody>
                    <a:bodyPr/>
                    <a:lstStyle/>
                    <a:p>
                      <a:r>
                        <a:rPr lang="en-US" sz="1200" i="1" kern="100" spc="-50" baseline="0" dirty="0">
                          <a:solidFill>
                            <a:schemeClr val="tx2"/>
                          </a:solidFill>
                          <a:latin typeface="Corbel" panose="020B0503020204020204" pitchFamily="34" charset="0"/>
                        </a:rPr>
                        <a:t>What is HVRP?</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5113">
                <a:tc>
                  <a:txBody>
                    <a:bodyPr/>
                    <a:lstStyle/>
                    <a:p>
                      <a:r>
                        <a:rPr lang="en-US" sz="1200" i="1" kern="100" spc="-50" baseline="0" dirty="0">
                          <a:solidFill>
                            <a:schemeClr val="tx2"/>
                          </a:solidFill>
                          <a:latin typeface="Corbel" panose="020B0503020204020204" pitchFamily="34" charset="0"/>
                        </a:rPr>
                        <a:t>Comprehensive Services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113">
                <a:tc>
                  <a:txBody>
                    <a:bodyPr/>
                    <a:lstStyle/>
                    <a:p>
                      <a:r>
                        <a:rPr lang="en-US" sz="1200" i="1" kern="100" spc="-50" baseline="0" dirty="0">
                          <a:solidFill>
                            <a:schemeClr val="tx2"/>
                          </a:solidFill>
                          <a:latin typeface="Corbel" panose="020B0503020204020204" pitchFamily="34" charset="0"/>
                        </a:rPr>
                        <a:t>Performance Standards and Inclusion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5113">
                <a:tc>
                  <a:txBody>
                    <a:bodyPr/>
                    <a:lstStyle/>
                    <a:p>
                      <a:r>
                        <a:rPr lang="en-US" sz="1200" i="1" kern="100" spc="-50" baseline="0" dirty="0">
                          <a:solidFill>
                            <a:schemeClr val="tx2"/>
                          </a:solidFill>
                          <a:latin typeface="Corbel" panose="020B0503020204020204" pitchFamily="34" charset="0"/>
                        </a:rPr>
                        <a:t>Service Models and Family Support</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5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00" spc="-50" baseline="0" dirty="0">
                          <a:solidFill>
                            <a:schemeClr val="tx2"/>
                          </a:solidFill>
                          <a:latin typeface="Corbel" panose="020B0503020204020204" pitchFamily="34" charset="0"/>
                        </a:rPr>
                        <a:t>Selected Statistics for Program Year 2018</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2543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1CCE8"/>
                </a:solidFill>
              </a:rPr>
              <a:t>Easterseals and </a:t>
            </a:r>
            <a:r>
              <a:rPr lang="en-US" dirty="0"/>
              <a:t>HVRP</a:t>
            </a:r>
          </a:p>
        </p:txBody>
      </p:sp>
      <p:sp>
        <p:nvSpPr>
          <p:cNvPr id="4" name="Content Placeholder 3"/>
          <p:cNvSpPr>
            <a:spLocks noGrp="1"/>
          </p:cNvSpPr>
          <p:nvPr>
            <p:ph idx="1"/>
          </p:nvPr>
        </p:nvSpPr>
        <p:spPr>
          <a:xfrm>
            <a:off x="3804934" y="1055899"/>
            <a:ext cx="4235115" cy="4928212"/>
          </a:xfrm>
        </p:spPr>
        <p:txBody>
          <a:bodyPr/>
          <a:lstStyle/>
          <a:p>
            <a:endParaRPr lang="en-US" dirty="0"/>
          </a:p>
          <a:p>
            <a:r>
              <a:rPr lang="en-US" dirty="0"/>
              <a:t>Affiliates currently  in the HVRP network include:</a:t>
            </a:r>
          </a:p>
          <a:p>
            <a:pPr marL="285750" lvl="1" indent="-285750">
              <a:buFont typeface="Arial" charset="0"/>
              <a:buChar char="•"/>
            </a:pPr>
            <a:r>
              <a:rPr lang="en-US" b="1" dirty="0" err="1">
                <a:solidFill>
                  <a:srgbClr val="118E97"/>
                </a:solidFill>
              </a:rPr>
              <a:t>Easterseals</a:t>
            </a:r>
            <a:r>
              <a:rPr lang="en-US" b="1" dirty="0">
                <a:solidFill>
                  <a:srgbClr val="118E97"/>
                </a:solidFill>
              </a:rPr>
              <a:t> Serving DC/MD/VA</a:t>
            </a:r>
          </a:p>
          <a:p>
            <a:pPr marL="285750" lvl="1" indent="-285750">
              <a:buFont typeface="Arial" charset="0"/>
              <a:buChar char="•"/>
            </a:pPr>
            <a:r>
              <a:rPr lang="en-US" b="1" dirty="0">
                <a:solidFill>
                  <a:srgbClr val="118E97"/>
                </a:solidFill>
              </a:rPr>
              <a:t>Easterseals New York</a:t>
            </a:r>
          </a:p>
          <a:p>
            <a:pPr marL="285750" lvl="1" indent="-285750">
              <a:buFont typeface="Arial" charset="0"/>
              <a:buChar char="•"/>
            </a:pPr>
            <a:r>
              <a:rPr lang="en-US" b="1" dirty="0">
                <a:solidFill>
                  <a:srgbClr val="118E97"/>
                </a:solidFill>
              </a:rPr>
              <a:t>Easterseals Maine</a:t>
            </a:r>
          </a:p>
          <a:p>
            <a:pPr marL="285750" lvl="1" indent="-285750">
              <a:buFont typeface="Arial" charset="0"/>
              <a:buChar char="•"/>
            </a:pPr>
            <a:r>
              <a:rPr lang="en-US" b="1" dirty="0">
                <a:solidFill>
                  <a:srgbClr val="118E97"/>
                </a:solidFill>
              </a:rPr>
              <a:t>Easterseals New Hampshire</a:t>
            </a:r>
            <a:endParaRPr lang="en-US" dirty="0"/>
          </a:p>
          <a:p>
            <a:pPr marL="285750" lvl="1" indent="-285750">
              <a:buFont typeface="Arial" charset="0"/>
              <a:buChar char="•"/>
            </a:pPr>
            <a:r>
              <a:rPr lang="en-US" b="1" dirty="0">
                <a:solidFill>
                  <a:srgbClr val="118E97"/>
                </a:solidFill>
              </a:rPr>
              <a:t>Easterseals Tristate</a:t>
            </a:r>
            <a:endParaRPr lang="en-US" dirty="0"/>
          </a:p>
          <a:p>
            <a:pPr marL="285750" lvl="1" indent="-285750">
              <a:buFont typeface="Arial" charset="0"/>
              <a:buChar char="•"/>
            </a:pPr>
            <a:r>
              <a:rPr lang="en-US" b="1" dirty="0">
                <a:solidFill>
                  <a:srgbClr val="118E97"/>
                </a:solidFill>
              </a:rPr>
              <a:t>Easterseals Oregon</a:t>
            </a:r>
          </a:p>
          <a:p>
            <a:pPr marL="285750" lvl="1" indent="-285750">
              <a:buFont typeface="Arial" charset="0"/>
              <a:buChar char="•"/>
            </a:pPr>
            <a:r>
              <a:rPr lang="en-US" b="1" dirty="0">
                <a:solidFill>
                  <a:srgbClr val="118E97"/>
                </a:solidFill>
              </a:rPr>
              <a:t>Easterseals Massachusetts</a:t>
            </a:r>
          </a:p>
          <a:p>
            <a:pPr marL="285750" lvl="1" indent="-285750">
              <a:buFont typeface="Arial" charset="0"/>
              <a:buChar char="•"/>
            </a:pPr>
            <a:r>
              <a:rPr lang="en-US" b="1" dirty="0">
                <a:solidFill>
                  <a:srgbClr val="118E97"/>
                </a:solidFill>
              </a:rPr>
              <a:t>Easterseals Capital Region &amp; Eastern Connecticut</a:t>
            </a:r>
            <a:endParaRPr lang="en-US" dirty="0">
              <a:solidFill>
                <a:schemeClr val="accent4">
                  <a:lumMod val="75000"/>
                </a:schemeClr>
              </a:solidFill>
            </a:endParaRPr>
          </a:p>
          <a:p>
            <a:pPr lvl="1">
              <a:buNone/>
            </a:pPr>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52602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818909"/>
          </a:xfrm>
        </p:spPr>
        <p:txBody>
          <a:bodyPr/>
          <a:lstStyle/>
          <a:p>
            <a:r>
              <a:rPr lang="en-US" dirty="0">
                <a:solidFill>
                  <a:srgbClr val="31CCE8"/>
                </a:solidFill>
              </a:rPr>
              <a:t>Affiliate </a:t>
            </a:r>
            <a:br>
              <a:rPr lang="en-US" dirty="0"/>
            </a:br>
            <a:r>
              <a:rPr lang="en-US" dirty="0"/>
              <a:t>HVRP </a:t>
            </a:r>
            <a:br>
              <a:rPr lang="en-US" dirty="0"/>
            </a:br>
            <a:r>
              <a:rPr lang="en-US" dirty="0"/>
              <a:t>Materials</a:t>
            </a:r>
          </a:p>
        </p:txBody>
      </p:sp>
      <p:sp>
        <p:nvSpPr>
          <p:cNvPr id="4" name="Content Placeholder 3"/>
          <p:cNvSpPr>
            <a:spLocks noGrp="1"/>
          </p:cNvSpPr>
          <p:nvPr>
            <p:ph idx="13"/>
          </p:nvPr>
        </p:nvSpPr>
        <p:spPr>
          <a:xfrm>
            <a:off x="140384" y="2476658"/>
            <a:ext cx="2321755" cy="2749550"/>
          </a:xfrm>
        </p:spPr>
        <p:txBody>
          <a:bodyPr/>
          <a:lstStyle/>
          <a:p>
            <a:pPr lvl="2"/>
            <a:r>
              <a:rPr lang="en-US" dirty="0" err="1"/>
              <a:t>Easterseals</a:t>
            </a:r>
            <a:r>
              <a:rPr lang="en-US" dirty="0"/>
              <a:t> Oregon</a:t>
            </a:r>
          </a:p>
          <a:p>
            <a:pPr lvl="3"/>
            <a:r>
              <a:rPr lang="en-US" dirty="0"/>
              <a:t>This colorful newsletter shares program highlights and helpful tips for veterans and their families enrolled in HVRP.</a:t>
            </a:r>
          </a:p>
        </p:txBody>
      </p:sp>
      <p:sp>
        <p:nvSpPr>
          <p:cNvPr id="5" name="Text Placeholder 4"/>
          <p:cNvSpPr>
            <a:spLocks noGrp="1"/>
          </p:cNvSpPr>
          <p:nvPr>
            <p:ph type="body" sz="quarter" idx="10"/>
          </p:nvPr>
        </p:nvSpPr>
        <p:spPr/>
        <p:txBody>
          <a:bodyPr/>
          <a:lstStyle/>
          <a:p>
            <a:endParaRPr lang="en-US"/>
          </a:p>
        </p:txBody>
      </p:sp>
      <p:pic>
        <p:nvPicPr>
          <p:cNvPr id="10" name="Content Placeholder 9" descr="Screen Shot 2018-01-30 at 8.46.1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0594" t="-11298" r="-4601" b="-10342"/>
          <a:stretch/>
        </p:blipFill>
        <p:spPr>
          <a:xfrm>
            <a:off x="1702466" y="685800"/>
            <a:ext cx="7441533" cy="5268889"/>
          </a:xfrm>
        </p:spPr>
      </p:pic>
    </p:spTree>
    <p:extLst>
      <p:ext uri="{BB962C8B-B14F-4D97-AF65-F5344CB8AC3E}">
        <p14:creationId xmlns:p14="http://schemas.microsoft.com/office/powerpoint/2010/main" val="1120620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Affiliate </a:t>
            </a:r>
            <a:br>
              <a:rPr lang="en-US" dirty="0"/>
            </a:br>
            <a:r>
              <a:rPr lang="en-US" dirty="0"/>
              <a:t>HVRP</a:t>
            </a:r>
            <a:br>
              <a:rPr lang="en-US" dirty="0"/>
            </a:br>
            <a:r>
              <a:rPr lang="en-US" dirty="0"/>
              <a:t>Materials</a:t>
            </a:r>
          </a:p>
        </p:txBody>
      </p:sp>
      <p:sp>
        <p:nvSpPr>
          <p:cNvPr id="4" name="Content Placeholder 3"/>
          <p:cNvSpPr>
            <a:spLocks noGrp="1"/>
          </p:cNvSpPr>
          <p:nvPr>
            <p:ph idx="13"/>
          </p:nvPr>
        </p:nvSpPr>
        <p:spPr>
          <a:xfrm>
            <a:off x="271151" y="2836334"/>
            <a:ext cx="2321755" cy="2749550"/>
          </a:xfrm>
        </p:spPr>
        <p:txBody>
          <a:bodyPr/>
          <a:lstStyle/>
          <a:p>
            <a:pPr lvl="2"/>
            <a:r>
              <a:rPr lang="en-US" dirty="0" err="1"/>
              <a:t>Easterseals</a:t>
            </a:r>
            <a:r>
              <a:rPr lang="en-US" dirty="0"/>
              <a:t> Maine</a:t>
            </a:r>
          </a:p>
          <a:p>
            <a:pPr lvl="3"/>
            <a:r>
              <a:rPr lang="en-US" dirty="0"/>
              <a:t>This top-level web page shares helps connect families directly to services.</a:t>
            </a:r>
          </a:p>
        </p:txBody>
      </p:sp>
      <p:sp>
        <p:nvSpPr>
          <p:cNvPr id="5" name="Text Placeholder 4"/>
          <p:cNvSpPr>
            <a:spLocks noGrp="1"/>
          </p:cNvSpPr>
          <p:nvPr>
            <p:ph type="body" sz="quarter" idx="10"/>
          </p:nvPr>
        </p:nvSpPr>
        <p:spPr/>
        <p:txBody>
          <a:bodyPr/>
          <a:lstStyle/>
          <a:p>
            <a:endParaRPr lang="en-US"/>
          </a:p>
        </p:txBody>
      </p:sp>
      <p:pic>
        <p:nvPicPr>
          <p:cNvPr id="6" name="Content Placeholder 5" descr="Screen Shot 2018-01-30 at 8.51.2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99" t="-1862" r="-390" b="-5293"/>
          <a:stretch/>
        </p:blipFill>
        <p:spPr>
          <a:xfrm>
            <a:off x="2794000" y="1622309"/>
            <a:ext cx="6350000" cy="4104685"/>
          </a:xfrm>
        </p:spPr>
      </p:pic>
    </p:spTree>
    <p:extLst>
      <p:ext uri="{BB962C8B-B14F-4D97-AF65-F5344CB8AC3E}">
        <p14:creationId xmlns:p14="http://schemas.microsoft.com/office/powerpoint/2010/main" val="613864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Affiliate </a:t>
            </a:r>
            <a:br>
              <a:rPr lang="en-US" dirty="0"/>
            </a:br>
            <a:r>
              <a:rPr lang="en-US" dirty="0"/>
              <a:t>HVRP</a:t>
            </a:r>
            <a:br>
              <a:rPr lang="en-US" dirty="0"/>
            </a:br>
            <a:r>
              <a:rPr lang="en-US" dirty="0"/>
              <a:t>Materials</a:t>
            </a:r>
          </a:p>
        </p:txBody>
      </p:sp>
      <p:sp>
        <p:nvSpPr>
          <p:cNvPr id="4" name="Content Placeholder 3"/>
          <p:cNvSpPr>
            <a:spLocks noGrp="1"/>
          </p:cNvSpPr>
          <p:nvPr>
            <p:ph idx="13"/>
          </p:nvPr>
        </p:nvSpPr>
        <p:spPr>
          <a:xfrm>
            <a:off x="419328" y="2476500"/>
            <a:ext cx="2321755" cy="2749550"/>
          </a:xfrm>
        </p:spPr>
        <p:txBody>
          <a:bodyPr/>
          <a:lstStyle/>
          <a:p>
            <a:pPr lvl="2"/>
            <a:r>
              <a:rPr lang="en-US" dirty="0" err="1"/>
              <a:t>Easterseals</a:t>
            </a:r>
            <a:r>
              <a:rPr lang="en-US" dirty="0"/>
              <a:t> New Hampshire</a:t>
            </a:r>
          </a:p>
          <a:p>
            <a:pPr lvl="3"/>
            <a:r>
              <a:rPr lang="en-US" dirty="0"/>
              <a:t>This top-level web page markets HVRP’s programs, as well as connects families to services and resources across the state.</a:t>
            </a:r>
          </a:p>
        </p:txBody>
      </p:sp>
      <p:sp>
        <p:nvSpPr>
          <p:cNvPr id="5" name="Text Placeholder 4"/>
          <p:cNvSpPr>
            <a:spLocks noGrp="1"/>
          </p:cNvSpPr>
          <p:nvPr>
            <p:ph type="body" sz="quarter" idx="10"/>
          </p:nvPr>
        </p:nvSpPr>
        <p:spPr/>
        <p:txBody>
          <a:bodyPr/>
          <a:lstStyle/>
          <a:p>
            <a:endParaRPr lang="en-US"/>
          </a:p>
        </p:txBody>
      </p:sp>
      <p:pic>
        <p:nvPicPr>
          <p:cNvPr id="8" name="Content Placeholder 7" descr="Screen Shot 2018-01-30 at 8.55.2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813" r="-1" b="-3666"/>
          <a:stretch/>
        </p:blipFill>
        <p:spPr>
          <a:xfrm>
            <a:off x="2741083" y="582084"/>
            <a:ext cx="5945717" cy="5386916"/>
          </a:xfrm>
        </p:spPr>
      </p:pic>
    </p:spTree>
    <p:extLst>
      <p:ext uri="{BB962C8B-B14F-4D97-AF65-F5344CB8AC3E}">
        <p14:creationId xmlns:p14="http://schemas.microsoft.com/office/powerpoint/2010/main" val="206481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What is </a:t>
            </a:r>
            <a:br>
              <a:rPr lang="en-US" dirty="0"/>
            </a:br>
            <a:r>
              <a:rPr lang="en-US" dirty="0"/>
              <a:t>HVRP?</a:t>
            </a:r>
          </a:p>
        </p:txBody>
      </p:sp>
      <p:sp>
        <p:nvSpPr>
          <p:cNvPr id="4" name="Content Placeholder 3"/>
          <p:cNvSpPr>
            <a:spLocks noGrp="1"/>
          </p:cNvSpPr>
          <p:nvPr>
            <p:ph idx="1"/>
          </p:nvPr>
        </p:nvSpPr>
        <p:spPr>
          <a:xfrm>
            <a:off x="3827585" y="1552521"/>
            <a:ext cx="2321755" cy="5159040"/>
          </a:xfrm>
        </p:spPr>
        <p:txBody>
          <a:bodyPr/>
          <a:lstStyle/>
          <a:p>
            <a:pPr lvl="3">
              <a:lnSpc>
                <a:spcPct val="100000"/>
              </a:lnSpc>
              <a:spcBef>
                <a:spcPts val="0"/>
              </a:spcBef>
              <a:spcAft>
                <a:spcPts val="0"/>
              </a:spcAft>
            </a:pPr>
            <a:r>
              <a:rPr lang="en-US" b="1" dirty="0"/>
              <a:t>HVRP </a:t>
            </a:r>
            <a:r>
              <a:rPr lang="en-US" dirty="0"/>
              <a:t>is the only federal program that focuses exclusively on the employment of veterans who are experiencing homelessness.</a:t>
            </a:r>
            <a:br>
              <a:rPr lang="en-US" dirty="0"/>
            </a:br>
            <a:endParaRPr lang="en-US" dirty="0"/>
          </a:p>
          <a:p>
            <a:pPr lvl="3">
              <a:lnSpc>
                <a:spcPct val="100000"/>
              </a:lnSpc>
              <a:spcBef>
                <a:spcPts val="0"/>
              </a:spcBef>
              <a:spcAft>
                <a:spcPts val="0"/>
              </a:spcAft>
            </a:pPr>
            <a:r>
              <a:rPr lang="en-US" dirty="0"/>
              <a:t>Since 1987, HVRP has aimed to provide services to assist in reintegrating homeless veterans into meaningful employment within the labor force and to stimulate the development of effective service delivery systems that will address the complex problems facing homeless veterans.</a:t>
            </a:r>
          </a:p>
          <a:p>
            <a:pPr lvl="3"/>
            <a:r>
              <a:rPr lang="en-US" dirty="0"/>
              <a:t>The program is administered by the U.S. Department of Labor Veterans’ Employment and Training Service (DOL-VETS). </a:t>
            </a:r>
          </a:p>
          <a:p>
            <a:pPr lvl="3"/>
            <a:r>
              <a:rPr lang="en-US" dirty="0"/>
              <a:t>Grants are awarded by DOL to workforce investment boards, local public agencies, for-profit /commercial organizations, and non-profits. </a:t>
            </a:r>
          </a:p>
        </p:txBody>
      </p:sp>
      <p:sp>
        <p:nvSpPr>
          <p:cNvPr id="5" name="Content Placeholder 4"/>
          <p:cNvSpPr>
            <a:spLocks noGrp="1"/>
          </p:cNvSpPr>
          <p:nvPr>
            <p:ph idx="10"/>
          </p:nvPr>
        </p:nvSpPr>
        <p:spPr>
          <a:xfrm>
            <a:off x="6353908" y="1552521"/>
            <a:ext cx="2332892" cy="4852476"/>
          </a:xfrm>
        </p:spPr>
        <p:txBody>
          <a:bodyPr/>
          <a:lstStyle/>
          <a:p>
            <a:pPr lvl="3"/>
            <a:r>
              <a:rPr lang="en-US" dirty="0"/>
              <a:t>HVRP programs provide services that support veteran reintegration and employment opportunity:</a:t>
            </a:r>
          </a:p>
          <a:p>
            <a:pPr marL="171450" lvl="3" indent="-171450">
              <a:buFont typeface="Wingdings" panose="05000000000000000000" pitchFamily="2" charset="2"/>
              <a:buChar char="§"/>
            </a:pPr>
            <a:r>
              <a:rPr lang="en-US" dirty="0"/>
              <a:t>Outreach</a:t>
            </a:r>
          </a:p>
          <a:p>
            <a:pPr marL="171450" lvl="3" indent="-171450">
              <a:buFont typeface="Wingdings" panose="05000000000000000000" pitchFamily="2" charset="2"/>
              <a:buChar char="§"/>
            </a:pPr>
            <a:r>
              <a:rPr lang="en-US" dirty="0"/>
              <a:t>Assessment and Intake </a:t>
            </a:r>
          </a:p>
          <a:p>
            <a:pPr marL="171450" lvl="3" indent="-171450">
              <a:buFont typeface="Wingdings" panose="05000000000000000000" pitchFamily="2" charset="2"/>
              <a:buChar char="§"/>
            </a:pPr>
            <a:r>
              <a:rPr lang="en-US" dirty="0"/>
              <a:t>Job-Driven Training and Employment</a:t>
            </a:r>
          </a:p>
          <a:p>
            <a:pPr marL="171450" lvl="3" indent="-171450">
              <a:buFont typeface="Wingdings" panose="05000000000000000000" pitchFamily="2" charset="2"/>
              <a:buChar char="§"/>
            </a:pPr>
            <a:r>
              <a:rPr lang="en-US" dirty="0"/>
              <a:t>Follow-Up Services</a:t>
            </a:r>
          </a:p>
          <a:p>
            <a:pPr lvl="2">
              <a:buNone/>
            </a:pPr>
            <a:r>
              <a:rPr lang="en-US" dirty="0"/>
              <a:t>Learn more</a:t>
            </a:r>
          </a:p>
          <a:p>
            <a:pPr marL="171450" lvl="2" indent="-171450">
              <a:lnSpc>
                <a:spcPct val="100000"/>
              </a:lnSpc>
              <a:spcBef>
                <a:spcPts val="0"/>
              </a:spcBef>
              <a:buFont typeface="Wingdings" panose="05000000000000000000" pitchFamily="2" charset="2"/>
              <a:buChar char="§"/>
            </a:pPr>
            <a:r>
              <a:rPr lang="en-US" b="0" dirty="0"/>
              <a:t>Office of HVRP: </a:t>
            </a:r>
            <a:r>
              <a:rPr lang="en-US" b="0" dirty="0">
                <a:solidFill>
                  <a:srgbClr val="000000"/>
                </a:solidFill>
                <a:hlinkClick r:id="rId2"/>
              </a:rPr>
              <a:t>https://www.dol.gov/vets/programs/hvrp</a:t>
            </a:r>
            <a:br>
              <a:rPr lang="en-US" b="0" dirty="0">
                <a:solidFill>
                  <a:srgbClr val="000000"/>
                </a:solidFill>
              </a:rPr>
            </a:br>
            <a:br>
              <a:rPr lang="en-US" b="0" dirty="0">
                <a:solidFill>
                  <a:srgbClr val="000000"/>
                </a:solidFill>
              </a:rPr>
            </a:br>
            <a:r>
              <a:rPr lang="en-US" b="0" dirty="0"/>
              <a:t>Statutory Authority - The 2001 Homeless Veterans Comprehensive Assistance Act: </a:t>
            </a:r>
            <a:r>
              <a:rPr lang="en-US" b="0" dirty="0">
                <a:solidFill>
                  <a:srgbClr val="000000"/>
                </a:solidFill>
                <a:hlinkClick r:id="rId3"/>
              </a:rPr>
              <a:t>https://www.congress.gov/107/plaws/publ95/PLAW-107publ95.pdf</a:t>
            </a:r>
            <a:endParaRPr lang="en-US" b="0"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43976743"/>
              </p:ext>
            </p:extLst>
          </p:nvPr>
        </p:nvGraphicFramePr>
        <p:xfrm>
          <a:off x="457200" y="3432175"/>
          <a:ext cx="2341867" cy="1173480"/>
        </p:xfrm>
        <a:graphic>
          <a:graphicData uri="http://schemas.openxmlformats.org/drawingml/2006/table">
            <a:tbl>
              <a:tblPr>
                <a:tableStyleId>{5C22544A-7EE6-4342-B048-85BDC9FD1C3A}</a:tableStyleId>
              </a:tblPr>
              <a:tblGrid>
                <a:gridCol w="2341867">
                  <a:extLst>
                    <a:ext uri="{9D8B030D-6E8A-4147-A177-3AD203B41FA5}">
                      <a16:colId xmlns:a16="http://schemas.microsoft.com/office/drawing/2014/main" val="20000"/>
                    </a:ext>
                  </a:extLst>
                </a:gridCol>
              </a:tblGrid>
              <a:tr h="0">
                <a:tc>
                  <a:txBody>
                    <a:bodyPr/>
                    <a:lstStyle/>
                    <a:p>
                      <a:r>
                        <a:rPr lang="en-US" sz="1300" i="1" kern="100" spc="-50" baseline="0" dirty="0">
                          <a:solidFill>
                            <a:schemeClr val="accent1"/>
                          </a:solidFill>
                          <a:latin typeface="Corbel" panose="020B0503020204020204" pitchFamily="34" charset="0"/>
                        </a:rPr>
                        <a:t>Since 1987, veterans and their families have received comprehensive services through the Department of Labor (DOL) to increase their employment opportunities..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9281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990600"/>
          </a:xfrm>
        </p:spPr>
        <p:txBody>
          <a:bodyPr/>
          <a:lstStyle/>
          <a:p>
            <a:r>
              <a:rPr lang="en-US" dirty="0">
                <a:solidFill>
                  <a:srgbClr val="31CCE8"/>
                </a:solidFill>
              </a:rPr>
              <a:t>Program</a:t>
            </a:r>
            <a:br>
              <a:rPr lang="en-US" dirty="0">
                <a:solidFill>
                  <a:srgbClr val="31CCE8"/>
                </a:solidFill>
              </a:rPr>
            </a:br>
            <a:r>
              <a:rPr lang="en-US" dirty="0">
                <a:solidFill>
                  <a:srgbClr val="000000"/>
                </a:solidFill>
              </a:rPr>
              <a:t>Specifics </a:t>
            </a:r>
            <a:br>
              <a:rPr lang="en-US" dirty="0">
                <a:solidFill>
                  <a:srgbClr val="000000"/>
                </a:solidFill>
              </a:rPr>
            </a:br>
            <a:endParaRPr lang="en-US" dirty="0">
              <a:solidFill>
                <a:srgbClr val="000000"/>
              </a:solidFill>
            </a:endParaRPr>
          </a:p>
        </p:txBody>
      </p:sp>
      <p:sp>
        <p:nvSpPr>
          <p:cNvPr id="3" name="Content Placeholder 2"/>
          <p:cNvSpPr>
            <a:spLocks noGrp="1"/>
          </p:cNvSpPr>
          <p:nvPr>
            <p:ph idx="1"/>
          </p:nvPr>
        </p:nvSpPr>
        <p:spPr>
          <a:xfrm>
            <a:off x="1301262" y="2338884"/>
            <a:ext cx="2928815" cy="2926308"/>
          </a:xfrm>
        </p:spPr>
        <p:txBody>
          <a:bodyPr/>
          <a:lstStyle/>
          <a:p>
            <a:pPr>
              <a:lnSpc>
                <a:spcPct val="100000"/>
              </a:lnSpc>
              <a:spcBef>
                <a:spcPts val="0"/>
              </a:spcBef>
              <a:spcAft>
                <a:spcPts val="0"/>
              </a:spcAft>
            </a:pPr>
            <a:r>
              <a:rPr lang="en-US" sz="1100" i="0" dirty="0">
                <a:solidFill>
                  <a:schemeClr val="tx1"/>
                </a:solidFill>
                <a:latin typeface="+mn-lt"/>
              </a:rPr>
              <a:t>Commonly referred to as HVRP, this funding opportunity from the DOL includes three distinct populations: </a:t>
            </a:r>
          </a:p>
          <a:p>
            <a:pPr>
              <a:lnSpc>
                <a:spcPct val="100000"/>
              </a:lnSpc>
              <a:spcBef>
                <a:spcPts val="0"/>
              </a:spcBef>
              <a:spcAft>
                <a:spcPts val="0"/>
              </a:spcAft>
            </a:pPr>
            <a:endParaRPr lang="en-US" sz="1100" i="0" dirty="0">
              <a:solidFill>
                <a:schemeClr val="tx1"/>
              </a:solidFill>
              <a:latin typeface="+mn-lt"/>
            </a:endParaRPr>
          </a:p>
          <a:p>
            <a:pPr>
              <a:lnSpc>
                <a:spcPct val="100000"/>
              </a:lnSpc>
              <a:spcBef>
                <a:spcPts val="0"/>
              </a:spcBef>
              <a:spcAft>
                <a:spcPts val="0"/>
              </a:spcAft>
              <a:buNone/>
            </a:pPr>
            <a:r>
              <a:rPr lang="en-US" sz="1100" i="0" dirty="0">
                <a:solidFill>
                  <a:srgbClr val="118497"/>
                </a:solidFill>
                <a:latin typeface="+mn-lt"/>
              </a:rPr>
              <a:t>Homeless Veterans’ Reintegration Program (HVRP)</a:t>
            </a:r>
          </a:p>
          <a:p>
            <a:pPr>
              <a:lnSpc>
                <a:spcPct val="100000"/>
              </a:lnSpc>
              <a:spcBef>
                <a:spcPts val="0"/>
              </a:spcBef>
              <a:spcAft>
                <a:spcPts val="0"/>
              </a:spcAft>
              <a:buNone/>
            </a:pPr>
            <a:endParaRPr lang="en-US" sz="1100" i="0" dirty="0">
              <a:solidFill>
                <a:srgbClr val="118497"/>
              </a:solidFill>
              <a:latin typeface="+mn-lt"/>
            </a:endParaRPr>
          </a:p>
          <a:p>
            <a:pPr>
              <a:lnSpc>
                <a:spcPct val="100000"/>
              </a:lnSpc>
              <a:spcBef>
                <a:spcPts val="0"/>
              </a:spcBef>
              <a:spcAft>
                <a:spcPts val="0"/>
              </a:spcAft>
            </a:pPr>
            <a:r>
              <a:rPr lang="en-US" sz="1100" i="0" dirty="0">
                <a:solidFill>
                  <a:srgbClr val="118497"/>
                </a:solidFill>
                <a:latin typeface="+mn-lt"/>
              </a:rPr>
              <a:t>Incarcerated Veterans Transition Program (IVTP)</a:t>
            </a:r>
          </a:p>
          <a:p>
            <a:pPr>
              <a:lnSpc>
                <a:spcPct val="100000"/>
              </a:lnSpc>
              <a:spcBef>
                <a:spcPts val="0"/>
              </a:spcBef>
              <a:spcAft>
                <a:spcPts val="0"/>
              </a:spcAft>
            </a:pPr>
            <a:endParaRPr lang="en-US" sz="1100" i="0" dirty="0">
              <a:solidFill>
                <a:srgbClr val="118497"/>
              </a:solidFill>
              <a:latin typeface="+mn-lt"/>
            </a:endParaRPr>
          </a:p>
          <a:p>
            <a:pPr>
              <a:lnSpc>
                <a:spcPct val="100000"/>
              </a:lnSpc>
              <a:spcBef>
                <a:spcPts val="0"/>
              </a:spcBef>
              <a:spcAft>
                <a:spcPts val="0"/>
              </a:spcAft>
            </a:pPr>
            <a:r>
              <a:rPr lang="en-US" sz="1100" i="0" dirty="0">
                <a:solidFill>
                  <a:srgbClr val="118497"/>
                </a:solidFill>
                <a:latin typeface="+mn-lt"/>
              </a:rPr>
              <a:t>Homeless Female Veterans with Families Program (HFVVWF)</a:t>
            </a:r>
          </a:p>
          <a:p>
            <a:pPr>
              <a:lnSpc>
                <a:spcPct val="100000"/>
              </a:lnSpc>
              <a:spcBef>
                <a:spcPts val="0"/>
              </a:spcBef>
              <a:spcAft>
                <a:spcPts val="0"/>
              </a:spcAft>
            </a:pPr>
            <a:endParaRPr lang="en-US" sz="1100" i="0" dirty="0">
              <a:solidFill>
                <a:srgbClr val="17B1CB"/>
              </a:solidFill>
              <a:latin typeface="+mn-lt"/>
            </a:endParaRPr>
          </a:p>
          <a:p>
            <a:pPr>
              <a:lnSpc>
                <a:spcPct val="100000"/>
              </a:lnSpc>
              <a:spcBef>
                <a:spcPts val="0"/>
              </a:spcBef>
              <a:spcAft>
                <a:spcPts val="0"/>
              </a:spcAft>
            </a:pPr>
            <a:r>
              <a:rPr lang="en-US" sz="1100" i="0" dirty="0">
                <a:solidFill>
                  <a:srgbClr val="000000"/>
                </a:solidFill>
                <a:latin typeface="+mn-lt"/>
              </a:rPr>
              <a:t>If your affiliate wishes to apply to any of the above programs, you will go through the HVRP RFP posted on </a:t>
            </a:r>
            <a:r>
              <a:rPr lang="en-US" sz="1100" i="0" dirty="0" err="1">
                <a:solidFill>
                  <a:srgbClr val="000000"/>
                </a:solidFill>
                <a:latin typeface="+mn-lt"/>
              </a:rPr>
              <a:t>grants.gov</a:t>
            </a:r>
            <a:r>
              <a:rPr lang="en-US" i="0" dirty="0">
                <a:solidFill>
                  <a:srgbClr val="000000"/>
                </a:solidFill>
                <a:latin typeface="+mn-lt"/>
              </a:rPr>
              <a:t>. </a:t>
            </a:r>
          </a:p>
          <a:p>
            <a:endParaRPr lang="en-US" dirty="0"/>
          </a:p>
          <a:p>
            <a:endParaRPr lang="en-US" dirty="0"/>
          </a:p>
        </p:txBody>
      </p:sp>
      <p:sp>
        <p:nvSpPr>
          <p:cNvPr id="5" name="Text Placeholder 4"/>
          <p:cNvSpPr>
            <a:spLocks noGrp="1"/>
          </p:cNvSpPr>
          <p:nvPr>
            <p:ph type="body" sz="quarter" idx="11"/>
          </p:nvPr>
        </p:nvSpPr>
        <p:spPr/>
        <p:txBody>
          <a:bodyPr/>
          <a:lstStyle/>
          <a:p>
            <a:endParaRPr lang="en-US"/>
          </a:p>
        </p:txBody>
      </p:sp>
      <p:sp>
        <p:nvSpPr>
          <p:cNvPr id="9" name="Content Placeholder 5"/>
          <p:cNvSpPr>
            <a:spLocks noGrp="1"/>
          </p:cNvSpPr>
          <p:nvPr>
            <p:ph idx="1"/>
          </p:nvPr>
        </p:nvSpPr>
        <p:spPr>
          <a:xfrm>
            <a:off x="5092700" y="1892300"/>
            <a:ext cx="3357686" cy="3938690"/>
          </a:xfrm>
        </p:spPr>
        <p:txBody>
          <a:bodyPr/>
          <a:lstStyle/>
          <a:p>
            <a:pPr lvl="3"/>
            <a:r>
              <a:rPr lang="en-US" dirty="0"/>
              <a:t>HVRP serves homeless veterans and their families. Depending on the type of HVRP program your affiliate may implement, the target beneficiary may be women with families and/or incarcerated veterans. </a:t>
            </a:r>
          </a:p>
          <a:p>
            <a:pPr lvl="2"/>
            <a:r>
              <a:rPr lang="en-US" sz="1200" dirty="0"/>
              <a:t>HVRP qualifies an individual as homeless veteran if he/she meets one of the following definitions:</a:t>
            </a:r>
          </a:p>
          <a:p>
            <a:pPr lvl="2"/>
            <a:endParaRPr lang="en-US" b="0" dirty="0"/>
          </a:p>
          <a:p>
            <a:pPr lvl="4"/>
            <a:r>
              <a:rPr lang="en-US" dirty="0"/>
              <a:t>A person who lacks a fixed, regular, and adequate </a:t>
            </a:r>
            <a:r>
              <a:rPr lang="en-US" b="1" dirty="0"/>
              <a:t>nighttime residence</a:t>
            </a:r>
          </a:p>
          <a:p>
            <a:pPr lvl="4"/>
            <a:r>
              <a:rPr lang="en-US" dirty="0"/>
              <a:t>A person living in a supervised public or privately operated </a:t>
            </a:r>
          </a:p>
          <a:p>
            <a:pPr lvl="4"/>
            <a:r>
              <a:rPr lang="en-US" dirty="0"/>
              <a:t>Family engagement in transitions</a:t>
            </a:r>
          </a:p>
          <a:p>
            <a:pPr lvl="4"/>
            <a:r>
              <a:rPr lang="en-US" dirty="0"/>
              <a:t>Family connections to peers and community, and</a:t>
            </a:r>
          </a:p>
          <a:p>
            <a:pPr lvl="4"/>
            <a:r>
              <a:rPr lang="en-US" dirty="0"/>
              <a:t>Families as advocates and leaders.</a:t>
            </a:r>
          </a:p>
        </p:txBody>
      </p:sp>
    </p:spTree>
    <p:extLst>
      <p:ext uri="{BB962C8B-B14F-4D97-AF65-F5344CB8AC3E}">
        <p14:creationId xmlns:p14="http://schemas.microsoft.com/office/powerpoint/2010/main" val="20336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Comprehensive</a:t>
            </a:r>
            <a:r>
              <a:rPr lang="en-US" dirty="0"/>
              <a:t> Services</a:t>
            </a:r>
          </a:p>
        </p:txBody>
      </p:sp>
      <p:sp>
        <p:nvSpPr>
          <p:cNvPr id="8" name="Content Placeholder 7"/>
          <p:cNvSpPr>
            <a:spLocks noGrp="1"/>
          </p:cNvSpPr>
          <p:nvPr>
            <p:ph idx="1"/>
          </p:nvPr>
        </p:nvSpPr>
        <p:spPr>
          <a:xfrm>
            <a:off x="2077322" y="2297404"/>
            <a:ext cx="2321755" cy="3331177"/>
          </a:xfrm>
        </p:spPr>
        <p:txBody>
          <a:bodyPr/>
          <a:lstStyle/>
          <a:p>
            <a:pPr lvl="3"/>
            <a:r>
              <a:rPr lang="en-US" sz="1200" dirty="0"/>
              <a:t>HVRP programs take a case management approach to providing comprehensive “employment focused” services that directly assist homeless veterans as well as provide critical linkages for a variety of supportive services available in their local communities. </a:t>
            </a:r>
          </a:p>
          <a:p>
            <a:pPr lvl="3">
              <a:buNone/>
            </a:pPr>
            <a:r>
              <a:rPr lang="en-US" sz="1200" dirty="0"/>
              <a:t>These include job placement, training, development, career counseling and resume preparation.</a:t>
            </a:r>
          </a:p>
          <a:p>
            <a:pPr lvl="3"/>
            <a:endParaRPr lang="en-US" dirty="0"/>
          </a:p>
        </p:txBody>
      </p:sp>
      <p:sp>
        <p:nvSpPr>
          <p:cNvPr id="9" name="Content Placeholder 8"/>
          <p:cNvSpPr>
            <a:spLocks noGrp="1"/>
          </p:cNvSpPr>
          <p:nvPr>
            <p:ph idx="10"/>
          </p:nvPr>
        </p:nvSpPr>
        <p:spPr>
          <a:xfrm>
            <a:off x="4678949" y="1791368"/>
            <a:ext cx="3916946" cy="4962025"/>
          </a:xfrm>
        </p:spPr>
        <p:txBody>
          <a:bodyPr/>
          <a:lstStyle/>
          <a:p>
            <a:pPr lvl="2"/>
            <a:r>
              <a:rPr lang="en-US" sz="1200" dirty="0"/>
              <a:t>More than employment support</a:t>
            </a:r>
            <a:br>
              <a:rPr lang="en-US" sz="1200" dirty="0"/>
            </a:br>
            <a:endParaRPr lang="en-US" sz="1200" dirty="0"/>
          </a:p>
          <a:p>
            <a:pPr marL="457200" lvl="4" indent="-285750">
              <a:buFont typeface="Wingdings" panose="05000000000000000000" pitchFamily="2" charset="2"/>
              <a:buChar char="§"/>
            </a:pPr>
            <a:r>
              <a:rPr lang="en-US" sz="1200" dirty="0"/>
              <a:t>Housing</a:t>
            </a:r>
          </a:p>
          <a:p>
            <a:pPr marL="457200" lvl="4" indent="-285750">
              <a:buFont typeface="Wingdings" panose="05000000000000000000" pitchFamily="2" charset="2"/>
              <a:buChar char="§"/>
            </a:pPr>
            <a:r>
              <a:rPr lang="en-US" sz="1200" dirty="0"/>
              <a:t>Career development</a:t>
            </a:r>
          </a:p>
          <a:p>
            <a:pPr marL="457200" lvl="4" indent="-285750">
              <a:buFont typeface="Wingdings" panose="05000000000000000000" pitchFamily="2" charset="2"/>
              <a:buChar char="§"/>
            </a:pPr>
            <a:r>
              <a:rPr lang="en-US" sz="1200" dirty="0"/>
              <a:t>Health services</a:t>
            </a:r>
          </a:p>
          <a:p>
            <a:pPr marL="457200" lvl="4" indent="-285750">
              <a:buFont typeface="Wingdings" panose="05000000000000000000" pitchFamily="2" charset="2"/>
              <a:buChar char="§"/>
            </a:pPr>
            <a:r>
              <a:rPr lang="en-US" sz="1200" dirty="0"/>
              <a:t>Transportation services</a:t>
            </a:r>
          </a:p>
          <a:p>
            <a:pPr marL="457200" lvl="4" indent="-285750">
              <a:buFont typeface="Wingdings" panose="05000000000000000000" pitchFamily="2" charset="2"/>
              <a:buChar char="§"/>
            </a:pPr>
            <a:r>
              <a:rPr lang="en-US" sz="1200" dirty="0"/>
              <a:t>Social services</a:t>
            </a:r>
          </a:p>
          <a:p>
            <a:pPr marL="457200" lvl="4" indent="-285750">
              <a:buFont typeface="Wingdings" panose="05000000000000000000" pitchFamily="2" charset="2"/>
              <a:buChar char="§"/>
            </a:pPr>
            <a:r>
              <a:rPr lang="en-US" sz="1200" dirty="0"/>
              <a:t>Connections and linkages to other providers and services</a:t>
            </a:r>
          </a:p>
          <a:p>
            <a:pPr lvl="2"/>
            <a:r>
              <a:rPr lang="en-US" sz="1200" dirty="0"/>
              <a:t>Learn more</a:t>
            </a:r>
            <a:br>
              <a:rPr lang="en-US" sz="1200" dirty="0"/>
            </a:br>
            <a:endParaRPr lang="en-US" sz="1200" dirty="0"/>
          </a:p>
          <a:p>
            <a:pPr marL="457200" lvl="4" indent="-285750">
              <a:lnSpc>
                <a:spcPct val="100000"/>
              </a:lnSpc>
              <a:spcAft>
                <a:spcPts val="0"/>
              </a:spcAft>
              <a:buFont typeface="Wingdings" panose="05000000000000000000" pitchFamily="2" charset="2"/>
              <a:buChar char="§"/>
            </a:pPr>
            <a:r>
              <a:rPr lang="en-US" sz="1200" dirty="0">
                <a:solidFill>
                  <a:srgbClr val="118E97"/>
                </a:solidFill>
              </a:rPr>
              <a:t>HVRP Employment Assistance Guide for Service Providers</a:t>
            </a:r>
            <a:r>
              <a:rPr lang="en-US" sz="1200" dirty="0"/>
              <a:t>:  </a:t>
            </a:r>
            <a:r>
              <a:rPr lang="en-US" sz="1200" dirty="0">
                <a:hlinkClick r:id="rId2"/>
              </a:rPr>
              <a:t>http://www.nchv.org/images/uploads/EAG_1-10.pdf</a:t>
            </a:r>
            <a:r>
              <a:rPr lang="en-US" sz="1200" dirty="0"/>
              <a:t> </a:t>
            </a:r>
          </a:p>
        </p:txBody>
      </p:sp>
    </p:spTree>
    <p:extLst>
      <p:ext uri="{BB962C8B-B14F-4D97-AF65-F5344CB8AC3E}">
        <p14:creationId xmlns:p14="http://schemas.microsoft.com/office/powerpoint/2010/main" val="124211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Selected Statistics</a:t>
            </a:r>
            <a:br>
              <a:rPr lang="en-US" dirty="0"/>
            </a:br>
            <a:r>
              <a:rPr lang="en-US" dirty="0"/>
              <a:t>(Program Year 2019)</a:t>
            </a:r>
          </a:p>
        </p:txBody>
      </p:sp>
      <p:sp>
        <p:nvSpPr>
          <p:cNvPr id="3" name="Content Placeholder 2"/>
          <p:cNvSpPr>
            <a:spLocks noGrp="1"/>
          </p:cNvSpPr>
          <p:nvPr>
            <p:ph idx="1"/>
          </p:nvPr>
        </p:nvSpPr>
        <p:spPr>
          <a:xfrm>
            <a:off x="2478374" y="1962230"/>
            <a:ext cx="2321755" cy="4905335"/>
          </a:xfrm>
        </p:spPr>
        <p:txBody>
          <a:bodyPr/>
          <a:lstStyle/>
          <a:p>
            <a:pPr lvl="2"/>
            <a:r>
              <a:rPr lang="en-US" sz="1200" dirty="0"/>
              <a:t>Grantees</a:t>
            </a:r>
            <a:br>
              <a:rPr lang="en-US" sz="1200" dirty="0"/>
            </a:br>
            <a:endParaRPr lang="en-US" sz="1200" dirty="0"/>
          </a:p>
          <a:p>
            <a:pPr lvl="4"/>
            <a:r>
              <a:rPr lang="en-US" sz="1200" b="1" dirty="0"/>
              <a:t>$48.1 million </a:t>
            </a:r>
            <a:r>
              <a:rPr lang="en-US" sz="1200" dirty="0"/>
              <a:t>awarded to grantees</a:t>
            </a:r>
          </a:p>
          <a:p>
            <a:pPr lvl="4"/>
            <a:r>
              <a:rPr lang="en-US" sz="1200" b="1" dirty="0"/>
              <a:t>149 </a:t>
            </a:r>
            <a:r>
              <a:rPr lang="en-US" sz="1200" dirty="0"/>
              <a:t>grant recipients</a:t>
            </a:r>
          </a:p>
          <a:p>
            <a:pPr lvl="4"/>
            <a:r>
              <a:rPr lang="en-US" sz="1200" b="1" dirty="0"/>
              <a:t>63.2% </a:t>
            </a:r>
            <a:r>
              <a:rPr lang="en-US" sz="1200" dirty="0"/>
              <a:t>placement rate</a:t>
            </a:r>
          </a:p>
          <a:p>
            <a:pPr lvl="4"/>
            <a:r>
              <a:rPr lang="en-US" sz="1200" b="1" dirty="0"/>
              <a:t>$15.18 </a:t>
            </a:r>
            <a:r>
              <a:rPr lang="en-US" sz="1200" dirty="0"/>
              <a:t>average hourly wage</a:t>
            </a:r>
          </a:p>
          <a:p>
            <a:pPr lvl="4"/>
            <a:r>
              <a:rPr lang="en-US" sz="1200" dirty="0"/>
              <a:t>Awards range from </a:t>
            </a:r>
            <a:r>
              <a:rPr lang="en-US" sz="1200" b="1" dirty="0"/>
              <a:t>$100,000 - $500,000 </a:t>
            </a:r>
            <a:r>
              <a:rPr lang="en-US" sz="1200" dirty="0"/>
              <a:t>in size </a:t>
            </a:r>
            <a:endParaRPr lang="en-US" sz="1200" b="1" dirty="0"/>
          </a:p>
          <a:p>
            <a:pPr lvl="4"/>
            <a:endParaRPr lang="en-US" sz="1200" b="1" dirty="0">
              <a:solidFill>
                <a:srgbClr val="118E97"/>
              </a:solidFill>
              <a:latin typeface="+mn-lt"/>
              <a:cs typeface="+mn-cs"/>
            </a:endParaRPr>
          </a:p>
          <a:p>
            <a:pPr lvl="3"/>
            <a:endParaRPr lang="en-US" dirty="0"/>
          </a:p>
        </p:txBody>
      </p:sp>
      <p:sp>
        <p:nvSpPr>
          <p:cNvPr id="4" name="Content Placeholder 3"/>
          <p:cNvSpPr>
            <a:spLocks noGrp="1"/>
          </p:cNvSpPr>
          <p:nvPr>
            <p:ph idx="10"/>
          </p:nvPr>
        </p:nvSpPr>
        <p:spPr>
          <a:xfrm>
            <a:off x="5707157" y="1948792"/>
            <a:ext cx="2332892" cy="4905336"/>
          </a:xfrm>
        </p:spPr>
        <p:txBody>
          <a:bodyPr/>
          <a:lstStyle/>
          <a:p>
            <a:pPr lvl="2"/>
            <a:r>
              <a:rPr lang="en-US" sz="1200" dirty="0"/>
              <a:t>Veterans and Families</a:t>
            </a:r>
            <a:br>
              <a:rPr lang="en-US" sz="1200" dirty="0"/>
            </a:br>
            <a:endParaRPr lang="en-US" sz="1200" dirty="0"/>
          </a:p>
          <a:p>
            <a:pPr lvl="4"/>
            <a:r>
              <a:rPr lang="en-US" sz="1200" dirty="0"/>
              <a:t>HVRP served about </a:t>
            </a:r>
            <a:r>
              <a:rPr lang="en-US" sz="1200" b="1" dirty="0"/>
              <a:t>18,000 veterans </a:t>
            </a:r>
            <a:r>
              <a:rPr lang="en-US" sz="1200" dirty="0"/>
              <a:t>reintegrate into the workforce in 2019</a:t>
            </a:r>
          </a:p>
          <a:p>
            <a:pPr marL="0" lvl="4" indent="0">
              <a:buNone/>
            </a:pPr>
            <a:endParaRPr lang="en-US" sz="1200" dirty="0"/>
          </a:p>
          <a:p>
            <a:pPr lvl="4"/>
            <a:r>
              <a:rPr lang="en-US" sz="1200" dirty="0"/>
              <a:t>HVRP was available for veterans in </a:t>
            </a:r>
            <a:r>
              <a:rPr lang="en-US" sz="1200" b="1" dirty="0"/>
              <a:t>40 states </a:t>
            </a:r>
            <a:r>
              <a:rPr lang="en-US" sz="1200" dirty="0"/>
              <a:t>across the U.S. </a:t>
            </a:r>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53060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48100"/>
            <a:ext cx="4229100" cy="1695849"/>
          </a:xfrm>
        </p:spPr>
        <p:txBody>
          <a:bodyPr/>
          <a:lstStyle/>
          <a:p>
            <a:r>
              <a:rPr lang="en-US" dirty="0"/>
              <a:t>Affiliate Opportunity</a:t>
            </a:r>
          </a:p>
        </p:txBody>
      </p:sp>
      <p:graphicFrame>
        <p:nvGraphicFramePr>
          <p:cNvPr id="11" name="Table 10"/>
          <p:cNvGraphicFramePr>
            <a:graphicFrameLocks noGrp="1"/>
          </p:cNvGraphicFramePr>
          <p:nvPr>
            <p:extLst>
              <p:ext uri="{D42A27DB-BD31-4B8C-83A1-F6EECF244321}">
                <p14:modId xmlns:p14="http://schemas.microsoft.com/office/powerpoint/2010/main" val="1925154278"/>
              </p:ext>
            </p:extLst>
          </p:nvPr>
        </p:nvGraphicFramePr>
        <p:xfrm>
          <a:off x="5531485" y="4006850"/>
          <a:ext cx="1463040" cy="1097280"/>
        </p:xfrm>
        <a:graphic>
          <a:graphicData uri="http://schemas.openxmlformats.org/drawingml/2006/table">
            <a:tbl>
              <a:tblPr>
                <a:tableStyleId>{5C22544A-7EE6-4342-B048-85BDC9FD1C3A}</a:tableStyleId>
              </a:tblPr>
              <a:tblGrid>
                <a:gridCol w="1463040">
                  <a:extLst>
                    <a:ext uri="{9D8B030D-6E8A-4147-A177-3AD203B41FA5}">
                      <a16:colId xmlns:a16="http://schemas.microsoft.com/office/drawing/2014/main" val="20000"/>
                    </a:ext>
                  </a:extLst>
                </a:gridCol>
              </a:tblGrid>
              <a:tr h="265113">
                <a:tc>
                  <a:txBody>
                    <a:bodyPr/>
                    <a:lstStyle/>
                    <a:p>
                      <a:r>
                        <a:rPr lang="en-US" sz="1200" i="1" kern="100" spc="-50" baseline="0" dirty="0">
                          <a:solidFill>
                            <a:schemeClr val="tx2"/>
                          </a:solidFill>
                          <a:latin typeface="Corbel" panose="020B0503020204020204" pitchFamily="34" charset="0"/>
                        </a:rPr>
                        <a:t>Timing</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5113">
                <a:tc>
                  <a:txBody>
                    <a:bodyPr/>
                    <a:lstStyle/>
                    <a:p>
                      <a:r>
                        <a:rPr lang="en-US" sz="1200" i="1" kern="100" spc="-50" baseline="0" dirty="0">
                          <a:solidFill>
                            <a:schemeClr val="tx2"/>
                          </a:solidFill>
                          <a:latin typeface="Corbel" panose="020B0503020204020204" pitchFamily="34" charset="0"/>
                        </a:rPr>
                        <a:t>Funding Opportunities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113">
                <a:tc>
                  <a:txBody>
                    <a:bodyPr/>
                    <a:lstStyle/>
                    <a:p>
                      <a:r>
                        <a:rPr lang="en-US" sz="1200" i="1" kern="100" spc="-50" baseline="0" dirty="0">
                          <a:solidFill>
                            <a:schemeClr val="tx2"/>
                          </a:solidFill>
                          <a:latin typeface="Corbel" panose="020B0503020204020204" pitchFamily="34" charset="0"/>
                        </a:rPr>
                        <a:t>Strategy</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7534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1CCE8"/>
                </a:solidFill>
              </a:rPr>
              <a:t>Timing &amp; Funding </a:t>
            </a:r>
            <a:r>
              <a:rPr lang="en-US" dirty="0"/>
              <a:t>Opportunities</a:t>
            </a:r>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3385252" y="685800"/>
            <a:ext cx="508000" cy="508000"/>
          </a:xfrm>
          <a:prstGeom prst="rect">
            <a:avLst/>
          </a:prstGeom>
        </p:spPr>
      </p:pic>
      <p:sp>
        <p:nvSpPr>
          <p:cNvPr id="6" name="Content Placeholder 5"/>
          <p:cNvSpPr txBox="1">
            <a:spLocks/>
          </p:cNvSpPr>
          <p:nvPr/>
        </p:nvSpPr>
        <p:spPr>
          <a:xfrm>
            <a:off x="816708" y="1982312"/>
            <a:ext cx="2332892" cy="3487516"/>
          </a:xfrm>
          <a:prstGeom prst="rect">
            <a:avLst/>
          </a:prstGeom>
        </p:spPr>
        <p:txBody>
          <a:bodyPr vert="horz" lIns="0" tIns="0" rIns="0" bIns="0" rtlCol="0">
            <a:noAutofit/>
          </a:bodyPr>
          <a:lstStyle>
            <a:lvl1pPr marL="0" indent="0" algn="l" defTabSz="914400" rtl="0" eaLnBrk="1" latinLnBrk="0" hangingPunct="1">
              <a:lnSpc>
                <a:spcPct val="85000"/>
              </a:lnSpc>
              <a:spcBef>
                <a:spcPts val="600"/>
              </a:spcBef>
              <a:spcAft>
                <a:spcPts val="1200"/>
              </a:spcAft>
              <a:buFontTx/>
              <a:buNone/>
              <a:defRPr sz="800" b="0" i="0" kern="1200">
                <a:solidFill>
                  <a:schemeClr val="bg2"/>
                </a:solidFill>
                <a:latin typeface="+mn-lt"/>
                <a:ea typeface="+mn-ea"/>
                <a:cs typeface="+mn-cs"/>
              </a:defRPr>
            </a:lvl1pPr>
            <a:lvl2pPr marL="0" indent="0" algn="l" defTabSz="914400" rtl="0" eaLnBrk="1" latinLnBrk="0" hangingPunct="1">
              <a:lnSpc>
                <a:spcPct val="85000"/>
              </a:lnSpc>
              <a:spcBef>
                <a:spcPts val="0"/>
              </a:spcBef>
              <a:spcAft>
                <a:spcPts val="600"/>
              </a:spcAft>
              <a:buFontTx/>
              <a:buNone/>
              <a:defRPr sz="800" i="1" kern="1200">
                <a:solidFill>
                  <a:schemeClr val="bg2"/>
                </a:solidFill>
                <a:latin typeface="+mn-lt"/>
                <a:ea typeface="+mn-ea"/>
                <a:cs typeface="+mn-cs"/>
              </a:defRPr>
            </a:lvl2pPr>
            <a:lvl3pPr marL="0" indent="0" algn="l" defTabSz="914400" rtl="0" eaLnBrk="1" latinLnBrk="0" hangingPunct="1">
              <a:lnSpc>
                <a:spcPct val="85000"/>
              </a:lnSpc>
              <a:spcBef>
                <a:spcPts val="600"/>
              </a:spcBef>
              <a:spcAft>
                <a:spcPts val="0"/>
              </a:spcAft>
              <a:buFontTx/>
              <a:buNone/>
              <a:defRPr sz="800" b="1" kern="1200">
                <a:solidFill>
                  <a:schemeClr val="bg2"/>
                </a:solidFill>
                <a:latin typeface="+mn-lt"/>
                <a:ea typeface="+mn-ea"/>
                <a:cs typeface="Microsoft New Tai Lue" panose="020B0502040204020203" pitchFamily="34" charset="0"/>
              </a:defRPr>
            </a:lvl3pPr>
            <a:lvl4pPr marL="0" indent="0" algn="l" defTabSz="914400" rtl="0" eaLnBrk="1" latinLnBrk="0" hangingPunct="1">
              <a:lnSpc>
                <a:spcPct val="85000"/>
              </a:lnSpc>
              <a:spcBef>
                <a:spcPts val="600"/>
              </a:spcBef>
              <a:spcAft>
                <a:spcPts val="600"/>
              </a:spcAft>
              <a:buFontTx/>
              <a:buNone/>
              <a:defRPr sz="800" kern="1200">
                <a:solidFill>
                  <a:schemeClr val="bg2"/>
                </a:solidFill>
                <a:latin typeface="+mn-lt"/>
                <a:ea typeface="+mn-ea"/>
                <a:cs typeface="Microsoft New Tai Lue" panose="020B0502040204020203" pitchFamily="34" charset="0"/>
              </a:defRPr>
            </a:lvl4pPr>
            <a:lvl5pPr marL="0" indent="0" algn="l" defTabSz="914400" rtl="0" eaLnBrk="1" latinLnBrk="0" hangingPunct="1">
              <a:lnSpc>
                <a:spcPct val="85000"/>
              </a:lnSpc>
              <a:spcBef>
                <a:spcPts val="0"/>
              </a:spcBef>
              <a:spcAft>
                <a:spcPts val="600"/>
              </a:spcAft>
              <a:buFontTx/>
              <a:buNone/>
              <a:defRPr sz="800" kern="1200">
                <a:solidFill>
                  <a:schemeClr val="bg2"/>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3"/>
            <a:endParaRPr lang="en-US" b="1" dirty="0">
              <a:solidFill>
                <a:srgbClr val="31CCE8"/>
              </a:solidFill>
            </a:endParaRPr>
          </a:p>
          <a:p>
            <a:pPr lvl="3"/>
            <a:r>
              <a:rPr lang="en-US" sz="1100" dirty="0">
                <a:solidFill>
                  <a:srgbClr val="000000"/>
                </a:solidFill>
              </a:rPr>
              <a:t>HVRP and included funding opportunities have a rhythm. Grants are funded for one year.</a:t>
            </a:r>
            <a:endParaRPr lang="en-US" sz="1100" b="1" dirty="0">
              <a:solidFill>
                <a:srgbClr val="000000"/>
              </a:solidFill>
            </a:endParaRPr>
          </a:p>
          <a:p>
            <a:pPr lvl="3"/>
            <a:r>
              <a:rPr lang="en-US" sz="1100" b="1" dirty="0">
                <a:solidFill>
                  <a:srgbClr val="31CCE8"/>
                </a:solidFill>
              </a:rPr>
              <a:t>Timeline</a:t>
            </a:r>
          </a:p>
          <a:p>
            <a:pPr lvl="4"/>
            <a:r>
              <a:rPr lang="en-US" sz="1100" b="1" dirty="0">
                <a:solidFill>
                  <a:schemeClr val="tx1"/>
                </a:solidFill>
              </a:rPr>
              <a:t>January 19, 2021 </a:t>
            </a:r>
            <a:r>
              <a:rPr lang="en-US" sz="1100" dirty="0">
                <a:solidFill>
                  <a:schemeClr val="tx1"/>
                </a:solidFill>
              </a:rPr>
              <a:t>- RFP released on </a:t>
            </a:r>
            <a:r>
              <a:rPr lang="en-US" sz="1100" dirty="0">
                <a:solidFill>
                  <a:schemeClr val="tx1"/>
                </a:solidFill>
                <a:hlinkClick r:id="rId3"/>
              </a:rPr>
              <a:t>http://www.grants.gov/</a:t>
            </a:r>
            <a:endParaRPr lang="en-US" sz="1100" dirty="0">
              <a:solidFill>
                <a:schemeClr val="tx1"/>
              </a:solidFill>
            </a:endParaRPr>
          </a:p>
          <a:p>
            <a:pPr lvl="4"/>
            <a:endParaRPr lang="en-US" sz="1100" dirty="0">
              <a:solidFill>
                <a:schemeClr val="tx1"/>
              </a:solidFill>
            </a:endParaRPr>
          </a:p>
          <a:p>
            <a:pPr lvl="4"/>
            <a:r>
              <a:rPr lang="en-US" sz="1100" b="1" dirty="0">
                <a:solidFill>
                  <a:schemeClr val="tx1"/>
                </a:solidFill>
              </a:rPr>
              <a:t>March 01, 2021</a:t>
            </a:r>
            <a:r>
              <a:rPr lang="en-US" sz="1100" dirty="0">
                <a:solidFill>
                  <a:schemeClr val="tx1"/>
                </a:solidFill>
              </a:rPr>
              <a:t>– Applications due via </a:t>
            </a:r>
            <a:r>
              <a:rPr lang="en-US" sz="1100" dirty="0" err="1">
                <a:solidFill>
                  <a:schemeClr val="tx1"/>
                </a:solidFill>
              </a:rPr>
              <a:t>Grants.gov</a:t>
            </a:r>
            <a:endParaRPr lang="en-US" sz="1100" dirty="0">
              <a:solidFill>
                <a:schemeClr val="tx1"/>
              </a:solidFill>
            </a:endParaRPr>
          </a:p>
          <a:p>
            <a:pPr lvl="4"/>
            <a:endParaRPr lang="en-US" sz="1100" dirty="0">
              <a:solidFill>
                <a:schemeClr val="tx1"/>
              </a:solidFill>
            </a:endParaRPr>
          </a:p>
          <a:p>
            <a:pPr lvl="4"/>
            <a:r>
              <a:rPr lang="en-US" sz="1100" b="1" dirty="0">
                <a:solidFill>
                  <a:schemeClr val="tx1"/>
                </a:solidFill>
              </a:rPr>
              <a:t>July 01, 2021 – </a:t>
            </a:r>
            <a:r>
              <a:rPr lang="en-US" sz="1100" dirty="0">
                <a:solidFill>
                  <a:schemeClr val="tx1"/>
                </a:solidFill>
              </a:rPr>
              <a:t>Implementation start date </a:t>
            </a:r>
          </a:p>
          <a:p>
            <a:pPr lvl="4"/>
            <a:endParaRPr lang="en-US" sz="1100" b="1" dirty="0">
              <a:solidFill>
                <a:schemeClr val="tx1"/>
              </a:solidFill>
            </a:endParaRPr>
          </a:p>
          <a:p>
            <a:pPr lvl="4"/>
            <a:r>
              <a:rPr lang="en-US" sz="1100" b="1" dirty="0">
                <a:solidFill>
                  <a:schemeClr val="tx1"/>
                </a:solidFill>
              </a:rPr>
              <a:t>Grant Period:</a:t>
            </a:r>
            <a:r>
              <a:rPr lang="en-US" sz="1100" dirty="0">
                <a:solidFill>
                  <a:schemeClr val="tx1"/>
                </a:solidFill>
              </a:rPr>
              <a:t> three years, pending congressional funding approvals  </a:t>
            </a:r>
            <a:endParaRPr lang="en-US" sz="1100" b="1" dirty="0">
              <a:solidFill>
                <a:schemeClr val="tx1"/>
              </a:solidFill>
            </a:endParaRPr>
          </a:p>
        </p:txBody>
      </p:sp>
      <p:pic>
        <p:nvPicPr>
          <p:cNvPr id="3" name="Picture 2">
            <a:extLst>
              <a:ext uri="{FF2B5EF4-FFF2-40B4-BE49-F238E27FC236}">
                <a16:creationId xmlns:a16="http://schemas.microsoft.com/office/drawing/2014/main" id="{D6A24390-7C40-0947-BE91-E93C3121EF7C}"/>
              </a:ext>
            </a:extLst>
          </p:cNvPr>
          <p:cNvPicPr>
            <a:picLocks noChangeAspect="1"/>
          </p:cNvPicPr>
          <p:nvPr/>
        </p:nvPicPr>
        <p:blipFill rotWithShape="1">
          <a:blip r:embed="rId4"/>
          <a:srcRect l="6879" r="26304"/>
          <a:stretch/>
        </p:blipFill>
        <p:spPr>
          <a:xfrm>
            <a:off x="3654160" y="1397080"/>
            <a:ext cx="5032640" cy="4383568"/>
          </a:xfrm>
          <a:prstGeom prst="rect">
            <a:avLst/>
          </a:prstGeom>
        </p:spPr>
      </p:pic>
    </p:spTree>
    <p:extLst>
      <p:ext uri="{BB962C8B-B14F-4D97-AF65-F5344CB8AC3E}">
        <p14:creationId xmlns:p14="http://schemas.microsoft.com/office/powerpoint/2010/main" val="1169886666"/>
      </p:ext>
    </p:extLst>
  </p:cSld>
  <p:clrMapOvr>
    <a:masterClrMapping/>
  </p:clrMapOvr>
</p:sld>
</file>

<file path=ppt/theme/theme1.xml><?xml version="1.0" encoding="utf-8"?>
<a:theme xmlns:a="http://schemas.openxmlformats.org/drawingml/2006/main" name="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20264</TotalTime>
  <Words>3105</Words>
  <Application>Microsoft Macintosh PowerPoint</Application>
  <PresentationFormat>On-screen Show (4:3)</PresentationFormat>
  <Paragraphs>318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Corbel</vt:lpstr>
      <vt:lpstr>Microsoft New Tai Lue</vt:lpstr>
      <vt:lpstr>Times New Roman</vt:lpstr>
      <vt:lpstr>Wingdings</vt:lpstr>
      <vt:lpstr>Modern Swiss</vt:lpstr>
      <vt:lpstr>HVRP Funding</vt:lpstr>
      <vt:lpstr>Table of Contents</vt:lpstr>
      <vt:lpstr>HVRP Program Overview</vt:lpstr>
      <vt:lpstr>What is  HVRP?</vt:lpstr>
      <vt:lpstr>Program Specifics  </vt:lpstr>
      <vt:lpstr>Comprehensive Services</vt:lpstr>
      <vt:lpstr>Selected Statistics (Program Year 2019)</vt:lpstr>
      <vt:lpstr>Affiliate Opportunity</vt:lpstr>
      <vt:lpstr>Timing &amp; Funding Opportunities</vt:lpstr>
      <vt:lpstr>Strategy</vt:lpstr>
      <vt:lpstr>Strategy</vt:lpstr>
      <vt:lpstr>Strategy</vt:lpstr>
      <vt:lpstr>RFP Run-through</vt:lpstr>
      <vt:lpstr>Key  Requirements</vt:lpstr>
      <vt:lpstr>Proposal Components</vt:lpstr>
      <vt:lpstr>Forms,  Assurances,  and Certifications</vt:lpstr>
      <vt:lpstr>File 1:  SF-424</vt:lpstr>
      <vt:lpstr>File 2: Project Budget</vt:lpstr>
      <vt:lpstr>File 3: Project Narrative</vt:lpstr>
      <vt:lpstr>File 4: Attachments to the Project Narrative </vt:lpstr>
      <vt:lpstr>Review Process Criteria</vt:lpstr>
      <vt:lpstr>Review Process Review &amp; Selection </vt:lpstr>
      <vt:lpstr>Formatting  Checklist</vt:lpstr>
      <vt:lpstr>Automatic Disqualifications</vt:lpstr>
      <vt:lpstr>Resources for Proposal Success</vt:lpstr>
      <vt:lpstr>HVRP History and Policy</vt:lpstr>
      <vt:lpstr>HVRP Resources  Designing Programs  and Services</vt:lpstr>
      <vt:lpstr>Funding Information</vt:lpstr>
      <vt:lpstr>Easterseals’ HVRP Presence</vt:lpstr>
      <vt:lpstr>Easterseals and HVRP</vt:lpstr>
      <vt:lpstr>Affiliate  HVRP  Materials</vt:lpstr>
      <vt:lpstr>Affiliate  HVRP Materials</vt:lpstr>
      <vt:lpstr>Affiliate  HVRP Materials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HVRP 2021 Affiliate Funding Corner</dc:title>
  <dc:subject/>
  <dc:creator>Erik Cooke</dc:creator>
  <cp:keywords/>
  <dc:description/>
  <cp:lastModifiedBy>Erik Cooke</cp:lastModifiedBy>
  <cp:revision>356</cp:revision>
  <cp:lastPrinted>2017-11-13T20:58:50Z</cp:lastPrinted>
  <dcterms:created xsi:type="dcterms:W3CDTF">2014-02-07T03:47:22Z</dcterms:created>
  <dcterms:modified xsi:type="dcterms:W3CDTF">2021-02-03T21:30:25Z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